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724" r:id="rId2"/>
    <p:sldMasterId id="2147483735" r:id="rId3"/>
    <p:sldMasterId id="2147483738" r:id="rId4"/>
    <p:sldMasterId id="2147483741" r:id="rId5"/>
    <p:sldMasterId id="2147483750" r:id="rId6"/>
    <p:sldMasterId id="2147483758" r:id="rId7"/>
    <p:sldMasterId id="2147483761" r:id="rId8"/>
  </p:sldMasterIdLst>
  <p:notesMasterIdLst>
    <p:notesMasterId r:id="rId51"/>
  </p:notesMasterIdLst>
  <p:handoutMasterIdLst>
    <p:handoutMasterId r:id="rId52"/>
  </p:handoutMasterIdLst>
  <p:sldIdLst>
    <p:sldId id="505" r:id="rId9"/>
    <p:sldId id="467" r:id="rId10"/>
    <p:sldId id="705" r:id="rId11"/>
    <p:sldId id="706" r:id="rId12"/>
    <p:sldId id="707" r:id="rId13"/>
    <p:sldId id="708" r:id="rId14"/>
    <p:sldId id="709" r:id="rId15"/>
    <p:sldId id="684" r:id="rId16"/>
    <p:sldId id="686" r:id="rId17"/>
    <p:sldId id="687" r:id="rId18"/>
    <p:sldId id="681" r:id="rId19"/>
    <p:sldId id="682" r:id="rId20"/>
    <p:sldId id="683" r:id="rId21"/>
    <p:sldId id="629" r:id="rId22"/>
    <p:sldId id="680" r:id="rId23"/>
    <p:sldId id="631" r:id="rId24"/>
    <p:sldId id="696" r:id="rId25"/>
    <p:sldId id="697" r:id="rId26"/>
    <p:sldId id="698" r:id="rId27"/>
    <p:sldId id="646" r:id="rId28"/>
    <p:sldId id="671" r:id="rId29"/>
    <p:sldId id="660" r:id="rId30"/>
    <p:sldId id="710" r:id="rId31"/>
    <p:sldId id="711" r:id="rId32"/>
    <p:sldId id="704" r:id="rId33"/>
    <p:sldId id="670" r:id="rId34"/>
    <p:sldId id="659" r:id="rId35"/>
    <p:sldId id="664" r:id="rId36"/>
    <p:sldId id="665" r:id="rId37"/>
    <p:sldId id="669" r:id="rId38"/>
    <p:sldId id="673" r:id="rId39"/>
    <p:sldId id="674" r:id="rId40"/>
    <p:sldId id="675" r:id="rId41"/>
    <p:sldId id="676" r:id="rId42"/>
    <p:sldId id="677" r:id="rId43"/>
    <p:sldId id="688" r:id="rId44"/>
    <p:sldId id="689" r:id="rId45"/>
    <p:sldId id="690" r:id="rId46"/>
    <p:sldId id="691" r:id="rId47"/>
    <p:sldId id="692" r:id="rId48"/>
    <p:sldId id="693" r:id="rId49"/>
    <p:sldId id="695" r:id="rId50"/>
  </p:sldIdLst>
  <p:sldSz cx="9144000" cy="6858000" type="screen4x3"/>
  <p:notesSz cx="7099300" cy="10234613"/>
  <p:embeddedFontLst>
    <p:embeddedFont>
      <p:font typeface="Frutiger LT Com 45 Light" pitchFamily="34" charset="0"/>
      <p:regular r:id="rId53"/>
      <p:bold r:id="rId54"/>
      <p:italic r:id="rId55"/>
      <p:boldItalic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Frutiger LT Com 55 Roman" pitchFamily="34" charset="0"/>
      <p:regular r:id="rId61"/>
      <p:bold r:id="rId62"/>
      <p:italic r:id="rId6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1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695">
          <p15:clr>
            <a:srgbClr val="A4A3A4"/>
          </p15:clr>
        </p15:guide>
        <p15:guide id="2" orient="horz" pos="241">
          <p15:clr>
            <a:srgbClr val="A4A3A4"/>
          </p15:clr>
        </p15:guide>
        <p15:guide id="3" pos="5470">
          <p15:clr>
            <a:srgbClr val="A4A3A4"/>
          </p15:clr>
        </p15:guide>
        <p15:guide id="4" pos="29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5050"/>
    <a:srgbClr val="66FF99"/>
    <a:srgbClr val="33CC33"/>
    <a:srgbClr val="FF9999"/>
    <a:srgbClr val="CC0000"/>
    <a:srgbClr val="FF99FF"/>
    <a:srgbClr val="CC00CC"/>
    <a:srgbClr val="FF00FF"/>
    <a:srgbClr val="CCCCFF"/>
    <a:srgbClr val="66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8276" autoAdjust="0"/>
  </p:normalViewPr>
  <p:slideViewPr>
    <p:cSldViewPr snapToObjects="1">
      <p:cViewPr>
        <p:scale>
          <a:sx n="125" d="100"/>
          <a:sy n="125" d="100"/>
        </p:scale>
        <p:origin x="-1386" y="336"/>
      </p:cViewPr>
      <p:guideLst>
        <p:guide orient="horz" pos="3695"/>
        <p:guide orient="horz" pos="241"/>
        <p:guide pos="5470"/>
        <p:guide pos="2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78"/>
    </p:cViewPr>
  </p:sorterViewPr>
  <p:notesViewPr>
    <p:cSldViewPr snapToObjects="1">
      <p:cViewPr varScale="1">
        <p:scale>
          <a:sx n="44" d="100"/>
          <a:sy n="44" d="100"/>
        </p:scale>
        <p:origin x="-3690" y="-114"/>
      </p:cViewPr>
      <p:guideLst>
        <p:guide orient="horz" pos="3224"/>
        <p:guide pos="2236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ach5\vol2\team\N\P\324060_LivingRAIL\3_WPs\WP%205%20-%20Railmap\Task%205-3%20Impact%20Assessment\ASTRA%20EC\ASTRA%20Assessment%20presentation%20figur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ach5\vol2\team\N\P\324060_LivingRAIL\3_WPs\WP%205%20-%20Railmap\Task%205-3%20Impact%20Assessment\ASTRA%20EC\ASTRA%20Assessment%20presentation%20figure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enedikt\Downloads\Diagramme%20Abschlusspr&#228;sent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d\AppData\Local\Microsoft\Windows\Temporary%20Internet%20Files\Content.Outlook\N9N0ZSXI\Siemens%20Green%20City%20Index%20Correlation%20(5)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ccd\AppData\Local\Microsoft\Windows\Temporary%20Internet%20Files\Content.Outlook\N9N0ZSXI\nuts_3_regions_pop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plotArea>
      <c:layout/>
      <c:barChart>
        <c:barDir val="col"/>
        <c:grouping val="clustered"/>
        <c:ser>
          <c:idx val="0"/>
          <c:order val="0"/>
          <c:tx>
            <c:strRef>
              <c:f>'Figure 4'!$B$5</c:f>
              <c:strCache>
                <c:ptCount val="1"/>
                <c:pt idx="0">
                  <c:v>Speed change</c:v>
                </c:pt>
              </c:strCache>
            </c:strRef>
          </c:tx>
          <c:cat>
            <c:strRef>
              <c:f>'Figure 4'!$A$6:$A$9</c:f>
              <c:strCache>
                <c:ptCount val="4"/>
                <c:pt idx="0">
                  <c:v>Energy consumption</c:v>
                </c:pt>
                <c:pt idx="1">
                  <c:v>CO2 emissions</c:v>
                </c:pt>
                <c:pt idx="2">
                  <c:v>Polluting emissions</c:v>
                </c:pt>
                <c:pt idx="3">
                  <c:v>Road accidents</c:v>
                </c:pt>
              </c:strCache>
            </c:strRef>
          </c:cat>
          <c:val>
            <c:numRef>
              <c:f>'Figure 4'!$B$6:$B$9</c:f>
              <c:numCache>
                <c:formatCode>0%</c:formatCode>
                <c:ptCount val="4"/>
                <c:pt idx="0">
                  <c:v>-1.0000000000000005E-2</c:v>
                </c:pt>
                <c:pt idx="1">
                  <c:v>-1.0000000000000005E-2</c:v>
                </c:pt>
                <c:pt idx="2">
                  <c:v>-2.0000000000000011E-2</c:v>
                </c:pt>
                <c:pt idx="3">
                  <c:v>-1.0000000000000005E-2</c:v>
                </c:pt>
              </c:numCache>
            </c:numRef>
          </c:val>
        </c:ser>
        <c:ser>
          <c:idx val="1"/>
          <c:order val="1"/>
          <c:tx>
            <c:strRef>
              <c:f>'Figure 4'!$C$5</c:f>
              <c:strCache>
                <c:ptCount val="1"/>
                <c:pt idx="0">
                  <c:v>cost change</c:v>
                </c:pt>
              </c:strCache>
            </c:strRef>
          </c:tx>
          <c:cat>
            <c:strRef>
              <c:f>'Figure 4'!$A$6:$A$9</c:f>
              <c:strCache>
                <c:ptCount val="4"/>
                <c:pt idx="0">
                  <c:v>Energy consumption</c:v>
                </c:pt>
                <c:pt idx="1">
                  <c:v>CO2 emissions</c:v>
                </c:pt>
                <c:pt idx="2">
                  <c:v>Polluting emissions</c:v>
                </c:pt>
                <c:pt idx="3">
                  <c:v>Road accidents</c:v>
                </c:pt>
              </c:strCache>
            </c:strRef>
          </c:cat>
          <c:val>
            <c:numRef>
              <c:f>'Figure 4'!$C$6:$C$9</c:f>
              <c:numCache>
                <c:formatCode>0%</c:formatCode>
                <c:ptCount val="4"/>
                <c:pt idx="0">
                  <c:v>-7.0000000000000021E-2</c:v>
                </c:pt>
                <c:pt idx="1">
                  <c:v>-0.1</c:v>
                </c:pt>
                <c:pt idx="2">
                  <c:v>-0.2</c:v>
                </c:pt>
                <c:pt idx="3">
                  <c:v>-0.05</c:v>
                </c:pt>
              </c:numCache>
            </c:numRef>
          </c:val>
        </c:ser>
        <c:ser>
          <c:idx val="2"/>
          <c:order val="2"/>
          <c:tx>
            <c:strRef>
              <c:f>'Figure 4'!$D$5</c:f>
              <c:strCache>
                <c:ptCount val="1"/>
                <c:pt idx="0">
                  <c:v>50% rail share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'Figure 4'!$A$6:$A$9</c:f>
              <c:strCache>
                <c:ptCount val="4"/>
                <c:pt idx="0">
                  <c:v>Energy consumption</c:v>
                </c:pt>
                <c:pt idx="1">
                  <c:v>CO2 emissions</c:v>
                </c:pt>
                <c:pt idx="2">
                  <c:v>Polluting emissions</c:v>
                </c:pt>
                <c:pt idx="3">
                  <c:v>Road accidents</c:v>
                </c:pt>
              </c:strCache>
            </c:strRef>
          </c:cat>
          <c:val>
            <c:numRef>
              <c:f>'Figure 4'!$D$6:$D$9</c:f>
              <c:numCache>
                <c:formatCode>0%</c:formatCode>
                <c:ptCount val="4"/>
                <c:pt idx="0">
                  <c:v>-0.4</c:v>
                </c:pt>
                <c:pt idx="1">
                  <c:v>-0.45</c:v>
                </c:pt>
                <c:pt idx="2">
                  <c:v>-0.8</c:v>
                </c:pt>
                <c:pt idx="3">
                  <c:v>-0.25</c:v>
                </c:pt>
              </c:numCache>
            </c:numRef>
          </c:val>
        </c:ser>
        <c:axId val="226876032"/>
        <c:axId val="227644160"/>
      </c:barChart>
      <c:catAx>
        <c:axId val="226876032"/>
        <c:scaling>
          <c:orientation val="minMax"/>
        </c:scaling>
        <c:axPos val="b"/>
        <c:numFmt formatCode="General" sourceLinked="1"/>
        <c:tickLblPos val="high"/>
        <c:crossAx val="227644160"/>
        <c:crosses val="autoZero"/>
        <c:auto val="1"/>
        <c:lblAlgn val="ctr"/>
        <c:lblOffset val="100"/>
      </c:catAx>
      <c:valAx>
        <c:axId val="227644160"/>
        <c:scaling>
          <c:orientation val="minMax"/>
        </c:scaling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Change with respect to reference at the year 2050</a:t>
                </a:r>
              </a:p>
            </c:rich>
          </c:tx>
          <c:layout/>
        </c:title>
        <c:numFmt formatCode="0%" sourceLinked="1"/>
        <c:tickLblPos val="nextTo"/>
        <c:crossAx val="226876032"/>
        <c:crosses val="autoZero"/>
        <c:crossBetween val="between"/>
      </c:valAx>
    </c:plotArea>
    <c:legend>
      <c:legendPos val="b"/>
      <c:layout/>
    </c:legend>
    <c:plotVisOnly val="1"/>
  </c:chart>
  <c:spPr>
    <a:ln>
      <a:noFill/>
    </a:ln>
  </c:spPr>
  <c:txPr>
    <a:bodyPr/>
    <a:lstStyle/>
    <a:p>
      <a:pPr>
        <a:defRPr sz="800"/>
      </a:pPr>
      <a:endParaRPr lang="de-DE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chart>
    <c:autoTitleDeleted val="1"/>
    <c:plotArea>
      <c:layout>
        <c:manualLayout>
          <c:layoutTarget val="inner"/>
          <c:xMode val="edge"/>
          <c:yMode val="edge"/>
          <c:x val="8.4673586140623702E-2"/>
          <c:y val="6.7084734612777003E-2"/>
          <c:w val="0.86091448658293579"/>
          <c:h val="0.58654744883231869"/>
        </c:manualLayout>
      </c:layout>
      <c:barChart>
        <c:barDir val="col"/>
        <c:grouping val="stacked"/>
        <c:ser>
          <c:idx val="0"/>
          <c:order val="0"/>
          <c:tx>
            <c:strRef>
              <c:f>'Figure 5'!$A$14</c:f>
              <c:strCache>
                <c:ptCount val="1"/>
                <c:pt idx="0">
                  <c:v>Reference scenario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multiLvlStrRef>
              <c:f>'Figure 5'!$B$12:$D$13</c:f>
              <c:multiLvlStrCache>
                <c:ptCount val="3"/>
                <c:lvl>
                  <c:pt idx="0">
                    <c:v>HDA</c:v>
                  </c:pt>
                  <c:pt idx="1">
                    <c:v>LDA</c:v>
                  </c:pt>
                  <c:pt idx="2">
                    <c:v>HDA + LDA</c:v>
                  </c:pt>
                </c:lvl>
                <c:lvl>
                  <c:pt idx="0">
                    <c:v>Passenger long distance</c:v>
                  </c:pt>
                  <c:pt idx="2">
                    <c:v>Freight</c:v>
                  </c:pt>
                </c:lvl>
              </c:multiLvlStrCache>
            </c:multiLvlStrRef>
          </c:cat>
          <c:val>
            <c:numRef>
              <c:f>'Figure 5'!$B$14:$D$14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'Figure 5'!$A$15</c:f>
              <c:strCache>
                <c:ptCount val="1"/>
                <c:pt idx="0">
                  <c:v>Changed travel cost sceanrio</c:v>
                </c:pt>
              </c:strCache>
            </c:strRef>
          </c:tx>
          <c:cat>
            <c:multiLvlStrRef>
              <c:f>'Figure 5'!$B$12:$D$13</c:f>
              <c:multiLvlStrCache>
                <c:ptCount val="3"/>
                <c:lvl>
                  <c:pt idx="0">
                    <c:v>HDA</c:v>
                  </c:pt>
                  <c:pt idx="1">
                    <c:v>LDA</c:v>
                  </c:pt>
                  <c:pt idx="2">
                    <c:v>HDA + LDA</c:v>
                  </c:pt>
                </c:lvl>
                <c:lvl>
                  <c:pt idx="0">
                    <c:v>Passenger long distance</c:v>
                  </c:pt>
                  <c:pt idx="2">
                    <c:v>Freight</c:v>
                  </c:pt>
                </c:lvl>
              </c:multiLvlStrCache>
            </c:multiLvlStrRef>
          </c:cat>
          <c:val>
            <c:numRef>
              <c:f>'Figure 5'!$B$15:$D$15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ser>
          <c:idx val="2"/>
          <c:order val="2"/>
          <c:tx>
            <c:strRef>
              <c:f>'Figure 5'!$A$16</c:f>
              <c:strCache>
                <c:ptCount val="1"/>
                <c:pt idx="0">
                  <c:v>Changed travel speed scenario</c:v>
                </c:pt>
              </c:strCache>
            </c:strRef>
          </c:tx>
          <c:spPr>
            <a:solidFill>
              <a:schemeClr val="accent1"/>
            </a:solidFill>
          </c:spPr>
          <c:cat>
            <c:multiLvlStrRef>
              <c:f>'Figure 5'!$B$12:$D$13</c:f>
              <c:multiLvlStrCache>
                <c:ptCount val="3"/>
                <c:lvl>
                  <c:pt idx="0">
                    <c:v>HDA</c:v>
                  </c:pt>
                  <c:pt idx="1">
                    <c:v>LDA</c:v>
                  </c:pt>
                  <c:pt idx="2">
                    <c:v>HDA + LDA</c:v>
                  </c:pt>
                </c:lvl>
                <c:lvl>
                  <c:pt idx="0">
                    <c:v>Passenger long distance</c:v>
                  </c:pt>
                  <c:pt idx="2">
                    <c:v>Freight</c:v>
                  </c:pt>
                </c:lvl>
              </c:multiLvlStrCache>
            </c:multiLvlStrRef>
          </c:cat>
          <c:val>
            <c:numRef>
              <c:f>'Figure 5'!$B$16:$D$16</c:f>
              <c:numCache>
                <c:formatCode>0</c:formatCode>
                <c:ptCount val="3"/>
                <c:pt idx="0">
                  <c:v>2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'Figure 5'!$A$17</c:f>
              <c:strCache>
                <c:ptCount val="1"/>
                <c:pt idx="0">
                  <c:v>Net target rail share scenario</c:v>
                </c:pt>
              </c:strCache>
            </c:strRef>
          </c:tx>
          <c:spPr>
            <a:solidFill>
              <a:schemeClr val="tx2"/>
            </a:solidFill>
          </c:spPr>
          <c:cat>
            <c:multiLvlStrRef>
              <c:f>'Figure 5'!$B$12:$D$13</c:f>
              <c:multiLvlStrCache>
                <c:ptCount val="3"/>
                <c:lvl>
                  <c:pt idx="0">
                    <c:v>HDA</c:v>
                  </c:pt>
                  <c:pt idx="1">
                    <c:v>LDA</c:v>
                  </c:pt>
                  <c:pt idx="2">
                    <c:v>HDA + LDA</c:v>
                  </c:pt>
                </c:lvl>
                <c:lvl>
                  <c:pt idx="0">
                    <c:v>Passenger long distance</c:v>
                  </c:pt>
                  <c:pt idx="2">
                    <c:v>Freight</c:v>
                  </c:pt>
                </c:lvl>
              </c:multiLvlStrCache>
            </c:multiLvlStrRef>
          </c:cat>
          <c:val>
            <c:numRef>
              <c:f>'Figure 5'!$B$17:$D$17</c:f>
              <c:numCache>
                <c:formatCode>0</c:formatCode>
                <c:ptCount val="3"/>
                <c:pt idx="0">
                  <c:v>38</c:v>
                </c:pt>
                <c:pt idx="1">
                  <c:v>39</c:v>
                </c:pt>
                <c:pt idx="2">
                  <c:v>35</c:v>
                </c:pt>
              </c:numCache>
            </c:numRef>
          </c:val>
        </c:ser>
        <c:overlap val="100"/>
        <c:axId val="239512960"/>
        <c:axId val="246752384"/>
      </c:barChart>
      <c:catAx>
        <c:axId val="239512960"/>
        <c:scaling>
          <c:orientation val="minMax"/>
        </c:scaling>
        <c:axPos val="b"/>
        <c:tickLblPos val="nextTo"/>
        <c:crossAx val="246752384"/>
        <c:crosses val="autoZero"/>
        <c:auto val="1"/>
        <c:lblAlgn val="ctr"/>
        <c:lblOffset val="100"/>
      </c:catAx>
      <c:valAx>
        <c:axId val="246752384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Percent market sh share 2050</a:t>
                </a:r>
              </a:p>
            </c:rich>
          </c:tx>
          <c:layout>
            <c:manualLayout>
              <c:xMode val="edge"/>
              <c:yMode val="edge"/>
              <c:x val="0"/>
              <c:y val="6.2281522830545312E-2"/>
            </c:manualLayout>
          </c:layout>
        </c:title>
        <c:numFmt formatCode="General" sourceLinked="1"/>
        <c:tickLblPos val="nextTo"/>
        <c:crossAx val="2395129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8700753506727092E-2"/>
          <c:y val="0.86132710393298029"/>
          <c:w val="0.89431495245331594"/>
          <c:h val="0.11821253801075375"/>
        </c:manualLayout>
      </c:layout>
    </c:legend>
    <c:plotVisOnly val="1"/>
  </c:chart>
  <c:spPr>
    <a:ln>
      <a:noFill/>
    </a:ln>
  </c:spPr>
  <c:txPr>
    <a:bodyPr/>
    <a:lstStyle/>
    <a:p>
      <a:pPr>
        <a:defRPr sz="800"/>
      </a:pPr>
      <a:endParaRPr lang="de-DE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autoTitleDeleted val="1"/>
    <c:plotArea>
      <c:layout>
        <c:manualLayout>
          <c:layoutTarget val="inner"/>
          <c:xMode val="edge"/>
          <c:yMode val="edge"/>
          <c:x val="6.6067361166210814E-2"/>
          <c:y val="2.5956470110634348E-2"/>
          <c:w val="0.91190023280942389"/>
          <c:h val="0.85909736573866857"/>
        </c:manualLayout>
      </c:layout>
      <c:scatterChart>
        <c:scatterStyle val="lineMarker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'[Diagramme Abschlusspräsentation.xlsx]Tabelle1'!$N$38:$N$62</c:f>
              <c:numCache>
                <c:formatCode>General</c:formatCode>
                <c:ptCount val="25"/>
                <c:pt idx="0">
                  <c:v>2015</c:v>
                </c:pt>
                <c:pt idx="1">
                  <c:v>2015</c:v>
                </c:pt>
                <c:pt idx="2">
                  <c:v>2015</c:v>
                </c:pt>
                <c:pt idx="3">
                  <c:v>2015</c:v>
                </c:pt>
                <c:pt idx="4">
                  <c:v>2015</c:v>
                </c:pt>
                <c:pt idx="5">
                  <c:v>2015</c:v>
                </c:pt>
                <c:pt idx="6">
                  <c:v>2015</c:v>
                </c:pt>
                <c:pt idx="7">
                  <c:v>2020</c:v>
                </c:pt>
                <c:pt idx="8">
                  <c:v>2020</c:v>
                </c:pt>
                <c:pt idx="9">
                  <c:v>2020</c:v>
                </c:pt>
                <c:pt idx="10">
                  <c:v>2015</c:v>
                </c:pt>
                <c:pt idx="11">
                  <c:v>2015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2020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2020</c:v>
                </c:pt>
                <c:pt idx="21">
                  <c:v>2020</c:v>
                </c:pt>
                <c:pt idx="22">
                  <c:v>2020</c:v>
                </c:pt>
                <c:pt idx="23">
                  <c:v>2020</c:v>
                </c:pt>
                <c:pt idx="24">
                  <c:v>2015</c:v>
                </c:pt>
              </c:numCache>
            </c:numRef>
          </c:xVal>
          <c:yVal>
            <c:numRef>
              <c:f>'[Diagramme Abschlusspräsentation.xlsx]Tabelle1'!$O$38:$O$62</c:f>
              <c:numCache>
                <c:formatCode>General</c:formatCode>
                <c:ptCount val="25"/>
                <c:pt idx="0">
                  <c:v>2030</c:v>
                </c:pt>
                <c:pt idx="1">
                  <c:v>2050</c:v>
                </c:pt>
                <c:pt idx="2">
                  <c:v>2030</c:v>
                </c:pt>
                <c:pt idx="3">
                  <c:v>2030</c:v>
                </c:pt>
                <c:pt idx="4">
                  <c:v>2050</c:v>
                </c:pt>
                <c:pt idx="5">
                  <c:v>2050</c:v>
                </c:pt>
                <c:pt idx="6">
                  <c:v>2050</c:v>
                </c:pt>
                <c:pt idx="7">
                  <c:v>2050</c:v>
                </c:pt>
                <c:pt idx="8">
                  <c:v>2030</c:v>
                </c:pt>
                <c:pt idx="9">
                  <c:v>2030</c:v>
                </c:pt>
                <c:pt idx="10">
                  <c:v>2050</c:v>
                </c:pt>
                <c:pt idx="11">
                  <c:v>2030</c:v>
                </c:pt>
                <c:pt idx="12">
                  <c:v>2020</c:v>
                </c:pt>
                <c:pt idx="13">
                  <c:v>2050</c:v>
                </c:pt>
                <c:pt idx="14">
                  <c:v>2050</c:v>
                </c:pt>
                <c:pt idx="15">
                  <c:v>2050</c:v>
                </c:pt>
                <c:pt idx="16">
                  <c:v>2030</c:v>
                </c:pt>
                <c:pt idx="17">
                  <c:v>2050</c:v>
                </c:pt>
                <c:pt idx="18">
                  <c:v>2030</c:v>
                </c:pt>
                <c:pt idx="19">
                  <c:v>2030</c:v>
                </c:pt>
                <c:pt idx="20">
                  <c:v>2030</c:v>
                </c:pt>
                <c:pt idx="21">
                  <c:v>2050</c:v>
                </c:pt>
                <c:pt idx="22">
                  <c:v>2030</c:v>
                </c:pt>
                <c:pt idx="23">
                  <c:v>2030</c:v>
                </c:pt>
                <c:pt idx="24">
                  <c:v>2050</c:v>
                </c:pt>
              </c:numCache>
            </c:numRef>
          </c:yVal>
        </c:ser>
        <c:axId val="228987648"/>
        <c:axId val="228989568"/>
      </c:scatterChart>
      <c:valAx>
        <c:axId val="22898764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accent1">
                  <a:alpha val="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de-DE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b="1" dirty="0"/>
                  <a:t>Start time</a:t>
                </a:r>
              </a:p>
            </c:rich>
          </c:tx>
          <c:layout>
            <c:manualLayout>
              <c:xMode val="edge"/>
              <c:yMode val="edge"/>
              <c:x val="0.51405971687328855"/>
              <c:y val="0.90512481734214023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tickLblPos val="none"/>
        <c:spPr>
          <a:noFill/>
          <a:ln w="19050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8989568"/>
        <c:crosses val="autoZero"/>
        <c:crossBetween val="midCat"/>
      </c:valAx>
      <c:valAx>
        <c:axId val="2289895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bg2">
                  <a:lumMod val="75000"/>
                  <a:alpha val="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de-DE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b="1" dirty="0"/>
                  <a:t>End time</a:t>
                </a:r>
              </a:p>
            </c:rich>
          </c:tx>
          <c:layout>
            <c:manualLayout>
              <c:xMode val="edge"/>
              <c:yMode val="edge"/>
              <c:x val="3.4901702241211599E-3"/>
              <c:y val="0.29632696405953546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one"/>
        <c:spPr>
          <a:noFill/>
          <a:ln w="19050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8987648"/>
        <c:crosses val="autoZero"/>
        <c:crossBetween val="midCat"/>
      </c:valAx>
      <c:spPr>
        <a:gradFill flip="none" rotWithShape="1">
          <a:gsLst>
            <a:gs pos="0">
              <a:srgbClr val="FFFFFF">
                <a:lumMod val="95000"/>
              </a:srgbClr>
            </a:gs>
            <a:gs pos="100000">
              <a:srgbClr val="99CCFF"/>
            </a:gs>
          </a:gsLst>
          <a:lin ang="18900000" scaled="1"/>
          <a:tileRect/>
        </a:gradFill>
        <a:ln w="127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title>
      <c:tx>
        <c:rich>
          <a:bodyPr rot="0" vert="horz"/>
          <a:lstStyle/>
          <a:p>
            <a:pPr algn="ctr" rtl="0">
              <a:defRPr/>
            </a:pPr>
            <a:r>
              <a:rPr lang="de-DE" sz="800" dirty="0" err="1"/>
              <a:t>Relationship</a:t>
            </a:r>
            <a:r>
              <a:rPr lang="de-DE" sz="800" dirty="0"/>
              <a:t> </a:t>
            </a:r>
            <a:r>
              <a:rPr lang="de-DE" sz="800" dirty="0" err="1"/>
              <a:t>between</a:t>
            </a:r>
            <a:r>
              <a:rPr lang="de-DE" sz="800" dirty="0"/>
              <a:t> PT </a:t>
            </a:r>
            <a:r>
              <a:rPr lang="de-DE" sz="800" dirty="0" err="1"/>
              <a:t>mode</a:t>
            </a:r>
            <a:r>
              <a:rPr lang="de-DE" sz="800" dirty="0"/>
              <a:t> </a:t>
            </a:r>
            <a:r>
              <a:rPr lang="de-DE" sz="800" dirty="0" err="1"/>
              <a:t>share</a:t>
            </a:r>
            <a:r>
              <a:rPr lang="de-DE" sz="800" dirty="0"/>
              <a:t> in </a:t>
            </a:r>
            <a:r>
              <a:rPr lang="de-DE" sz="800" dirty="0" err="1"/>
              <a:t>commuting</a:t>
            </a:r>
            <a:r>
              <a:rPr lang="de-DE" sz="800" dirty="0"/>
              <a:t> and </a:t>
            </a:r>
            <a:r>
              <a:rPr lang="de-DE" sz="800" dirty="0" err="1"/>
              <a:t>rail</a:t>
            </a:r>
            <a:r>
              <a:rPr lang="de-DE" sz="800" dirty="0"/>
              <a:t> </a:t>
            </a:r>
            <a:r>
              <a:rPr lang="de-DE" sz="800" dirty="0" err="1"/>
              <a:t>mode</a:t>
            </a:r>
            <a:r>
              <a:rPr lang="de-DE" sz="800" dirty="0"/>
              <a:t> </a:t>
            </a:r>
            <a:r>
              <a:rPr lang="de-DE" sz="800" dirty="0" err="1"/>
              <a:t>share</a:t>
            </a:r>
            <a:r>
              <a:rPr lang="de-DE" sz="800" dirty="0"/>
              <a:t> on </a:t>
            </a:r>
            <a:r>
              <a:rPr lang="de-DE" sz="800" dirty="0" err="1"/>
              <a:t>intercity</a:t>
            </a:r>
            <a:r>
              <a:rPr lang="de-DE" sz="800" dirty="0"/>
              <a:t> </a:t>
            </a:r>
            <a:r>
              <a:rPr lang="de-DE" sz="800" dirty="0" err="1"/>
              <a:t>trips</a:t>
            </a:r>
            <a:endParaRPr lang="de-DE" sz="800" dirty="0"/>
          </a:p>
        </c:rich>
      </c:tx>
      <c:layout/>
      <c:spPr>
        <a:noFill/>
        <a:ln>
          <a:noFill/>
        </a:ln>
        <a:effectLst/>
      </c:spPr>
    </c:title>
    <c:plotArea>
      <c:layout/>
      <c:scatterChart>
        <c:scatterStyle val="lineMarker"/>
        <c:ser>
          <c:idx val="0"/>
          <c:order val="0"/>
          <c:tx>
            <c:strRef>
              <c:f>Tabelle1!$F$5</c:f>
              <c:strCache>
                <c:ptCount val="1"/>
                <c:pt idx="0">
                  <c:v>Amsterdam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Amsterdam</a:t>
                    </a:r>
                  </a:p>
                </c:rich>
              </c:tx>
              <c:dLblPos val="t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Tabelle1!$S$5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Tabelle1!$U$5</c:f>
              <c:numCache>
                <c:formatCode>0.00</c:formatCode>
                <c:ptCount val="1"/>
                <c:pt idx="0">
                  <c:v>29.111409951380985</c:v>
                </c:pt>
              </c:numCache>
            </c:numRef>
          </c:yVal>
        </c:ser>
        <c:ser>
          <c:idx val="1"/>
          <c:order val="1"/>
          <c:tx>
            <c:strRef>
              <c:f>Tabelle1!$F$8</c:f>
              <c:strCache>
                <c:ptCount val="1"/>
                <c:pt idx="0">
                  <c:v>Berlin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3.4672782114574499E-3"/>
                  <c:y val="-1.8676789499410949E-2"/>
                </c:manualLayout>
              </c:layout>
              <c:dLblPos val="r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Tabelle1!$S$8</c:f>
              <c:numCache>
                <c:formatCode>General</c:formatCode>
                <c:ptCount val="1"/>
                <c:pt idx="0">
                  <c:v>41</c:v>
                </c:pt>
              </c:numCache>
            </c:numRef>
          </c:xVal>
          <c:yVal>
            <c:numRef>
              <c:f>Tabelle1!$U$8</c:f>
              <c:numCache>
                <c:formatCode>0.00</c:formatCode>
                <c:ptCount val="1"/>
                <c:pt idx="0">
                  <c:v>15.850461800649477</c:v>
                </c:pt>
              </c:numCache>
            </c:numRef>
          </c:yVal>
        </c:ser>
        <c:ser>
          <c:idx val="2"/>
          <c:order val="2"/>
          <c:tx>
            <c:strRef>
              <c:f>Tabelle1!$F$10</c:f>
              <c:strCache>
                <c:ptCount val="1"/>
                <c:pt idx="0">
                  <c:v>Brussels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Tabelle1!$S$10</c:f>
              <c:numCache>
                <c:formatCode>General</c:formatCode>
                <c:ptCount val="1"/>
                <c:pt idx="0">
                  <c:v>42.8</c:v>
                </c:pt>
              </c:numCache>
            </c:numRef>
          </c:xVal>
          <c:yVal>
            <c:numRef>
              <c:f>Tabelle1!$U$10</c:f>
              <c:numCache>
                <c:formatCode>0.00</c:formatCode>
                <c:ptCount val="1"/>
                <c:pt idx="0">
                  <c:v>49.683376470529012</c:v>
                </c:pt>
              </c:numCache>
            </c:numRef>
          </c:yVal>
        </c:ser>
        <c:ser>
          <c:idx val="3"/>
          <c:order val="3"/>
          <c:tx>
            <c:strRef>
              <c:f>Tabelle1!$F$13</c:f>
              <c:strCache>
                <c:ptCount val="1"/>
                <c:pt idx="0">
                  <c:v>Copenhagen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Tabelle1!$S$13</c:f>
              <c:numCache>
                <c:formatCode>General</c:formatCode>
                <c:ptCount val="1"/>
                <c:pt idx="0">
                  <c:v>29.2</c:v>
                </c:pt>
              </c:numCache>
            </c:numRef>
          </c:xVal>
          <c:yVal>
            <c:numRef>
              <c:f>Tabelle1!$U$13</c:f>
              <c:numCache>
                <c:formatCode>0.00</c:formatCode>
                <c:ptCount val="1"/>
                <c:pt idx="0">
                  <c:v>63.17365269461078</c:v>
                </c:pt>
              </c:numCache>
            </c:numRef>
          </c:yVal>
        </c:ser>
        <c:ser>
          <c:idx val="4"/>
          <c:order val="4"/>
          <c:tx>
            <c:strRef>
              <c:f>Tabelle1!$F$14</c:f>
              <c:strCache>
                <c:ptCount val="1"/>
                <c:pt idx="0">
                  <c:v>Dublin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DDD947B1-EC36-4137-B385-0A4BD538F5AE}" type="SERIESNAME">
                      <a:rPr lang="en-US"/>
                      <a:pPr/>
                      <a:t>[DATENREIHENNAME]</a:t>
                    </a:fld>
                    <a:endParaRPr lang="de-DE"/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Tabelle1!$S$14</c:f>
              <c:numCache>
                <c:formatCode>General</c:formatCode>
                <c:ptCount val="1"/>
                <c:pt idx="0">
                  <c:v>24.6</c:v>
                </c:pt>
              </c:numCache>
            </c:numRef>
          </c:xVal>
          <c:yVal>
            <c:numRef>
              <c:f>Tabelle1!$U$14</c:f>
              <c:numCache>
                <c:formatCode>0.00</c:formatCode>
                <c:ptCount val="1"/>
                <c:pt idx="0">
                  <c:v>10.967421039542424</c:v>
                </c:pt>
              </c:numCache>
            </c:numRef>
          </c:yVal>
        </c:ser>
        <c:ser>
          <c:idx val="5"/>
          <c:order val="5"/>
          <c:tx>
            <c:strRef>
              <c:f>Tabelle1!$F$18</c:f>
              <c:strCache>
                <c:ptCount val="1"/>
                <c:pt idx="0">
                  <c:v>Lisbon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Tabelle1!$S$18</c:f>
              <c:numCache>
                <c:formatCode>General</c:formatCode>
                <c:ptCount val="1"/>
                <c:pt idx="0">
                  <c:v>45</c:v>
                </c:pt>
              </c:numCache>
            </c:numRef>
          </c:xVal>
          <c:yVal>
            <c:numRef>
              <c:f>Tabelle1!$U$18</c:f>
              <c:numCache>
                <c:formatCode>0.00</c:formatCode>
                <c:ptCount val="1"/>
                <c:pt idx="0">
                  <c:v>29.915048543689252</c:v>
                </c:pt>
              </c:numCache>
            </c:numRef>
          </c:yVal>
        </c:ser>
        <c:ser>
          <c:idx val="6"/>
          <c:order val="6"/>
          <c:tx>
            <c:strRef>
              <c:f>Tabelle1!$F$20</c:f>
              <c:strCache>
                <c:ptCount val="1"/>
                <c:pt idx="0">
                  <c:v>London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Tabelle1!$S$20</c:f>
              <c:numCache>
                <c:formatCode>General</c:formatCode>
                <c:ptCount val="1"/>
                <c:pt idx="0">
                  <c:v>52.6</c:v>
                </c:pt>
              </c:numCache>
            </c:numRef>
          </c:xVal>
          <c:yVal>
            <c:numRef>
              <c:f>Tabelle1!$U$20</c:f>
              <c:numCache>
                <c:formatCode>0.00</c:formatCode>
                <c:ptCount val="1"/>
                <c:pt idx="0">
                  <c:v>61.963553755740996</c:v>
                </c:pt>
              </c:numCache>
            </c:numRef>
          </c:yVal>
        </c:ser>
        <c:ser>
          <c:idx val="7"/>
          <c:order val="7"/>
          <c:tx>
            <c:strRef>
              <c:f>Tabelle1!$F$21</c:f>
              <c:strCache>
                <c:ptCount val="1"/>
                <c:pt idx="0">
                  <c:v>Madrid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Tabelle1!$S$21</c:f>
              <c:numCache>
                <c:formatCode>General</c:formatCode>
                <c:ptCount val="1"/>
                <c:pt idx="0">
                  <c:v>39</c:v>
                </c:pt>
              </c:numCache>
            </c:numRef>
          </c:xVal>
          <c:yVal>
            <c:numRef>
              <c:f>Tabelle1!$U$21</c:f>
              <c:numCache>
                <c:formatCode>0.00</c:formatCode>
                <c:ptCount val="1"/>
                <c:pt idx="0">
                  <c:v>16.871127563285068</c:v>
                </c:pt>
              </c:numCache>
            </c:numRef>
          </c:yVal>
        </c:ser>
        <c:ser>
          <c:idx val="8"/>
          <c:order val="8"/>
          <c:tx>
            <c:strRef>
              <c:f>Tabelle1!$F$22</c:f>
              <c:strCache>
                <c:ptCount val="1"/>
                <c:pt idx="0">
                  <c:v>Oslo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Tabelle1!$S$22</c:f>
              <c:numCache>
                <c:formatCode>General</c:formatCode>
                <c:ptCount val="1"/>
                <c:pt idx="0">
                  <c:v>37</c:v>
                </c:pt>
              </c:numCache>
            </c:numRef>
          </c:xVal>
          <c:yVal>
            <c:numRef>
              <c:f>Tabelle1!$U$22</c:f>
              <c:numCache>
                <c:formatCode>0.00</c:formatCode>
                <c:ptCount val="1"/>
                <c:pt idx="0">
                  <c:v>26.597468576183587</c:v>
                </c:pt>
              </c:numCache>
            </c:numRef>
          </c:yVal>
        </c:ser>
        <c:ser>
          <c:idx val="9"/>
          <c:order val="9"/>
          <c:tx>
            <c:strRef>
              <c:f>Tabelle1!$F$23</c:f>
              <c:strCache>
                <c:ptCount val="1"/>
                <c:pt idx="0">
                  <c:v>Paris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Tabelle1!$S$23</c:f>
              <c:numCache>
                <c:formatCode>General</c:formatCode>
                <c:ptCount val="1"/>
                <c:pt idx="0">
                  <c:v>56.9</c:v>
                </c:pt>
              </c:numCache>
            </c:numRef>
          </c:xVal>
          <c:yVal>
            <c:numRef>
              <c:f>Tabelle1!$U$23</c:f>
              <c:numCache>
                <c:formatCode>0.00</c:formatCode>
                <c:ptCount val="1"/>
                <c:pt idx="0">
                  <c:v>49.175767947089561</c:v>
                </c:pt>
              </c:numCache>
            </c:numRef>
          </c:yVal>
        </c:ser>
        <c:ser>
          <c:idx val="10"/>
          <c:order val="10"/>
          <c:tx>
            <c:strRef>
              <c:f>Tabelle1!$F$24</c:f>
              <c:strCache>
                <c:ptCount val="1"/>
                <c:pt idx="0">
                  <c:v>Prague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Tabelle1!$S$24</c:f>
              <c:numCache>
                <c:formatCode>General</c:formatCode>
                <c:ptCount val="1"/>
                <c:pt idx="0">
                  <c:v>99</c:v>
                </c:pt>
              </c:numCache>
            </c:numRef>
          </c:xVal>
          <c:yVal>
            <c:numRef>
              <c:f>Tabelle1!$U$24</c:f>
              <c:numCache>
                <c:formatCode>0.00</c:formatCode>
                <c:ptCount val="1"/>
                <c:pt idx="0">
                  <c:v>55.057302603283794</c:v>
                </c:pt>
              </c:numCache>
            </c:numRef>
          </c:yVal>
        </c:ser>
        <c:ser>
          <c:idx val="11"/>
          <c:order val="11"/>
          <c:tx>
            <c:strRef>
              <c:f>Tabelle1!$F$27</c:f>
              <c:strCache>
                <c:ptCount val="1"/>
                <c:pt idx="0">
                  <c:v>Sofia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Tabelle1!$S$27</c:f>
              <c:numCache>
                <c:formatCode>General</c:formatCode>
                <c:ptCount val="1"/>
                <c:pt idx="0">
                  <c:v>29</c:v>
                </c:pt>
              </c:numCache>
            </c:numRef>
          </c:xVal>
          <c:yVal>
            <c:numRef>
              <c:f>Tabelle1!$U$27</c:f>
              <c:numCache>
                <c:formatCode>0.00</c:formatCode>
                <c:ptCount val="1"/>
                <c:pt idx="0">
                  <c:v>0.52910052910052907</c:v>
                </c:pt>
              </c:numCache>
            </c:numRef>
          </c:yVal>
        </c:ser>
        <c:ser>
          <c:idx val="12"/>
          <c:order val="12"/>
          <c:tx>
            <c:strRef>
              <c:f>Tabelle1!$F$28</c:f>
              <c:strCache>
                <c:ptCount val="1"/>
                <c:pt idx="0">
                  <c:v>Stockholm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1936872309899605E-2"/>
                  <c:y val="-1.4168130291530589E-3"/>
                </c:manualLayout>
              </c:layout>
              <c:dLblPos val="r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Tabelle1!$S$28</c:f>
              <c:numCache>
                <c:formatCode>General</c:formatCode>
                <c:ptCount val="1"/>
                <c:pt idx="0">
                  <c:v>43</c:v>
                </c:pt>
              </c:numCache>
            </c:numRef>
          </c:xVal>
          <c:yVal>
            <c:numRef>
              <c:f>Tabelle1!$U$28</c:f>
              <c:numCache>
                <c:formatCode>0.00</c:formatCode>
                <c:ptCount val="1"/>
                <c:pt idx="0">
                  <c:v>26.703175241157556</c:v>
                </c:pt>
              </c:numCache>
            </c:numRef>
          </c:yVal>
        </c:ser>
        <c:ser>
          <c:idx val="13"/>
          <c:order val="13"/>
          <c:tx>
            <c:strRef>
              <c:f>Tabelle1!$F$34</c:f>
              <c:strCache>
                <c:ptCount val="1"/>
                <c:pt idx="0">
                  <c:v>Zurich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567230387449811E-2"/>
                  <c:y val="-3.5936765969668646E-2"/>
                </c:manualLayout>
              </c:layout>
              <c:dLblPos val="r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de-DE"/>
              </a:p>
            </c:txPr>
            <c:dLblPos val="t"/>
            <c:showSerName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Tabelle1!$S$34</c:f>
              <c:numCache>
                <c:formatCode>General</c:formatCode>
                <c:ptCount val="1"/>
                <c:pt idx="0">
                  <c:v>62.6</c:v>
                </c:pt>
              </c:numCache>
            </c:numRef>
          </c:xVal>
          <c:yVal>
            <c:numRef>
              <c:f>Tabelle1!$U$34</c:f>
              <c:numCache>
                <c:formatCode>0.00</c:formatCode>
                <c:ptCount val="1"/>
                <c:pt idx="0">
                  <c:v>48.461421858420444</c:v>
                </c:pt>
              </c:numCache>
            </c:numRef>
          </c:yVal>
        </c:ser>
        <c:dLbls>
          <c:showVal val="1"/>
        </c:dLbls>
        <c:axId val="231984128"/>
        <c:axId val="232490112"/>
      </c:scatterChart>
      <c:valAx>
        <c:axId val="23198412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DE" sz="800" dirty="0"/>
                  <a:t>PT </a:t>
                </a:r>
                <a:r>
                  <a:rPr lang="de-DE" sz="800" dirty="0" err="1"/>
                  <a:t>mode</a:t>
                </a:r>
                <a:r>
                  <a:rPr lang="de-DE" sz="800" dirty="0"/>
                  <a:t> </a:t>
                </a:r>
                <a:r>
                  <a:rPr lang="de-DE" sz="800" dirty="0" err="1"/>
                  <a:t>share</a:t>
                </a:r>
                <a:r>
                  <a:rPr lang="de-DE" sz="800" dirty="0"/>
                  <a:t> (</a:t>
                </a:r>
                <a:r>
                  <a:rPr lang="de-DE" sz="800" dirty="0" err="1"/>
                  <a:t>commuters</a:t>
                </a:r>
                <a:r>
                  <a:rPr lang="de-DE" sz="800" dirty="0"/>
                  <a:t>, Urban Audit)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32490112"/>
        <c:crosses val="autoZero"/>
        <c:crossBetween val="midCat"/>
      </c:valAx>
      <c:valAx>
        <c:axId val="2324901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sz="800" dirty="0"/>
                  <a:t>IC </a:t>
                </a:r>
                <a:r>
                  <a:rPr lang="de-DE" sz="800" dirty="0" err="1"/>
                  <a:t>rail</a:t>
                </a:r>
                <a:r>
                  <a:rPr lang="de-DE" sz="800" dirty="0"/>
                  <a:t> </a:t>
                </a:r>
                <a:r>
                  <a:rPr lang="de-DE" sz="800" dirty="0" err="1"/>
                  <a:t>mode</a:t>
                </a:r>
                <a:r>
                  <a:rPr lang="de-DE" sz="800" dirty="0"/>
                  <a:t> </a:t>
                </a:r>
                <a:r>
                  <a:rPr lang="de-DE" sz="800" dirty="0" err="1"/>
                  <a:t>share</a:t>
                </a:r>
                <a:endParaRPr lang="de-DE" sz="8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31984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>
        <a:lumMod val="8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500"/>
      </a:pPr>
      <a:endParaRPr lang="de-DE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title>
      <c:tx>
        <c:rich>
          <a:bodyPr rot="0" vert="horz"/>
          <a:lstStyle/>
          <a:p>
            <a:pPr>
              <a:defRPr/>
            </a:pPr>
            <a:r>
              <a:rPr lang="de-DE"/>
              <a:t>Gini-Coefficient and rail mode share per region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7846548904596626"/>
          <c:y val="0.22778248810561041"/>
          <c:w val="0.7365371464096987"/>
          <c:h val="0.52594429079030203"/>
        </c:manualLayout>
      </c:layout>
      <c:scatterChart>
        <c:scatterStyle val="lineMarker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Benelux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-0.13577947301505705"/>
                  <c:y val="4.560824884435172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Germany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Alpine</a:t>
                    </a:r>
                  </a:p>
                  <a:p>
                    <a:r>
                      <a:rPr lang="en-US"/>
                      <a:t>countries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0"/>
                  <c:y val="3.1925774191046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Iberian</a:t>
                    </a:r>
                  </a:p>
                  <a:p>
                    <a:r>
                      <a:rPr lang="en-US"/>
                      <a:t>peninsula</a:t>
                    </a:r>
                  </a:p>
                </c:rich>
              </c:tx>
              <c:showVal val="1"/>
            </c:dLbl>
            <c:dLbl>
              <c:idx val="4"/>
              <c:layout>
                <c:manualLayout>
                  <c:x val="0"/>
                  <c:y val="-1.36824746533055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France</a:t>
                    </a:r>
                  </a:p>
                </c:rich>
              </c:tx>
              <c:showVal val="1"/>
            </c:dLbl>
            <c:dLbl>
              <c:idx val="5"/>
              <c:layout>
                <c:manualLayout>
                  <c:x val="0"/>
                  <c:y val="-1.82432995377406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British </a:t>
                    </a:r>
                  </a:p>
                  <a:p>
                    <a:r>
                      <a:rPr lang="en-US"/>
                      <a:t>islands.</a:t>
                    </a:r>
                  </a:p>
                </c:rich>
              </c:tx>
              <c:showVal val="1"/>
            </c:dLbl>
            <c:dLbl>
              <c:idx val="6"/>
              <c:layout>
                <c:manualLayout>
                  <c:x val="-0.1163824054414774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Poland</a:t>
                    </a:r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Italy</a:t>
                    </a:r>
                  </a:p>
                </c:rich>
              </c:tx>
              <c:showVal val="1"/>
            </c:dLbl>
            <c:dLbl>
              <c:idx val="8"/>
              <c:layout>
                <c:manualLayout>
                  <c:x val="-0.14396886107769946"/>
                  <c:y val="-3.62553578425655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Mid-East</a:t>
                    </a:r>
                  </a:p>
                  <a:p>
                    <a:r>
                      <a:rPr lang="en-US"/>
                      <a:t>Europe</a:t>
                    </a:r>
                  </a:p>
                </c:rich>
              </c:tx>
              <c:showVal val="1"/>
            </c:dLbl>
            <c:dLbl>
              <c:idx val="9"/>
              <c:layout>
                <c:manualLayout>
                  <c:x val="-1.1084038613474161E-2"/>
                  <c:y val="4.560824884435172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Scandinavia</a:t>
                    </a:r>
                  </a:p>
                </c:rich>
              </c:tx>
              <c:showVal val="1"/>
            </c:dLbl>
            <c:dLbl>
              <c:idx val="10"/>
              <c:layout>
                <c:manualLayout>
                  <c:x val="-0.108069376481372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Baltic</a:t>
                    </a:r>
                  </a:p>
                </c:rich>
              </c:tx>
              <c:showVal val="1"/>
            </c:dLbl>
            <c:dLbl>
              <c:idx val="11"/>
              <c:layout>
                <c:manualLayout>
                  <c:x val="0"/>
                  <c:y val="2.73649493066110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Balkan</a:t>
                    </a:r>
                  </a:p>
                  <a:p>
                    <a:r>
                      <a:rPr lang="en-US"/>
                      <a:t>north</a:t>
                    </a:r>
                  </a:p>
                </c:rich>
              </c:tx>
              <c:showVal val="1"/>
            </c:dLbl>
            <c:dLbl>
              <c:idx val="12"/>
              <c:layout>
                <c:manualLayout>
                  <c:x val="-0.13300846336168853"/>
                  <c:y val="-1.82432995377406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Balkan</a:t>
                    </a:r>
                  </a:p>
                  <a:p>
                    <a:r>
                      <a:rPr lang="en-US"/>
                      <a:t>south</a:t>
                    </a:r>
                  </a:p>
                </c:rich>
              </c:tx>
              <c:showVal val="1"/>
            </c:dLbl>
            <c:showVal val="1"/>
          </c:dLbls>
          <c:trendline>
            <c:spPr>
              <a:ln w="31750">
                <a:solidFill>
                  <a:schemeClr val="accent2"/>
                </a:solidFill>
              </a:ln>
            </c:spPr>
            <c:trendlineType val="linear"/>
          </c:trendline>
          <c:xVal>
            <c:numRef>
              <c:f>'Relation with rail mode share'!$I$39:$I$51</c:f>
              <c:numCache>
                <c:formatCode>0.0000</c:formatCode>
                <c:ptCount val="13"/>
                <c:pt idx="0">
                  <c:v>0.44361871115138635</c:v>
                </c:pt>
                <c:pt idx="1">
                  <c:v>0.39300549876957197</c:v>
                </c:pt>
                <c:pt idx="2">
                  <c:v>0.48271638558636082</c:v>
                </c:pt>
                <c:pt idx="3">
                  <c:v>0.56203839321571714</c:v>
                </c:pt>
                <c:pt idx="4">
                  <c:v>0.39900452271614739</c:v>
                </c:pt>
                <c:pt idx="5">
                  <c:v>0.55952967943962761</c:v>
                </c:pt>
                <c:pt idx="6">
                  <c:v>0.16601513646705296</c:v>
                </c:pt>
                <c:pt idx="7">
                  <c:v>0.43745342173339408</c:v>
                </c:pt>
                <c:pt idx="8">
                  <c:v>0.28429114610065964</c:v>
                </c:pt>
                <c:pt idx="9">
                  <c:v>0.43197180940246904</c:v>
                </c:pt>
                <c:pt idx="10">
                  <c:v>0.33869268821823983</c:v>
                </c:pt>
                <c:pt idx="11">
                  <c:v>0.38959870125548207</c:v>
                </c:pt>
                <c:pt idx="12">
                  <c:v>0.34491272597219674</c:v>
                </c:pt>
              </c:numCache>
            </c:numRef>
          </c:xVal>
          <c:yVal>
            <c:numRef>
              <c:f>'Relation with rail mode share'!$J$39:$J$51</c:f>
              <c:numCache>
                <c:formatCode>0.0</c:formatCode>
                <c:ptCount val="13"/>
                <c:pt idx="0">
                  <c:v>8.2000000000000011</c:v>
                </c:pt>
                <c:pt idx="1">
                  <c:v>8.007979803595811</c:v>
                </c:pt>
                <c:pt idx="2">
                  <c:v>14.5</c:v>
                </c:pt>
                <c:pt idx="3">
                  <c:v>5.2</c:v>
                </c:pt>
                <c:pt idx="4">
                  <c:v>9.1968174508824188</c:v>
                </c:pt>
                <c:pt idx="5">
                  <c:v>7.1</c:v>
                </c:pt>
                <c:pt idx="6">
                  <c:v>5.0995858071767239</c:v>
                </c:pt>
                <c:pt idx="7">
                  <c:v>5.2888598744379305</c:v>
                </c:pt>
                <c:pt idx="8">
                  <c:v>8</c:v>
                </c:pt>
                <c:pt idx="9">
                  <c:v>7.2</c:v>
                </c:pt>
                <c:pt idx="10">
                  <c:v>2.2999999999999998</c:v>
                </c:pt>
                <c:pt idx="11">
                  <c:v>3.7546440358657027</c:v>
                </c:pt>
                <c:pt idx="12">
                  <c:v>4.3</c:v>
                </c:pt>
              </c:numCache>
            </c:numRef>
          </c:yVal>
        </c:ser>
        <c:axId val="238148224"/>
        <c:axId val="239518464"/>
      </c:scatterChart>
      <c:valAx>
        <c:axId val="23814822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DE"/>
                  <a:t>Gini coefficient (standardized)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0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de-DE"/>
          </a:p>
        </c:txPr>
        <c:crossAx val="239518464"/>
        <c:crosses val="autoZero"/>
        <c:crossBetween val="midCat"/>
      </c:valAx>
      <c:valAx>
        <c:axId val="239518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Rail mode share (%)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23814822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/>
      </a:pPr>
      <a:endParaRPr lang="de-DE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0.23792</cdr:x>
      <cdr:y>0.88414</cdr:y>
    </cdr:from>
    <cdr:to>
      <cdr:x>0.35675</cdr:x>
      <cdr:y>0.91802</cdr:y>
    </cdr:to>
    <cdr:sp macro="" textlink="">
      <cdr:nvSpPr>
        <cdr:cNvPr id="15" name="Textfeld 14"/>
        <cdr:cNvSpPr txBox="1"/>
      </cdr:nvSpPr>
      <cdr:spPr>
        <a:xfrm xmlns:a="http://schemas.openxmlformats.org/drawingml/2006/main">
          <a:off x="1774328" y="4416764"/>
          <a:ext cx="886161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en-US" dirty="0" smtClean="0"/>
            <a:t>Short term</a:t>
          </a:r>
        </a:p>
      </cdr:txBody>
    </cdr:sp>
  </cdr:relSizeAnchor>
  <cdr:relSizeAnchor xmlns:cdr="http://schemas.openxmlformats.org/drawingml/2006/chartDrawing">
    <cdr:from>
      <cdr:x>0.72225</cdr:x>
      <cdr:y>0.88414</cdr:y>
    </cdr:from>
    <cdr:to>
      <cdr:x>0.9017</cdr:x>
      <cdr:y>0.91962</cdr:y>
    </cdr:to>
    <cdr:sp macro="" textlink="">
      <cdr:nvSpPr>
        <cdr:cNvPr id="16" name="Textfeld 15"/>
        <cdr:cNvSpPr txBox="1"/>
      </cdr:nvSpPr>
      <cdr:spPr>
        <a:xfrm xmlns:a="http://schemas.openxmlformats.org/drawingml/2006/main">
          <a:off x="5386258" y="4416764"/>
          <a:ext cx="1338267" cy="17724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en-US" dirty="0" smtClean="0"/>
            <a:t>Medium term</a:t>
          </a:r>
        </a:p>
      </cdr:txBody>
    </cdr:sp>
  </cdr:relSizeAnchor>
  <cdr:relSizeAnchor xmlns:cdr="http://schemas.openxmlformats.org/drawingml/2006/chartDrawing">
    <cdr:from>
      <cdr:x>0.04312</cdr:x>
      <cdr:y>0.70697</cdr:y>
    </cdr:from>
    <cdr:to>
      <cdr:x>0.06638</cdr:x>
      <cdr:y>0.8863</cdr:y>
    </cdr:to>
    <cdr:sp macro="" textlink="">
      <cdr:nvSpPr>
        <cdr:cNvPr id="17" name="Textfeld 16"/>
        <cdr:cNvSpPr txBox="1"/>
      </cdr:nvSpPr>
      <cdr:spPr>
        <a:xfrm xmlns:a="http://schemas.openxmlformats.org/drawingml/2006/main">
          <a:off x="321590" y="3531730"/>
          <a:ext cx="173464" cy="8958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vert="vert270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en-US" dirty="0" smtClean="0"/>
            <a:t>Short term</a:t>
          </a:r>
        </a:p>
      </cdr:txBody>
    </cdr:sp>
  </cdr:relSizeAnchor>
  <cdr:relSizeAnchor xmlns:cdr="http://schemas.openxmlformats.org/drawingml/2006/chartDrawing">
    <cdr:from>
      <cdr:x>0.04081</cdr:x>
      <cdr:y>0.47627</cdr:y>
    </cdr:from>
    <cdr:to>
      <cdr:x>0.06393</cdr:x>
      <cdr:y>0.66392</cdr:y>
    </cdr:to>
    <cdr:sp macro="" textlink="">
      <cdr:nvSpPr>
        <cdr:cNvPr id="18" name="Textfeld 17"/>
        <cdr:cNvSpPr txBox="1"/>
      </cdr:nvSpPr>
      <cdr:spPr>
        <a:xfrm xmlns:a="http://schemas.openxmlformats.org/drawingml/2006/main">
          <a:off x="298835" y="2272061"/>
          <a:ext cx="169277" cy="8951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vert="vert270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en-US" dirty="0" smtClean="0"/>
            <a:t>Medium term</a:t>
          </a:r>
        </a:p>
      </cdr:txBody>
    </cdr:sp>
  </cdr:relSizeAnchor>
  <cdr:relSizeAnchor xmlns:cdr="http://schemas.openxmlformats.org/drawingml/2006/chartDrawing">
    <cdr:from>
      <cdr:x>0.04064</cdr:x>
      <cdr:y>0.07459</cdr:y>
    </cdr:from>
    <cdr:to>
      <cdr:x>0.06376</cdr:x>
      <cdr:y>0.2547</cdr:y>
    </cdr:to>
    <cdr:sp macro="" textlink="">
      <cdr:nvSpPr>
        <cdr:cNvPr id="19" name="Textfeld 18"/>
        <cdr:cNvSpPr txBox="1"/>
      </cdr:nvSpPr>
      <cdr:spPr>
        <a:xfrm xmlns:a="http://schemas.openxmlformats.org/drawingml/2006/main">
          <a:off x="297590" y="355834"/>
          <a:ext cx="169277" cy="859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vert="vert270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en-US" dirty="0" smtClean="0"/>
            <a:t>Long term</a:t>
          </a:r>
        </a:p>
      </cdr:txBody>
    </cdr:sp>
  </cdr:relSizeAnchor>
  <cdr:relSizeAnchor xmlns:cdr="http://schemas.openxmlformats.org/drawingml/2006/chartDrawing">
    <cdr:from>
      <cdr:x>0.06638</cdr:x>
      <cdr:y>0.81982</cdr:y>
    </cdr:from>
    <cdr:to>
      <cdr:x>0.97788</cdr:x>
      <cdr:y>0.81982</cdr:y>
    </cdr:to>
    <cdr:sp macro="" textlink="">
      <cdr:nvSpPr>
        <cdr:cNvPr id="8" name="Gerade Verbindung 7"/>
        <cdr:cNvSpPr/>
      </cdr:nvSpPr>
      <cdr:spPr>
        <a:xfrm xmlns:a="http://schemas.openxmlformats.org/drawingml/2006/main">
          <a:off x="495054" y="4095456"/>
          <a:ext cx="6797604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2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0.11223</cdr:x>
      <cdr:y>0.88936</cdr:y>
    </cdr:from>
    <cdr:to>
      <cdr:x>0.31174</cdr:x>
      <cdr:y>0.98585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514350" y="2476498"/>
          <a:ext cx="914400" cy="268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100" i="1" dirty="0" smtClean="0"/>
            <a:t>Dispersion</a:t>
          </a:r>
          <a:endParaRPr lang="de-DE" sz="1100" i="1" dirty="0"/>
        </a:p>
      </cdr:txBody>
    </cdr:sp>
  </cdr:relSizeAnchor>
  <cdr:relSizeAnchor xmlns:cdr="http://schemas.openxmlformats.org/drawingml/2006/chartDrawing">
    <cdr:from>
      <cdr:x>0.69551</cdr:x>
      <cdr:y>0.90352</cdr:y>
    </cdr:from>
    <cdr:to>
      <cdr:x>0.92941</cdr:x>
      <cdr:y>1</cdr:y>
    </cdr:to>
    <cdr:sp macro="" textlink="">
      <cdr:nvSpPr>
        <cdr:cNvPr id="5" name="Textfeld 1"/>
        <cdr:cNvSpPr txBox="1"/>
      </cdr:nvSpPr>
      <cdr:spPr>
        <a:xfrm xmlns:a="http://schemas.openxmlformats.org/drawingml/2006/main">
          <a:off x="2385265" y="2033147"/>
          <a:ext cx="802165" cy="217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100" i="1" dirty="0" err="1" smtClean="0"/>
            <a:t>Concentration</a:t>
          </a:r>
          <a:endParaRPr lang="de-DE" sz="1100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807" cy="511731"/>
          </a:xfrm>
          <a:prstGeom prst="rect">
            <a:avLst/>
          </a:prstGeom>
        </p:spPr>
        <p:txBody>
          <a:bodyPr vert="horz" lIns="95037" tIns="47520" rIns="95037" bIns="475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828" y="0"/>
            <a:ext cx="3076807" cy="511731"/>
          </a:xfrm>
          <a:prstGeom prst="rect">
            <a:avLst/>
          </a:prstGeom>
        </p:spPr>
        <p:txBody>
          <a:bodyPr vert="horz" lIns="95037" tIns="47520" rIns="95037" bIns="47520" rtlCol="0"/>
          <a:lstStyle>
            <a:lvl1pPr algn="r">
              <a:defRPr sz="1200"/>
            </a:lvl1pPr>
          </a:lstStyle>
          <a:p>
            <a:pPr>
              <a:defRPr/>
            </a:pPr>
            <a:fld id="{E619F031-AD4E-41D8-B602-04202C04A8C7}" type="datetimeFigureOut">
              <a:rPr lang="de-DE"/>
              <a:pPr>
                <a:defRPr/>
              </a:pPr>
              <a:t>18.05.2015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244"/>
            <a:ext cx="3076807" cy="511731"/>
          </a:xfrm>
          <a:prstGeom prst="rect">
            <a:avLst/>
          </a:prstGeom>
        </p:spPr>
        <p:txBody>
          <a:bodyPr vert="horz" lIns="95037" tIns="47520" rIns="95037" bIns="475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828" y="9721244"/>
            <a:ext cx="3076807" cy="511731"/>
          </a:xfrm>
          <a:prstGeom prst="rect">
            <a:avLst/>
          </a:prstGeom>
        </p:spPr>
        <p:txBody>
          <a:bodyPr vert="horz" lIns="95037" tIns="47520" rIns="95037" bIns="47520" rtlCol="0" anchor="b"/>
          <a:lstStyle>
            <a:lvl1pPr algn="r">
              <a:defRPr sz="1200"/>
            </a:lvl1pPr>
          </a:lstStyle>
          <a:p>
            <a:pPr>
              <a:defRPr/>
            </a:pPr>
            <a:fld id="{78B21878-8529-4DBF-9A07-F561FAA713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52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031" cy="511075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608" y="0"/>
            <a:ext cx="3076031" cy="511075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50CEBEDA-643A-4944-854D-A65078E0A9AC}" type="datetimeFigureOut">
              <a:rPr lang="de-DE" smtClean="0"/>
              <a:pPr/>
              <a:t>18.05.2015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599" y="4861769"/>
            <a:ext cx="5680105" cy="4604594"/>
          </a:xfrm>
          <a:prstGeom prst="rect">
            <a:avLst/>
          </a:prstGeom>
        </p:spPr>
        <p:txBody>
          <a:bodyPr vert="horz" lIns="94906" tIns="47453" rIns="94906" bIns="47453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900"/>
            <a:ext cx="3076031" cy="511075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608" y="9721900"/>
            <a:ext cx="3076031" cy="511075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17F5D497-4160-4BB9-94AA-E43372C469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0935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5D497-4160-4BB9-94AA-E43372C46904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7" name="Grafik 11" descr="isi_43mm_p334.e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3"/>
          <p:cNvSpPr>
            <a:spLocks noChangeShapeType="1"/>
          </p:cNvSpPr>
          <p:nvPr userDrawn="1"/>
        </p:nvSpPr>
        <p:spPr bwMode="auto">
          <a:xfrm>
            <a:off x="457200" y="25146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457200" y="26209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56400"/>
            <a:ext cx="8316000" cy="1044575"/>
          </a:xfrm>
          <a:prstGeom prst="rect">
            <a:avLst/>
          </a:prstGeom>
        </p:spPr>
        <p:txBody>
          <a:bodyPr/>
          <a:lstStyle>
            <a:lvl1pPr>
              <a:defRPr sz="2700" b="0" i="0" cap="all" spc="300" baseline="0">
                <a:latin typeface="+mj-l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573200"/>
            <a:ext cx="8316000" cy="539750"/>
          </a:xfrm>
          <a:prstGeom prst="rect">
            <a:avLst/>
          </a:prstGeom>
        </p:spPr>
        <p:txBody>
          <a:bodyPr/>
          <a:lstStyle>
            <a:lvl1pPr>
              <a:buNone/>
              <a:defRPr sz="1800" spc="300">
                <a:solidFill>
                  <a:srgbClr val="007A87"/>
                </a:solidFill>
                <a:latin typeface="+mj-lt"/>
              </a:defRPr>
            </a:lvl1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 descr="logo_neu_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1" name="Grafik 10" descr="3_Allianz-pro-Schien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2" name="Grafik 11" descr="4_TRT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3" name="Grafik 12" descr="5_Uni-Birmingham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14" name="Grafik 13" descr="6_MCRI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15" name="Grafik 14" descr="7_RTCA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16" name="Grafik 15" descr="8_SIEMENS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17" name="Grafik 16" descr="9_SZZ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727999"/>
            <a:ext cx="8316000" cy="4140000"/>
          </a:xfrm>
          <a:prstGeom prst="rect">
            <a:avLst/>
          </a:prstGeom>
        </p:spPr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727999"/>
            <a:ext cx="8316000" cy="4140000"/>
          </a:xfrm>
          <a:prstGeom prst="rect">
            <a:avLst/>
          </a:prstGeom>
        </p:spPr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727999"/>
            <a:ext cx="8316000" cy="4140000"/>
          </a:xfrm>
          <a:prstGeom prst="rect">
            <a:avLst/>
          </a:prstGeom>
        </p:spPr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11" descr="isi_43mm_p334.e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3"/>
          <p:cNvSpPr>
            <a:spLocks noChangeShapeType="1"/>
          </p:cNvSpPr>
          <p:nvPr userDrawn="1"/>
        </p:nvSpPr>
        <p:spPr bwMode="auto">
          <a:xfrm>
            <a:off x="457200" y="25146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457200" y="26209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56400"/>
            <a:ext cx="8316000" cy="1044575"/>
          </a:xfrm>
          <a:prstGeom prst="rect">
            <a:avLst/>
          </a:prstGeom>
        </p:spPr>
        <p:txBody>
          <a:bodyPr/>
          <a:lstStyle>
            <a:lvl1pPr>
              <a:defRPr sz="2700" b="0" i="0" cap="all" spc="300" baseline="0">
                <a:latin typeface="+mj-l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573200"/>
            <a:ext cx="8316000" cy="539750"/>
          </a:xfrm>
          <a:prstGeom prst="rect">
            <a:avLst/>
          </a:prstGeom>
        </p:spPr>
        <p:txBody>
          <a:bodyPr/>
          <a:lstStyle>
            <a:lvl1pPr>
              <a:buNone/>
              <a:defRPr sz="1800" spc="300">
                <a:solidFill>
                  <a:srgbClr val="007A87"/>
                </a:solidFill>
                <a:latin typeface="+mj-lt"/>
              </a:defRPr>
            </a:lvl1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 descr="logo_neu_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1" name="Grafik 10" descr="3_Allianz-pro-Schien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2" name="Grafik 11" descr="4_TRT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3" name="Grafik 12" descr="5_Uni-Birmingham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14" name="Grafik 13" descr="6_MCRI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15" name="Grafik 14" descr="7_RTCA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16" name="Grafik 15" descr="8_SIEMENS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17" name="Grafik 16" descr="9_SZZ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haltsseit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buSzPct val="100000"/>
              <a:buFont typeface="+mj-lt"/>
              <a:buAutoNum type="arabicPeriod"/>
              <a:defRPr/>
            </a:lvl1pPr>
            <a:lvl2pPr marL="628650" indent="-269875">
              <a:buSzPct val="100000"/>
              <a:buFont typeface="+mj-lt"/>
              <a:buAutoNum type="arabicPeriod"/>
              <a:defRPr/>
            </a:lvl2pPr>
            <a:lvl3pPr marL="893763" indent="-268288">
              <a:buSzPct val="100000"/>
              <a:buFont typeface="+mj-lt"/>
              <a:buAutoNum type="arabicPeriod"/>
              <a:defRPr/>
            </a:lvl3pPr>
            <a:lvl4pPr marL="1165225" indent="-266700">
              <a:buSzPct val="100000"/>
              <a:buFont typeface="+mj-lt"/>
              <a:buAutoNum type="arabicPeriod"/>
              <a:defRPr/>
            </a:lvl4pPr>
            <a:lvl5pPr marL="1438275" indent="-269875">
              <a:buSzPct val="100000"/>
              <a:buFont typeface="+mj-lt"/>
              <a:buAutoNum type="arabicPeriod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5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3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-linksbue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1"/>
          </p:nvPr>
        </p:nvSpPr>
        <p:spPr>
          <a:xfrm>
            <a:off x="460800" y="1728000"/>
            <a:ext cx="82224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defRPr>
                <a:latin typeface="Frutiger LT Com 45 Light" pitchFamily="34" charset="0"/>
              </a:defRPr>
            </a:lvl1pPr>
            <a:lvl2pPr>
              <a:buSzPct val="120000"/>
              <a:defRPr>
                <a:latin typeface="Frutiger LT Com 45 Light" pitchFamily="34" charset="0"/>
              </a:defRPr>
            </a:lvl2pPr>
            <a:lvl3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3pPr>
            <a:lvl4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4pPr>
            <a:lvl5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cxnSp>
        <p:nvCxnSpPr>
          <p:cNvPr id="4" name="Gerade Verbindung 3"/>
          <p:cNvCxnSpPr/>
          <p:nvPr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11" descr="isi_43mm_p334.e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3"/>
          <p:cNvSpPr>
            <a:spLocks noChangeShapeType="1"/>
          </p:cNvSpPr>
          <p:nvPr userDrawn="1"/>
        </p:nvSpPr>
        <p:spPr bwMode="auto">
          <a:xfrm>
            <a:off x="457200" y="25146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457200" y="26209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56400"/>
            <a:ext cx="8316000" cy="1044575"/>
          </a:xfrm>
          <a:prstGeom prst="rect">
            <a:avLst/>
          </a:prstGeom>
        </p:spPr>
        <p:txBody>
          <a:bodyPr/>
          <a:lstStyle>
            <a:lvl1pPr>
              <a:defRPr sz="2700" b="0" i="0" cap="all" spc="300" baseline="0">
                <a:latin typeface="+mj-l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573200"/>
            <a:ext cx="8316000" cy="539750"/>
          </a:xfrm>
          <a:prstGeom prst="rect">
            <a:avLst/>
          </a:prstGeom>
        </p:spPr>
        <p:txBody>
          <a:bodyPr/>
          <a:lstStyle>
            <a:lvl1pPr>
              <a:buNone/>
              <a:defRPr sz="1800" spc="300">
                <a:solidFill>
                  <a:srgbClr val="007A87"/>
                </a:solidFill>
                <a:latin typeface="+mj-lt"/>
              </a:defRPr>
            </a:lvl1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 descr="logo_neu_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1" name="Grafik 10" descr="3_Allianz-pro-Schien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2" name="Grafik 11" descr="4_TRT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3" name="Grafik 12" descr="5_Uni-Birmingham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14" name="Grafik 13" descr="6_MCRI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15" name="Grafik 14" descr="7_RTCA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16" name="Grafik 15" descr="8_SIEMENS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17" name="Grafik 16" descr="9_SZZ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haltsseit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buSzPct val="100000"/>
              <a:buFont typeface="+mj-lt"/>
              <a:buAutoNum type="arabicPeriod"/>
              <a:defRPr/>
            </a:lvl1pPr>
            <a:lvl2pPr marL="628650" indent="-269875">
              <a:buSzPct val="100000"/>
              <a:buFont typeface="+mj-lt"/>
              <a:buAutoNum type="arabicPeriod"/>
              <a:defRPr/>
            </a:lvl2pPr>
            <a:lvl3pPr marL="893763" indent="-268288">
              <a:buSzPct val="100000"/>
              <a:buFont typeface="+mj-lt"/>
              <a:buAutoNum type="arabicPeriod"/>
              <a:defRPr/>
            </a:lvl3pPr>
            <a:lvl4pPr marL="1165225" indent="-266700">
              <a:buSzPct val="100000"/>
              <a:buFont typeface="+mj-lt"/>
              <a:buAutoNum type="arabicPeriod"/>
              <a:defRPr/>
            </a:lvl4pPr>
            <a:lvl5pPr marL="1438275" indent="-269875">
              <a:buSzPct val="100000"/>
              <a:buFont typeface="+mj-lt"/>
              <a:buAutoNum type="arabicPeriod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5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3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-linksbue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1"/>
          </p:nvPr>
        </p:nvSpPr>
        <p:spPr>
          <a:xfrm>
            <a:off x="460800" y="1728000"/>
            <a:ext cx="82224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defRPr>
                <a:latin typeface="Frutiger LT Com 45 Light" pitchFamily="34" charset="0"/>
              </a:defRPr>
            </a:lvl1pPr>
            <a:lvl2pPr>
              <a:buSzPct val="120000"/>
              <a:defRPr>
                <a:latin typeface="Frutiger LT Com 45 Light" pitchFamily="34" charset="0"/>
              </a:defRPr>
            </a:lvl2pPr>
            <a:lvl3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3pPr>
            <a:lvl4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4pPr>
            <a:lvl5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cxnSp>
        <p:nvCxnSpPr>
          <p:cNvPr id="4" name="Gerade Verbindung 3"/>
          <p:cNvCxnSpPr/>
          <p:nvPr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727999"/>
            <a:ext cx="8316000" cy="4140000"/>
          </a:xfrm>
          <a:prstGeom prst="rect">
            <a:avLst/>
          </a:prstGeom>
        </p:spPr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11" descr="isi_43mm_p334.e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3"/>
          <p:cNvSpPr>
            <a:spLocks noChangeShapeType="1"/>
          </p:cNvSpPr>
          <p:nvPr userDrawn="1"/>
        </p:nvSpPr>
        <p:spPr bwMode="auto">
          <a:xfrm>
            <a:off x="457200" y="25146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457200" y="26209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56400"/>
            <a:ext cx="8316000" cy="1044575"/>
          </a:xfrm>
          <a:prstGeom prst="rect">
            <a:avLst/>
          </a:prstGeom>
        </p:spPr>
        <p:txBody>
          <a:bodyPr/>
          <a:lstStyle>
            <a:lvl1pPr>
              <a:defRPr sz="2700" b="0" i="0" cap="all" spc="300" baseline="0">
                <a:latin typeface="+mj-l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573200"/>
            <a:ext cx="8316000" cy="539750"/>
          </a:xfrm>
          <a:prstGeom prst="rect">
            <a:avLst/>
          </a:prstGeom>
        </p:spPr>
        <p:txBody>
          <a:bodyPr/>
          <a:lstStyle>
            <a:lvl1pPr>
              <a:buNone/>
              <a:defRPr sz="1800" spc="300">
                <a:solidFill>
                  <a:srgbClr val="007A87"/>
                </a:solidFill>
                <a:latin typeface="+mj-lt"/>
              </a:defRPr>
            </a:lvl1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 descr="logo_neu_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1" name="Grafik 10" descr="3_Allianz-pro-Schien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2" name="Grafik 11" descr="4_TRT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3" name="Grafik 12" descr="5_Uni-Birmingham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14" name="Grafik 13" descr="6_MCRI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15" name="Grafik 14" descr="7_RTCA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16" name="Grafik 15" descr="8_SIEMENS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17" name="Grafik 16" descr="9_SZZ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829B"/>
              </a:buClr>
              <a:buNone/>
              <a:defRPr sz="1600">
                <a:latin typeface="+mj-lt"/>
              </a:defRPr>
            </a:lvl1pPr>
            <a:lvl2pPr>
              <a:buClr>
                <a:srgbClr val="007A87"/>
              </a:buCl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buFont typeface="Wingdings" pitchFamily="2" charset="2"/>
              <a:buChar char="§"/>
              <a:defRPr sz="1600"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sei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haltsseit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buSzPct val="100000"/>
              <a:buFont typeface="+mj-lt"/>
              <a:buAutoNum type="arabicPeriod"/>
              <a:defRPr/>
            </a:lvl1pPr>
            <a:lvl2pPr marL="628650" indent="-269875">
              <a:buSzPct val="100000"/>
              <a:buFont typeface="+mj-lt"/>
              <a:buAutoNum type="arabicPeriod"/>
              <a:defRPr/>
            </a:lvl2pPr>
            <a:lvl3pPr marL="893763" indent="-268288">
              <a:buSzPct val="100000"/>
              <a:buFont typeface="+mj-lt"/>
              <a:buAutoNum type="arabicPeriod"/>
              <a:defRPr/>
            </a:lvl3pPr>
            <a:lvl4pPr marL="1165225" indent="-266700">
              <a:buSzPct val="100000"/>
              <a:buFont typeface="+mj-lt"/>
              <a:buAutoNum type="arabicPeriod"/>
              <a:defRPr/>
            </a:lvl4pPr>
            <a:lvl5pPr marL="1438275" indent="-269875">
              <a:buSzPct val="100000"/>
              <a:buFont typeface="+mj-lt"/>
              <a:buAutoNum type="arabicPeriod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5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3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-linksbue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1"/>
          </p:nvPr>
        </p:nvSpPr>
        <p:spPr>
          <a:xfrm>
            <a:off x="460800" y="1728000"/>
            <a:ext cx="82224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defRPr>
                <a:latin typeface="Frutiger LT Com 45 Light" pitchFamily="34" charset="0"/>
              </a:defRPr>
            </a:lvl1pPr>
            <a:lvl2pPr>
              <a:buSzPct val="120000"/>
              <a:defRPr>
                <a:latin typeface="Frutiger LT Com 45 Light" pitchFamily="34" charset="0"/>
              </a:defRPr>
            </a:lvl2pPr>
            <a:lvl3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3pPr>
            <a:lvl4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4pPr>
            <a:lvl5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cxnSp>
        <p:nvCxnSpPr>
          <p:cNvPr id="4" name="Gerade Verbindung 3"/>
          <p:cNvCxnSpPr/>
          <p:nvPr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haltsseit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7A87"/>
              </a:buClr>
              <a:buSzPct val="100000"/>
              <a:buFont typeface="+mj-lt"/>
              <a:buAutoNum type="arabicPeriod"/>
              <a:defRPr/>
            </a:lvl1pPr>
            <a:lvl2pPr marL="628650" indent="-269875">
              <a:buSzPct val="100000"/>
              <a:buFont typeface="+mj-lt"/>
              <a:buAutoNum type="arabicPeriod"/>
              <a:defRPr/>
            </a:lvl2pPr>
            <a:lvl3pPr marL="893763" indent="-268288">
              <a:buSzPct val="100000"/>
              <a:buFont typeface="+mj-lt"/>
              <a:buAutoNum type="arabicPeriod"/>
              <a:defRPr/>
            </a:lvl3pPr>
            <a:lvl4pPr marL="1165225" indent="-266700">
              <a:buSzPct val="100000"/>
              <a:buFont typeface="+mj-lt"/>
              <a:buAutoNum type="arabicPeriod"/>
              <a:defRPr/>
            </a:lvl4pPr>
            <a:lvl5pPr marL="1438275" indent="-269875">
              <a:buSzPct val="100000"/>
              <a:buFont typeface="+mj-lt"/>
              <a:buAutoNum type="arabicPeriod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5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ussdiagramm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 sz="2700" spc="3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4" name="Grafik 3" descr="flussdiagramm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800" y="1692000"/>
            <a:ext cx="8222823" cy="4138841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096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18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/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732000" y="1836000"/>
            <a:ext cx="1800000" cy="3780000"/>
          </a:xfrm>
        </p:spPr>
        <p:txBody>
          <a:bodyPr/>
          <a:lstStyle>
            <a:lvl1pPr marL="0" indent="0">
              <a:spcAft>
                <a:spcPts val="840"/>
              </a:spcAft>
              <a:buNone/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840"/>
              </a:spcAft>
              <a:buNone/>
              <a:defRPr/>
            </a:lvl2pPr>
            <a:lvl3pPr marL="0" indent="0">
              <a:spcAft>
                <a:spcPts val="840"/>
              </a:spcAft>
              <a:buNone/>
              <a:defRPr/>
            </a:lvl3pPr>
            <a:lvl4pPr marL="0" indent="0">
              <a:spcAft>
                <a:spcPts val="840"/>
              </a:spcAft>
              <a:buNone/>
              <a:defRPr/>
            </a:lvl4pPr>
            <a:lvl5pPr marL="0" indent="0">
              <a:spcAft>
                <a:spcPts val="840"/>
              </a:spcAft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-linksbue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1"/>
          </p:nvPr>
        </p:nvSpPr>
        <p:spPr>
          <a:xfrm>
            <a:off x="460800" y="1728000"/>
            <a:ext cx="8222400" cy="41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defRPr>
                <a:latin typeface="Frutiger LT Com 45 Light" pitchFamily="34" charset="0"/>
              </a:defRPr>
            </a:lvl1pPr>
            <a:lvl2pPr>
              <a:buSzPct val="120000"/>
              <a:defRPr>
                <a:latin typeface="Frutiger LT Com 45 Light" pitchFamily="34" charset="0"/>
              </a:defRPr>
            </a:lvl2pPr>
            <a:lvl3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3pPr>
            <a:lvl4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4pPr>
            <a:lvl5pPr>
              <a:buClr>
                <a:schemeClr val="accent3"/>
              </a:buClr>
              <a:buSzPct val="120000"/>
              <a:defRPr>
                <a:latin typeface="Frutiger LT Com 45 Light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cxnSp>
        <p:nvCxnSpPr>
          <p:cNvPr id="4" name="Gerade Verbindung 3"/>
          <p:cNvCxnSpPr/>
          <p:nvPr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>
            <a:off x="460800" y="1425600"/>
            <a:ext cx="8222400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460800" y="1314000"/>
            <a:ext cx="8222400" cy="0"/>
          </a:xfrm>
          <a:prstGeom prst="line">
            <a:avLst/>
          </a:prstGeom>
          <a:ln w="45339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2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emf"/><Relationship Id="rId9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3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emf"/><Relationship Id="rId9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4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emf"/><Relationship Id="rId9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jpeg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6.jpeg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5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4.jpeg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7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emf"/><Relationship Id="rId9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.jpeg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emf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56400"/>
            <a:ext cx="83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7999"/>
            <a:ext cx="83160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457200" y="13140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7200" y="1425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chemeClr val="bg2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chemeClr val="bg2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chemeClr val="bg2"/>
              </a:solidFill>
            </a:endParaRPr>
          </a:p>
        </p:txBody>
      </p:sp>
      <p:pic>
        <p:nvPicPr>
          <p:cNvPr id="15" name="Grafik 11" descr="isi_43mm_p334.emf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 descr="logo_neu_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7" name="Grafik 16" descr="3_Allianz-pro-Schiene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8" name="Grafik 17" descr="4_TR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7" r:id="rId2"/>
    <p:sldLayoutId id="2147483718" r:id="rId3"/>
    <p:sldLayoutId id="2147483723" r:id="rId4"/>
    <p:sldLayoutId id="2147483721" r:id="rId5"/>
    <p:sldLayoutId id="2147483722" r:id="rId6"/>
    <p:sldLayoutId id="2147483731" r:id="rId7"/>
    <p:sldLayoutId id="2147483769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spc="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9pPr>
    </p:titleStyle>
    <p:bodyStyle>
      <a:lvl1pPr marL="358775" indent="-358775" algn="l" rtl="0" eaLnBrk="0" fontAlgn="base" hangingPunct="0">
        <a:spcBef>
          <a:spcPct val="0"/>
        </a:spcBef>
        <a:spcAft>
          <a:spcPts val="550"/>
        </a:spcAft>
        <a:buClr>
          <a:srgbClr val="00829B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  <a:ea typeface="+mn-ea"/>
          <a:cs typeface="+mn-cs"/>
        </a:defRPr>
      </a:lvl1pPr>
      <a:lvl2pPr marL="625475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2pPr>
      <a:lvl3pPr marL="900113" indent="-27463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3pPr>
      <a:lvl4pPr marL="1168400" indent="-26828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4pPr>
      <a:lvl5pPr marL="1435100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5pPr>
      <a:lvl6pPr marL="29464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6pPr>
      <a:lvl7pPr marL="34036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7pPr>
      <a:lvl8pPr marL="38608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8pPr>
      <a:lvl9pPr marL="43180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60375" y="201600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rgbClr val="A8AFA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rgbClr val="A8AFAF"/>
              </a:solidFill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pic>
        <p:nvPicPr>
          <p:cNvPr id="10" name="Grafik 11" descr="isi_43mm_p334.em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logo_neu_b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4" name="Grafik 13" descr="3_Allianz-pro-Schien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5" name="Grafik 14" descr="4_TR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4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700" kern="1200" spc="300">
          <a:solidFill>
            <a:schemeClr val="tx1"/>
          </a:solidFill>
          <a:latin typeface="Frutiger LT Com 45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60375" y="201600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rgbClr val="A8AFA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rgbClr val="A8AFAF"/>
              </a:solidFill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pic>
        <p:nvPicPr>
          <p:cNvPr id="10" name="Grafik 11" descr="isi_43mm_p334.em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logo_neu_b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4" name="Grafik 13" descr="3_Allianz-pro-Schien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5" name="Grafik 14" descr="4_TR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700" kern="1200" spc="300">
          <a:solidFill>
            <a:schemeClr val="tx1"/>
          </a:solidFill>
          <a:latin typeface="Frutiger LT Com 45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60375" y="201600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rgbClr val="A8AFA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rgbClr val="A8AFAF"/>
              </a:solidFill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pic>
        <p:nvPicPr>
          <p:cNvPr id="10" name="Grafik 11" descr="isi_43mm_p334.em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logo_neu_b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4" name="Grafik 13" descr="3_Allianz-pro-Schien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5" name="Grafik 14" descr="4_TR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700" kern="1200" spc="300">
          <a:solidFill>
            <a:schemeClr val="tx1"/>
          </a:solidFill>
          <a:latin typeface="Frutiger LT Com 45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56400"/>
            <a:ext cx="83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7999"/>
            <a:ext cx="83160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457200" y="13140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7200" y="1425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rgbClr val="A8AFA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rgbClr val="A8AFAF"/>
              </a:solidFill>
            </a:endParaRPr>
          </a:p>
        </p:txBody>
      </p:sp>
      <p:pic>
        <p:nvPicPr>
          <p:cNvPr id="15" name="Grafik 11" descr="isi_43mm_p334.emf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 descr="logo_neu_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7" name="Grafik 16" descr="3_Allianz-pro-Schiene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8" name="Grafik 17" descr="4_TR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spc="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9pPr>
    </p:titleStyle>
    <p:bodyStyle>
      <a:lvl1pPr marL="358775" indent="-358775" algn="l" rtl="0" eaLnBrk="0" fontAlgn="base" hangingPunct="0">
        <a:spcBef>
          <a:spcPct val="0"/>
        </a:spcBef>
        <a:spcAft>
          <a:spcPts val="550"/>
        </a:spcAft>
        <a:buClr>
          <a:srgbClr val="00829B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  <a:ea typeface="+mn-ea"/>
          <a:cs typeface="+mn-cs"/>
        </a:defRPr>
      </a:lvl1pPr>
      <a:lvl2pPr marL="625475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2pPr>
      <a:lvl3pPr marL="900113" indent="-27463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3pPr>
      <a:lvl4pPr marL="1168400" indent="-26828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4pPr>
      <a:lvl5pPr marL="1435100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5pPr>
      <a:lvl6pPr marL="29464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6pPr>
      <a:lvl7pPr marL="34036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7pPr>
      <a:lvl8pPr marL="38608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8pPr>
      <a:lvl9pPr marL="43180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56400"/>
            <a:ext cx="83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7999"/>
            <a:ext cx="83160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457200" y="13140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7200" y="1425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rgbClr val="A8AFA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rgbClr val="A8AFAF"/>
              </a:solidFill>
            </a:endParaRPr>
          </a:p>
        </p:txBody>
      </p:sp>
      <p:pic>
        <p:nvPicPr>
          <p:cNvPr id="15" name="Grafik 11" descr="isi_43mm_p334.emf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 descr="logo_neu_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7" name="Grafik 16" descr="3_Allianz-pro-Schiene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8" name="Grafik 17" descr="4_TRT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spc="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9pPr>
    </p:titleStyle>
    <p:bodyStyle>
      <a:lvl1pPr marL="358775" indent="-358775" algn="l" rtl="0" eaLnBrk="0" fontAlgn="base" hangingPunct="0">
        <a:spcBef>
          <a:spcPct val="0"/>
        </a:spcBef>
        <a:spcAft>
          <a:spcPts val="550"/>
        </a:spcAft>
        <a:buClr>
          <a:srgbClr val="00829B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  <a:ea typeface="+mn-ea"/>
          <a:cs typeface="+mn-cs"/>
        </a:defRPr>
      </a:lvl1pPr>
      <a:lvl2pPr marL="625475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2pPr>
      <a:lvl3pPr marL="900113" indent="-27463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3pPr>
      <a:lvl4pPr marL="1168400" indent="-26828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4pPr>
      <a:lvl5pPr marL="1435100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5pPr>
      <a:lvl6pPr marL="29464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6pPr>
      <a:lvl7pPr marL="34036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7pPr>
      <a:lvl8pPr marL="38608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8pPr>
      <a:lvl9pPr marL="43180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60375" y="201600"/>
            <a:ext cx="822325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rgbClr val="A8AFA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rgbClr val="A8AFAF"/>
              </a:solidFill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56400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pic>
        <p:nvPicPr>
          <p:cNvPr id="10" name="Grafik 11" descr="isi_43mm_p334.em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logo_neu_b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4" name="Grafik 13" descr="3_Allianz-pro-Schien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5" name="Grafik 14" descr="4_TRT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700" kern="1200" spc="300">
          <a:solidFill>
            <a:schemeClr val="tx1"/>
          </a:solidFill>
          <a:latin typeface="Frutiger LT Com 45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56400"/>
            <a:ext cx="83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7999"/>
            <a:ext cx="83160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57200" y="6113463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457200" y="201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457200" y="1314000"/>
            <a:ext cx="8316000" cy="0"/>
          </a:xfrm>
          <a:prstGeom prst="line">
            <a:avLst/>
          </a:prstGeom>
          <a:noFill/>
          <a:ln w="4536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7200" y="1425600"/>
            <a:ext cx="8316000" cy="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" y="6588000"/>
            <a:ext cx="180022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Page </a:t>
            </a:r>
            <a:fld id="{AB7AF683-4772-4BF4-AFEE-B1C5947E6F3F}" type="slidenum">
              <a:rPr lang="de-DE" sz="800" smtClean="0">
                <a:solidFill>
                  <a:srgbClr val="A8AFA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800" dirty="0">
              <a:solidFill>
                <a:srgbClr val="A8AFAF"/>
              </a:solidFill>
            </a:endParaRPr>
          </a:p>
        </p:txBody>
      </p:sp>
      <p:pic>
        <p:nvPicPr>
          <p:cNvPr id="15" name="Grafik 11" descr="isi_43mm_p334.emf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5904" y="6276166"/>
            <a:ext cx="765085" cy="2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 descr="logo_neu_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86535" y="6284204"/>
            <a:ext cx="919445" cy="195306"/>
          </a:xfrm>
          <a:prstGeom prst="rect">
            <a:avLst/>
          </a:prstGeom>
        </p:spPr>
      </p:pic>
      <p:pic>
        <p:nvPicPr>
          <p:cNvPr id="17" name="Grafik 16" descr="3_Allianz-pro-Schiene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510913" y="6276661"/>
            <a:ext cx="682336" cy="210392"/>
          </a:xfrm>
          <a:prstGeom prst="rect">
            <a:avLst/>
          </a:prstGeom>
        </p:spPr>
      </p:pic>
      <p:pic>
        <p:nvPicPr>
          <p:cNvPr id="18" name="Grafik 17" descr="4_TRT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3413173" y="6267249"/>
            <a:ext cx="560848" cy="229216"/>
          </a:xfrm>
          <a:prstGeom prst="rect">
            <a:avLst/>
          </a:prstGeom>
        </p:spPr>
      </p:pic>
      <p:pic>
        <p:nvPicPr>
          <p:cNvPr id="19" name="Grafik 18" descr="5_Uni-Birmingham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193945" y="6280602"/>
            <a:ext cx="776293" cy="202511"/>
          </a:xfrm>
          <a:prstGeom prst="rect">
            <a:avLst/>
          </a:prstGeom>
        </p:spPr>
      </p:pic>
      <p:pic>
        <p:nvPicPr>
          <p:cNvPr id="20" name="Grafik 19" descr="6_MCRI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190162" y="6303305"/>
            <a:ext cx="633927" cy="157104"/>
          </a:xfrm>
          <a:prstGeom prst="rect">
            <a:avLst/>
          </a:prstGeom>
        </p:spPr>
      </p:pic>
      <p:pic>
        <p:nvPicPr>
          <p:cNvPr id="21" name="Grafik 20" descr="7_RTCA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044013" y="6269991"/>
            <a:ext cx="756743" cy="223733"/>
          </a:xfrm>
          <a:prstGeom prst="rect">
            <a:avLst/>
          </a:prstGeom>
        </p:spPr>
      </p:pic>
      <p:pic>
        <p:nvPicPr>
          <p:cNvPr id="22" name="Grafik 21" descr="8_SIEMENS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020680" y="6319500"/>
            <a:ext cx="796786" cy="124715"/>
          </a:xfrm>
          <a:prstGeom prst="rect">
            <a:avLst/>
          </a:prstGeom>
        </p:spPr>
      </p:pic>
      <p:pic>
        <p:nvPicPr>
          <p:cNvPr id="23" name="Grafik 22" descr="9_SZZ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8037386" y="6289150"/>
            <a:ext cx="852908" cy="18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spc="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Frutiger LT Com 45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1" charset="0"/>
        </a:defRPr>
      </a:lvl9pPr>
    </p:titleStyle>
    <p:bodyStyle>
      <a:lvl1pPr marL="358775" indent="-358775" algn="l" rtl="0" eaLnBrk="0" fontAlgn="base" hangingPunct="0">
        <a:spcBef>
          <a:spcPct val="0"/>
        </a:spcBef>
        <a:spcAft>
          <a:spcPts val="550"/>
        </a:spcAft>
        <a:buClr>
          <a:srgbClr val="00829B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  <a:ea typeface="+mn-ea"/>
          <a:cs typeface="+mn-cs"/>
        </a:defRPr>
      </a:lvl1pPr>
      <a:lvl2pPr marL="625475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2pPr>
      <a:lvl3pPr marL="900113" indent="-27463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3pPr>
      <a:lvl4pPr marL="1168400" indent="-268288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4pPr>
      <a:lvl5pPr marL="1435100" indent="-266700" algn="l" rtl="0" eaLnBrk="0" fontAlgn="base" hangingPunct="0">
        <a:spcBef>
          <a:spcPct val="0"/>
        </a:spcBef>
        <a:spcAft>
          <a:spcPts val="550"/>
        </a:spcAft>
        <a:buClr>
          <a:srgbClr val="A8AFA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j-lt"/>
        </a:defRPr>
      </a:lvl5pPr>
      <a:lvl6pPr marL="29464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6pPr>
      <a:lvl7pPr marL="34036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7pPr>
      <a:lvl8pPr marL="38608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8pPr>
      <a:lvl9pPr marL="43180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1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hyperlink" Target="mailto:claus.doll@isi.fraunhofer.de" TargetMode="External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hyperlink" Target="http://www.livingrail.eu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pn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gif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wmf"/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356400"/>
            <a:ext cx="8316000" cy="1317405"/>
          </a:xfrm>
        </p:spPr>
        <p:txBody>
          <a:bodyPr/>
          <a:lstStyle/>
          <a:p>
            <a:r>
              <a:rPr lang="de-DE" sz="3600" b="1" cap="none" dirty="0" smtClean="0">
                <a:solidFill>
                  <a:schemeClr val="tx2"/>
                </a:solidFill>
              </a:rPr>
              <a:t>LivingRAIL: Vision </a:t>
            </a:r>
            <a:r>
              <a:rPr lang="de-DE" sz="3600" b="1" cap="none" dirty="0" err="1" smtClean="0">
                <a:solidFill>
                  <a:schemeClr val="tx2"/>
                </a:solidFill>
              </a:rPr>
              <a:t>Rail</a:t>
            </a:r>
            <a:r>
              <a:rPr lang="de-DE" sz="3600" b="1" cap="none" dirty="0" smtClean="0">
                <a:solidFill>
                  <a:schemeClr val="tx2"/>
                </a:solidFill>
              </a:rPr>
              <a:t> 2050</a:t>
            </a:r>
            <a:br>
              <a:rPr lang="de-DE" sz="3600" b="1" cap="none" dirty="0" smtClean="0">
                <a:solidFill>
                  <a:schemeClr val="tx2"/>
                </a:solidFill>
              </a:rPr>
            </a:br>
            <a:r>
              <a:rPr lang="de-DE" sz="2800" cap="none" dirty="0" err="1" smtClean="0">
                <a:solidFill>
                  <a:schemeClr val="tx2"/>
                </a:solidFill>
              </a:rPr>
              <a:t>How</a:t>
            </a:r>
            <a:r>
              <a:rPr lang="de-DE" sz="2800" cap="none" dirty="0" smtClean="0">
                <a:solidFill>
                  <a:schemeClr val="tx2"/>
                </a:solidFill>
              </a:rPr>
              <a:t> </a:t>
            </a:r>
            <a:r>
              <a:rPr lang="de-DE" sz="2800" cap="none" dirty="0" err="1" smtClean="0">
                <a:solidFill>
                  <a:schemeClr val="tx2"/>
                </a:solidFill>
              </a:rPr>
              <a:t>Rail</a:t>
            </a:r>
            <a:r>
              <a:rPr lang="de-DE" sz="2800" cap="none" dirty="0" smtClean="0">
                <a:solidFill>
                  <a:schemeClr val="tx2"/>
                </a:solidFill>
              </a:rPr>
              <a:t> </a:t>
            </a:r>
            <a:r>
              <a:rPr lang="de-DE" sz="2800" cap="none" dirty="0" err="1" smtClean="0">
                <a:solidFill>
                  <a:schemeClr val="tx2"/>
                </a:solidFill>
              </a:rPr>
              <a:t>Contributes</a:t>
            </a:r>
            <a:r>
              <a:rPr lang="de-DE" sz="2800" cap="none" dirty="0" smtClean="0">
                <a:solidFill>
                  <a:schemeClr val="tx2"/>
                </a:solidFill>
              </a:rPr>
              <a:t> </a:t>
            </a:r>
            <a:r>
              <a:rPr lang="de-DE" sz="2800" cap="none" dirty="0" err="1" smtClean="0">
                <a:solidFill>
                  <a:schemeClr val="tx2"/>
                </a:solidFill>
              </a:rPr>
              <a:t>to</a:t>
            </a:r>
            <a:r>
              <a:rPr lang="de-DE" sz="2800" cap="none" dirty="0" smtClean="0">
                <a:solidFill>
                  <a:schemeClr val="tx2"/>
                </a:solidFill>
              </a:rPr>
              <a:t> a </a:t>
            </a:r>
            <a:r>
              <a:rPr lang="de-DE" sz="2800" cap="none" dirty="0" err="1" smtClean="0">
                <a:solidFill>
                  <a:schemeClr val="tx2"/>
                </a:solidFill>
              </a:rPr>
              <a:t>Liveable</a:t>
            </a:r>
            <a:r>
              <a:rPr lang="de-DE" sz="2800" cap="none" dirty="0" smtClean="0">
                <a:solidFill>
                  <a:schemeClr val="tx2"/>
                </a:solidFill>
              </a:rPr>
              <a:t> and </a:t>
            </a:r>
            <a:r>
              <a:rPr lang="de-DE" sz="2800" cap="none" dirty="0" err="1" smtClean="0">
                <a:solidFill>
                  <a:schemeClr val="tx2"/>
                </a:solidFill>
              </a:rPr>
              <a:t>Sustainable</a:t>
            </a:r>
            <a:r>
              <a:rPr lang="de-DE" sz="2800" cap="none" dirty="0" smtClean="0">
                <a:solidFill>
                  <a:schemeClr val="tx2"/>
                </a:solidFill>
              </a:rPr>
              <a:t> Europe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1988840"/>
            <a:ext cx="8316000" cy="405045"/>
          </a:xfrm>
        </p:spPr>
        <p:txBody>
          <a:bodyPr/>
          <a:lstStyle/>
          <a:p>
            <a:r>
              <a:rPr lang="en-GB" dirty="0" smtClean="0">
                <a:solidFill>
                  <a:schemeClr val="accent5"/>
                </a:solidFill>
              </a:rPr>
              <a:t>Claus Doll, Barcelona, 19</a:t>
            </a:r>
            <a:r>
              <a:rPr lang="en-GB" baseline="30000" dirty="0" smtClean="0">
                <a:solidFill>
                  <a:schemeClr val="accent5"/>
                </a:solidFill>
              </a:rPr>
              <a:t>th</a:t>
            </a:r>
            <a:r>
              <a:rPr lang="en-GB" dirty="0" smtClean="0">
                <a:solidFill>
                  <a:schemeClr val="accent5"/>
                </a:solidFill>
              </a:rPr>
              <a:t> May 2015</a:t>
            </a:r>
          </a:p>
        </p:txBody>
      </p:sp>
      <p:pic>
        <p:nvPicPr>
          <p:cNvPr id="7" name="Grafik 6" descr="C:\Users\ccd\AppData\Local\Microsoft\Windows\Temporary Internet Files\Content.Word\rail_vision_15.2.15.jpg"/>
          <p:cNvPicPr/>
          <p:nvPr/>
        </p:nvPicPr>
        <p:blipFill>
          <a:blip r:embed="rId2" cstate="print"/>
          <a:srcRect t="28902" b="1927"/>
          <a:stretch>
            <a:fillRect/>
          </a:stretch>
        </p:blipFill>
        <p:spPr bwMode="auto">
          <a:xfrm>
            <a:off x="476544" y="2762927"/>
            <a:ext cx="8296655" cy="323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:\1website\Vauban\3Vau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1900" y="2151740"/>
            <a:ext cx="2367844" cy="315712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de-DE" b="1" dirty="0" smtClean="0"/>
              <a:t>Life </a:t>
            </a:r>
            <a:r>
              <a:rPr lang="de-DE" b="1" dirty="0" err="1" smtClean="0"/>
              <a:t>styles</a:t>
            </a:r>
            <a:r>
              <a:rPr lang="de-DE" b="1" dirty="0" smtClean="0"/>
              <a:t> &amp; </a:t>
            </a:r>
            <a:r>
              <a:rPr lang="de-DE" b="1" dirty="0" err="1" smtClean="0"/>
              <a:t>business</a:t>
            </a:r>
            <a:r>
              <a:rPr lang="de-DE" b="1" dirty="0" smtClean="0"/>
              <a:t> </a:t>
            </a:r>
            <a:r>
              <a:rPr lang="de-DE" b="1" dirty="0" err="1" smtClean="0"/>
              <a:t>cultures</a:t>
            </a:r>
            <a:r>
              <a:rPr lang="de-DE" b="1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de-DE" dirty="0" err="1" smtClean="0"/>
              <a:t>Promissing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 of </a:t>
            </a:r>
            <a:r>
              <a:rPr lang="de-DE" dirty="0" err="1" smtClean="0"/>
              <a:t>today</a:t>
            </a:r>
            <a:endParaRPr lang="en-GB" dirty="0"/>
          </a:p>
        </p:txBody>
      </p:sp>
      <p:pic>
        <p:nvPicPr>
          <p:cNvPr id="6" name="Grafik 5" descr="K:\N\P\324060_LivingRAIL\4_Deliverables\SR-2_Vision 2050\Figures\Heyko Small\1_norms,values&amp;lifestyle_Groesse-25%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0717" y="233645"/>
            <a:ext cx="1622483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6263990" y="2144965"/>
            <a:ext cx="2880010" cy="12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1600" b="1" dirty="0" smtClean="0">
                <a:latin typeface="+mj-lt"/>
              </a:rPr>
              <a:t>Sustainable Netherlands’ A-B-C </a:t>
            </a:r>
            <a:r>
              <a:rPr lang="en-US" sz="1600" b="1" dirty="0" err="1" smtClean="0">
                <a:latin typeface="+mj-lt"/>
              </a:rPr>
              <a:t>Locational</a:t>
            </a:r>
            <a:r>
              <a:rPr lang="en-US" sz="1600" b="1" dirty="0" smtClean="0">
                <a:latin typeface="+mj-lt"/>
              </a:rPr>
              <a:t> Policy</a:t>
            </a:r>
          </a:p>
          <a:p>
            <a:r>
              <a:rPr lang="de-DE" sz="1600" dirty="0" smtClean="0">
                <a:latin typeface="+mj-lt"/>
              </a:rPr>
              <a:t/>
            </a:r>
            <a:br>
              <a:rPr lang="de-DE" sz="1600" dirty="0" smtClean="0">
                <a:latin typeface="+mj-lt"/>
              </a:rPr>
            </a:br>
            <a:endParaRPr kumimoji="0" lang="de-DE" sz="160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r="33501"/>
          <a:stretch>
            <a:fillRect/>
          </a:stretch>
        </p:blipFill>
        <p:spPr bwMode="auto">
          <a:xfrm>
            <a:off x="6095402" y="2916825"/>
            <a:ext cx="2872045" cy="24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68786" t="57870" b="5508"/>
          <a:stretch>
            <a:fillRect/>
          </a:stretch>
        </p:blipFill>
        <p:spPr bwMode="auto">
          <a:xfrm>
            <a:off x="7150717" y="3606806"/>
            <a:ext cx="1021718" cy="67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545" y="1577020"/>
            <a:ext cx="2966706" cy="19180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476545" y="1577020"/>
            <a:ext cx="2966706" cy="182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a-ES" b="1" dirty="0" smtClean="0">
                <a:solidFill>
                  <a:schemeClr val="bg1"/>
                </a:solidFill>
                <a:latin typeface="+mj-lt"/>
              </a:rPr>
              <a:t>Green Cities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Copenhagen, Amsterdam </a:t>
            </a:r>
            <a:br>
              <a:rPr lang="en-US" dirty="0" smtClean="0">
                <a:solidFill>
                  <a:schemeClr val="bg1"/>
                </a:solidFill>
                <a:latin typeface="+mj-lt"/>
              </a:rPr>
            </a:br>
            <a:r>
              <a:rPr lang="en-US" dirty="0" smtClean="0">
                <a:solidFill>
                  <a:schemeClr val="bg1"/>
                </a:solidFill>
                <a:latin typeface="+mj-lt"/>
              </a:rPr>
              <a:t>and Ljubljana</a:t>
            </a:r>
          </a:p>
          <a:p>
            <a:pPr algn="r"/>
            <a:endParaRPr lang="en-US" sz="1300" dirty="0" smtClean="0">
              <a:latin typeface="+mj-lt"/>
            </a:endParaRPr>
          </a:p>
          <a:p>
            <a:pPr algn="r"/>
            <a:r>
              <a:rPr lang="en-US" sz="1300" dirty="0" smtClean="0">
                <a:latin typeface="+mj-lt"/>
              </a:rPr>
              <a:t/>
            </a:r>
            <a:br>
              <a:rPr lang="en-US" sz="1300" dirty="0" smtClean="0">
                <a:latin typeface="+mj-lt"/>
              </a:rPr>
            </a:br>
            <a:endParaRPr kumimoji="0" lang="en-GB" sz="12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3671900" y="4436624"/>
            <a:ext cx="2250252" cy="87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Car-</a:t>
            </a:r>
            <a:r>
              <a:rPr lang="de-DE" b="1" dirty="0" err="1" smtClean="0">
                <a:solidFill>
                  <a:schemeClr val="bg1"/>
                </a:solidFill>
              </a:rPr>
              <a:t>free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residential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areas</a:t>
            </a:r>
            <a:endParaRPr lang="de-DE" b="1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Freiburg-Vauban</a:t>
            </a: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6" name="Picture 2" descr="C:\Users\kna\Desktop\070506220k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545" y="3701380"/>
            <a:ext cx="3000375" cy="2247900"/>
          </a:xfrm>
          <a:prstGeom prst="rect">
            <a:avLst/>
          </a:prstGeom>
          <a:noFill/>
        </p:spPr>
      </p:pic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1959898" y="4014065"/>
            <a:ext cx="2966706" cy="182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1300" dirty="0" smtClean="0">
                <a:latin typeface="+mj-lt"/>
              </a:rPr>
              <a:t/>
            </a:r>
            <a:br>
              <a:rPr lang="en-US" sz="1300" dirty="0" smtClean="0">
                <a:latin typeface="+mj-lt"/>
              </a:rPr>
            </a:br>
            <a:endParaRPr kumimoji="0" lang="en-GB" sz="12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476545" y="3718145"/>
            <a:ext cx="2483550" cy="5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1600" b="1" dirty="0" smtClean="0">
                <a:latin typeface="+mj-lt"/>
              </a:rPr>
              <a:t>Urban Congestion Charging</a:t>
            </a:r>
            <a:br>
              <a:rPr lang="en-US" sz="1600" b="1" dirty="0" smtClean="0">
                <a:latin typeface="+mj-lt"/>
              </a:rPr>
            </a:br>
            <a:r>
              <a:rPr lang="en-US" sz="1600" b="1" dirty="0" smtClean="0">
                <a:latin typeface="+mj-lt"/>
              </a:rPr>
              <a:t>London, </a:t>
            </a:r>
            <a:r>
              <a:rPr lang="en-US" sz="1600" b="1" dirty="0" err="1" smtClean="0">
                <a:latin typeface="+mj-lt"/>
              </a:rPr>
              <a:t>Stodkholm</a:t>
            </a:r>
            <a:r>
              <a:rPr lang="en-US" sz="1600" b="1" dirty="0" smtClean="0">
                <a:latin typeface="+mj-lt"/>
              </a:rPr>
              <a:t>, Milan</a:t>
            </a:r>
          </a:p>
          <a:p>
            <a:r>
              <a:rPr lang="en-US" sz="1600" dirty="0" smtClean="0">
                <a:latin typeface="+mj-lt"/>
              </a:rPr>
              <a:t/>
            </a:r>
            <a:br>
              <a:rPr lang="en-US" sz="1600" dirty="0" smtClean="0">
                <a:latin typeface="+mj-lt"/>
              </a:rPr>
            </a:b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476545" y="413665"/>
          <a:ext cx="7740860" cy="10515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740860"/>
              </a:tblGrid>
              <a:tr h="410446">
                <a:tc>
                  <a:txBody>
                    <a:bodyPr/>
                    <a:lstStyle/>
                    <a:p>
                      <a:pPr marL="79375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noProof="0" dirty="0" smtClean="0">
                          <a:solidFill>
                            <a:schemeClr val="tx2"/>
                          </a:solidFill>
                        </a:rPr>
                        <a:t>Policies</a:t>
                      </a:r>
                      <a:r>
                        <a:rPr lang="en-US" sz="2400" b="1" baseline="0" noProof="0" dirty="0" smtClean="0">
                          <a:solidFill>
                            <a:schemeClr val="tx2"/>
                          </a:solidFill>
                        </a:rPr>
                        <a:t> for sustainable regions and cities</a:t>
                      </a:r>
                      <a:endParaRPr lang="en-GB" sz="2400" b="1" noProof="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0" i="1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Designing settlements,</a:t>
                      </a:r>
                      <a:r>
                        <a:rPr lang="en-GB" sz="2000" b="0" i="1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agglomerations and regions to be best served by public transport and to encourage active mobility</a:t>
                      </a:r>
                      <a:endParaRPr lang="en-GB" sz="2000" b="0" i="1" noProof="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K:\N\P\324060_LivingRAIL\3_WPs\WP 5 - Railmap\Task 5-1 Vision 2050\Illustration\Heyko Original\3_spatial&amp;urbanStructu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595" y="1603592"/>
            <a:ext cx="6885765" cy="4407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Policy, regions and cities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Openn</a:t>
            </a:r>
            <a:r>
              <a:rPr lang="en-GB" dirty="0" smtClean="0"/>
              <a:t> – connected - compact</a:t>
            </a:r>
            <a:endParaRPr lang="en-GB" dirty="0"/>
          </a:p>
        </p:txBody>
      </p:sp>
      <p:pic>
        <p:nvPicPr>
          <p:cNvPr id="16" name="Grafik 15" descr="K:\N\P\324060_LivingRAIL\4_Deliverables\SR-2_Vision 2050\Figures\Heyko Small\3_spatial&amp;urbanStructures_Groesse-25%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285" y="233644"/>
            <a:ext cx="1623506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feil nach rechts 16"/>
          <p:cNvSpPr/>
          <p:nvPr/>
        </p:nvSpPr>
        <p:spPr>
          <a:xfrm>
            <a:off x="476545" y="1583796"/>
            <a:ext cx="8525291" cy="2475274"/>
          </a:xfrm>
          <a:prstGeom prst="rightArrow">
            <a:avLst>
              <a:gd name="adj1" fmla="val 68924"/>
              <a:gd name="adj2" fmla="val 40892"/>
            </a:avLst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11"/>
          <p:cNvSpPr/>
          <p:nvPr/>
        </p:nvSpPr>
        <p:spPr>
          <a:xfrm>
            <a:off x="503787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 consistent sustainability guidelines . 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Low coordination between regional bodies.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2"/>
          <p:cNvSpPr/>
          <p:nvPr/>
        </p:nvSpPr>
        <p:spPr>
          <a:xfrm>
            <a:off x="2009316" y="2104848"/>
            <a:ext cx="1436336" cy="155045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Sustainability plans in place EU-wide.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Planning power to local bodies 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European gateways get well connected.</a:t>
            </a:r>
          </a:p>
        </p:txBody>
      </p:sp>
      <p:sp>
        <p:nvSpPr>
          <p:cNvPr id="20" name="13"/>
          <p:cNvSpPr/>
          <p:nvPr/>
        </p:nvSpPr>
        <p:spPr>
          <a:xfrm>
            <a:off x="3514844" y="2104692"/>
            <a:ext cx="1505529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Green living and mobility enforced.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Small to medium cities are fostered. 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Transport, energy &amp; ICT  integrated</a:t>
            </a:r>
            <a:endParaRPr lang="de-DE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14"/>
          <p:cNvSpPr/>
          <p:nvPr/>
        </p:nvSpPr>
        <p:spPr>
          <a:xfrm>
            <a:off x="5020374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Europ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policy strong and coordinated</a:t>
            </a:r>
          </a:p>
          <a:p>
            <a:pPr marL="84138" indent="-84138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Open &amp; competitive markets </a:t>
            </a:r>
          </a:p>
          <a:p>
            <a:pPr marL="84138" indent="-84138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Sustainable global logistics chains.</a:t>
            </a:r>
          </a:p>
        </p:txBody>
      </p:sp>
      <p:sp>
        <p:nvSpPr>
          <p:cNvPr id="22" name="15"/>
          <p:cNvSpPr/>
          <p:nvPr/>
        </p:nvSpPr>
        <p:spPr>
          <a:xfrm>
            <a:off x="6525903" y="2102078"/>
            <a:ext cx="2051542" cy="153040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 consistent European to local spatial policy</a:t>
            </a:r>
          </a:p>
          <a:p>
            <a:pPr marL="84138" indent="-84138">
              <a:buFont typeface="Arial" pitchFamily="34" charset="0"/>
              <a:buChar char="•"/>
            </a:pPr>
            <a:endParaRPr lang="en-US" sz="1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Livable </a:t>
            </a:r>
            <a:r>
              <a:rPr lang="en-US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and well-connected cities and regions with ...</a:t>
            </a:r>
          </a:p>
          <a:p>
            <a:pPr marL="84138" indent="-84138">
              <a:buFont typeface="Arial" pitchFamily="34" charset="0"/>
              <a:buChar char="•"/>
            </a:pPr>
            <a:endParaRPr lang="en-US" sz="1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Powerful global gateways.</a:t>
            </a:r>
          </a:p>
        </p:txBody>
      </p:sp>
      <p:sp>
        <p:nvSpPr>
          <p:cNvPr id="28" name="Flussdiagramm: Daten 27"/>
          <p:cNvSpPr/>
          <p:nvPr/>
        </p:nvSpPr>
        <p:spPr>
          <a:xfrm>
            <a:off x="362689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Multi-</a:t>
            </a:r>
            <a:r>
              <a:rPr lang="de-DE" sz="1000" dirty="0" err="1" smtClean="0"/>
              <a:t>sectoral</a:t>
            </a:r>
            <a:r>
              <a:rPr lang="de-DE" sz="1000" dirty="0" smtClean="0"/>
              <a:t> </a:t>
            </a:r>
            <a:r>
              <a:rPr lang="de-DE" sz="1000" dirty="0" err="1" smtClean="0"/>
              <a:t>planning</a:t>
            </a:r>
            <a:r>
              <a:rPr lang="de-DE" sz="1000" dirty="0" smtClean="0"/>
              <a:t> </a:t>
            </a:r>
            <a:r>
              <a:rPr lang="de-DE" sz="1000" dirty="0" err="1" smtClean="0"/>
              <a:t>authorities</a:t>
            </a:r>
            <a:endParaRPr lang="de-DE" sz="1000" dirty="0"/>
          </a:p>
        </p:txBody>
      </p:sp>
      <p:sp>
        <p:nvSpPr>
          <p:cNvPr id="29" name="Flussdiagramm: Daten 28"/>
          <p:cNvSpPr/>
          <p:nvPr/>
        </p:nvSpPr>
        <p:spPr>
          <a:xfrm>
            <a:off x="3626895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Re-</a:t>
            </a:r>
            <a:r>
              <a:rPr lang="de-DE" sz="1000" dirty="0" err="1" smtClean="0"/>
              <a:t>vitalising</a:t>
            </a:r>
            <a:r>
              <a:rPr lang="de-DE" sz="1000" dirty="0" smtClean="0"/>
              <a:t> regional </a:t>
            </a:r>
            <a:r>
              <a:rPr lang="de-DE" sz="1000" dirty="0" err="1" smtClean="0"/>
              <a:t>rail</a:t>
            </a:r>
            <a:r>
              <a:rPr lang="de-DE" sz="1000" dirty="0" smtClean="0"/>
              <a:t> </a:t>
            </a:r>
            <a:r>
              <a:rPr lang="de-DE" sz="1000" dirty="0" err="1" smtClean="0"/>
              <a:t>stations</a:t>
            </a:r>
            <a:endParaRPr lang="de-DE" dirty="0"/>
          </a:p>
        </p:txBody>
      </p:sp>
      <p:sp>
        <p:nvSpPr>
          <p:cNvPr id="30" name="Flussdiagramm: Daten 29"/>
          <p:cNvSpPr/>
          <p:nvPr/>
        </p:nvSpPr>
        <p:spPr>
          <a:xfrm>
            <a:off x="6777245" y="4014064"/>
            <a:ext cx="1908000" cy="864000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err="1" smtClean="0">
                <a:solidFill>
                  <a:srgbClr val="FFFF00"/>
                </a:solidFill>
              </a:rPr>
              <a:t>Sustainable</a:t>
            </a:r>
            <a:r>
              <a:rPr lang="de-DE" sz="1000" b="1" dirty="0" smtClean="0">
                <a:solidFill>
                  <a:srgbClr val="FFFF00"/>
                </a:solidFill>
              </a:rPr>
              <a:t> </a:t>
            </a:r>
            <a:r>
              <a:rPr lang="de-DE" sz="1000" b="1" dirty="0" err="1" smtClean="0">
                <a:solidFill>
                  <a:srgbClr val="FFFF00"/>
                </a:solidFill>
              </a:rPr>
              <a:t>financing</a:t>
            </a:r>
            <a:r>
              <a:rPr lang="de-DE" sz="1000" b="1" dirty="0" smtClean="0">
                <a:solidFill>
                  <a:srgbClr val="FFFF00"/>
                </a:solidFill>
              </a:rPr>
              <a:t> </a:t>
            </a:r>
            <a:r>
              <a:rPr lang="de-DE" sz="1000" b="1" dirty="0" err="1" smtClean="0">
                <a:solidFill>
                  <a:srgbClr val="FFFF00"/>
                </a:solidFill>
              </a:rPr>
              <a:t>models</a:t>
            </a:r>
            <a:endParaRPr lang="de-DE" sz="1000" b="1" dirty="0">
              <a:solidFill>
                <a:srgbClr val="FFFF00"/>
              </a:solidFill>
            </a:endParaRPr>
          </a:p>
        </p:txBody>
      </p:sp>
      <p:sp>
        <p:nvSpPr>
          <p:cNvPr id="31" name="Flussdiagramm: Daten 30"/>
          <p:cNvSpPr/>
          <p:nvPr/>
        </p:nvSpPr>
        <p:spPr>
          <a:xfrm>
            <a:off x="5202070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Flexible </a:t>
            </a:r>
            <a:r>
              <a:rPr lang="de-DE" sz="1000" dirty="0" err="1" smtClean="0"/>
              <a:t>public</a:t>
            </a:r>
            <a:r>
              <a:rPr lang="de-DE" sz="1000" dirty="0" smtClean="0"/>
              <a:t> </a:t>
            </a:r>
            <a:r>
              <a:rPr lang="de-DE" sz="1000" dirty="0" err="1" smtClean="0"/>
              <a:t>service</a:t>
            </a:r>
            <a:r>
              <a:rPr lang="de-DE" sz="1000" dirty="0" smtClean="0"/>
              <a:t> </a:t>
            </a:r>
            <a:r>
              <a:rPr lang="de-DE" sz="1000" dirty="0" err="1" smtClean="0"/>
              <a:t>obligations</a:t>
            </a:r>
            <a:endParaRPr lang="de-DE" dirty="0"/>
          </a:p>
        </p:txBody>
      </p:sp>
      <p:sp>
        <p:nvSpPr>
          <p:cNvPr id="32" name="Flussdiagramm: Daten 31"/>
          <p:cNvSpPr/>
          <p:nvPr/>
        </p:nvSpPr>
        <p:spPr>
          <a:xfrm>
            <a:off x="677724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err="1" smtClean="0">
                <a:solidFill>
                  <a:srgbClr val="FFFF00"/>
                </a:solidFill>
              </a:rPr>
              <a:t>Inclusive</a:t>
            </a:r>
            <a:r>
              <a:rPr lang="de-DE" sz="1000" b="1" dirty="0" smtClean="0">
                <a:solidFill>
                  <a:srgbClr val="FFFF00"/>
                </a:solidFill>
              </a:rPr>
              <a:t> </a:t>
            </a:r>
            <a:r>
              <a:rPr lang="de-DE" sz="1000" b="1" dirty="0" err="1" smtClean="0">
                <a:solidFill>
                  <a:srgbClr val="FFFF00"/>
                </a:solidFill>
              </a:rPr>
              <a:t>planning</a:t>
            </a:r>
            <a:endParaRPr lang="de-DE" sz="1000" b="1" dirty="0" smtClean="0">
              <a:solidFill>
                <a:srgbClr val="FFFF00"/>
              </a:solidFill>
            </a:endParaRPr>
          </a:p>
        </p:txBody>
      </p:sp>
      <p:sp>
        <p:nvSpPr>
          <p:cNvPr id="33" name="Flussdiagramm: Daten 32"/>
          <p:cNvSpPr/>
          <p:nvPr/>
        </p:nvSpPr>
        <p:spPr>
          <a:xfrm>
            <a:off x="2051720" y="4014065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bg1"/>
                </a:solidFill>
              </a:rPr>
              <a:t>European </a:t>
            </a:r>
            <a:r>
              <a:rPr lang="de-DE" sz="1000" dirty="0" err="1" smtClean="0">
                <a:solidFill>
                  <a:schemeClr val="bg1"/>
                </a:solidFill>
              </a:rPr>
              <a:t>interoperability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</a:rPr>
              <a:t>standards</a:t>
            </a:r>
            <a:r>
              <a:rPr lang="de-DE" sz="1000" dirty="0" smtClean="0">
                <a:solidFill>
                  <a:schemeClr val="bg1"/>
                </a:solidFill>
              </a:rPr>
              <a:t> 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4" name="Flussdiagramm: Daten 33"/>
          <p:cNvSpPr/>
          <p:nvPr/>
        </p:nvSpPr>
        <p:spPr>
          <a:xfrm>
            <a:off x="476545" y="4014065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European </a:t>
            </a:r>
            <a:r>
              <a:rPr lang="de-DE" sz="1000" dirty="0" err="1" smtClean="0"/>
              <a:t>network</a:t>
            </a:r>
            <a:r>
              <a:rPr lang="de-DE" sz="1000" dirty="0" smtClean="0"/>
              <a:t> </a:t>
            </a:r>
            <a:r>
              <a:rPr lang="de-DE" sz="1000" dirty="0" err="1" smtClean="0"/>
              <a:t>access</a:t>
            </a:r>
            <a:r>
              <a:rPr lang="de-DE" sz="1000" dirty="0" smtClean="0"/>
              <a:t> </a:t>
            </a:r>
            <a:r>
              <a:rPr lang="de-DE" sz="1000" dirty="0" err="1" smtClean="0"/>
              <a:t>standards</a:t>
            </a:r>
            <a:endParaRPr lang="de-DE" sz="1000" dirty="0"/>
          </a:p>
        </p:txBody>
      </p:sp>
      <p:sp>
        <p:nvSpPr>
          <p:cNvPr id="35" name="Flussdiagramm: Daten 34"/>
          <p:cNvSpPr/>
          <p:nvPr/>
        </p:nvSpPr>
        <p:spPr>
          <a:xfrm>
            <a:off x="5202070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Re-</a:t>
            </a:r>
            <a:r>
              <a:rPr lang="de-DE" sz="1000" dirty="0" err="1" smtClean="0"/>
              <a:t>vitalising</a:t>
            </a:r>
            <a:r>
              <a:rPr lang="de-DE" sz="1000" dirty="0" smtClean="0"/>
              <a:t> </a:t>
            </a:r>
            <a:r>
              <a:rPr lang="de-DE" sz="1000" dirty="0" err="1" smtClean="0"/>
              <a:t>tram</a:t>
            </a:r>
            <a:r>
              <a:rPr lang="de-DE" sz="1000" dirty="0" smtClean="0"/>
              <a:t> &amp; regional </a:t>
            </a:r>
            <a:r>
              <a:rPr lang="de-DE" sz="1000" dirty="0" err="1" smtClean="0"/>
              <a:t>rail</a:t>
            </a:r>
            <a:r>
              <a:rPr lang="de-DE" sz="1000" dirty="0" smtClean="0"/>
              <a:t> </a:t>
            </a:r>
            <a:r>
              <a:rPr lang="de-DE" sz="1000" dirty="0" err="1" smtClean="0"/>
              <a:t>lilnes</a:t>
            </a:r>
            <a:endParaRPr lang="de-DE" dirty="0"/>
          </a:p>
        </p:txBody>
      </p:sp>
      <p:sp>
        <p:nvSpPr>
          <p:cNvPr id="36" name="Flussdiagramm: Daten 35"/>
          <p:cNvSpPr/>
          <p:nvPr/>
        </p:nvSpPr>
        <p:spPr>
          <a:xfrm>
            <a:off x="47654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err="1" smtClean="0"/>
              <a:t>Parking</a:t>
            </a:r>
            <a:r>
              <a:rPr lang="de-DE" sz="1000" dirty="0" smtClean="0"/>
              <a:t> </a:t>
            </a:r>
            <a:r>
              <a:rPr lang="de-DE" sz="1000" dirty="0" err="1" smtClean="0"/>
              <a:t>management</a:t>
            </a:r>
            <a:r>
              <a:rPr lang="de-DE" sz="1000" dirty="0" smtClean="0"/>
              <a:t> in </a:t>
            </a:r>
            <a:r>
              <a:rPr lang="de-DE" sz="1000" dirty="0" err="1" smtClean="0"/>
              <a:t>cities</a:t>
            </a:r>
            <a:endParaRPr lang="de-DE" sz="1000" dirty="0" smtClean="0"/>
          </a:p>
        </p:txBody>
      </p:sp>
      <p:sp>
        <p:nvSpPr>
          <p:cNvPr id="37" name="Flussdiagramm: Daten 36"/>
          <p:cNvSpPr/>
          <p:nvPr/>
        </p:nvSpPr>
        <p:spPr>
          <a:xfrm>
            <a:off x="2051720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/>
              <a:t>Slow </a:t>
            </a:r>
            <a:r>
              <a:rPr lang="de-DE" sz="1000" dirty="0" err="1" smtClean="0"/>
              <a:t>zones</a:t>
            </a:r>
            <a:r>
              <a:rPr lang="de-DE" sz="1000" dirty="0" smtClean="0"/>
              <a:t> in </a:t>
            </a:r>
            <a:r>
              <a:rPr lang="de-DE" sz="1000" dirty="0" err="1" smtClean="0"/>
              <a:t>cities</a:t>
            </a:r>
            <a:endParaRPr lang="de-DE" sz="1000" dirty="0"/>
          </a:p>
        </p:txBody>
      </p:sp>
      <p:sp>
        <p:nvSpPr>
          <p:cNvPr id="45" name="Textfeld 44"/>
          <p:cNvSpPr txBox="1"/>
          <p:nvPr/>
        </p:nvSpPr>
        <p:spPr>
          <a:xfrm>
            <a:off x="968406" y="1368352"/>
            <a:ext cx="54297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C00000"/>
                </a:solidFill>
              </a:rPr>
              <a:t> Today</a:t>
            </a:r>
          </a:p>
          <a:p>
            <a:pPr algn="ctr"/>
            <a:r>
              <a:rPr lang="de-DE" sz="1400" dirty="0" smtClean="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051253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smtClean="0"/>
              <a:t> Short </a:t>
            </a:r>
            <a:r>
              <a:rPr lang="de-DE" sz="1400" dirty="0" err="1" smtClean="0"/>
              <a:t>run</a:t>
            </a:r>
            <a:endParaRPr lang="de-DE" sz="1400" dirty="0" smtClean="0"/>
          </a:p>
          <a:p>
            <a:r>
              <a:rPr lang="de-DE" sz="1400" dirty="0" smtClean="0"/>
              <a:t> 2015 – 2020 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3626895" y="1368352"/>
            <a:ext cx="1085233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smtClean="0"/>
              <a:t> Medium </a:t>
            </a:r>
            <a:r>
              <a:rPr lang="de-DE" sz="1400" dirty="0" err="1" smtClean="0"/>
              <a:t>run</a:t>
            </a:r>
            <a:endParaRPr lang="de-DE" sz="1400" dirty="0" smtClean="0"/>
          </a:p>
          <a:p>
            <a:r>
              <a:rPr lang="de-DE" sz="1400" dirty="0" smtClean="0"/>
              <a:t> 2020 - 2030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5341969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smtClean="0"/>
              <a:t> Long </a:t>
            </a:r>
            <a:r>
              <a:rPr lang="de-DE" sz="1400" dirty="0" err="1" smtClean="0"/>
              <a:t>run</a:t>
            </a:r>
            <a:endParaRPr lang="de-DE" sz="1400" dirty="0" smtClean="0"/>
          </a:p>
          <a:p>
            <a:r>
              <a:rPr lang="de-DE" sz="1400" dirty="0" smtClean="0"/>
              <a:t> 2030 – 2050 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088557" y="1458361"/>
            <a:ext cx="584648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33CC33"/>
                </a:solidFill>
              </a:rPr>
              <a:t> </a:t>
            </a:r>
            <a:r>
              <a:rPr lang="de-DE" sz="1400" dirty="0" smtClean="0">
                <a:solidFill>
                  <a:srgbClr val="00B050"/>
                </a:solidFill>
              </a:rPr>
              <a:t>Target</a:t>
            </a:r>
          </a:p>
          <a:p>
            <a:pPr algn="ctr"/>
            <a:r>
              <a:rPr lang="de-DE" sz="1400" dirty="0" smtClean="0">
                <a:solidFill>
                  <a:srgbClr val="00B050"/>
                </a:solidFill>
              </a:rPr>
              <a:t>2050</a:t>
            </a:r>
          </a:p>
        </p:txBody>
      </p:sp>
      <p:sp>
        <p:nvSpPr>
          <p:cNvPr id="50" name="Textfeld 49"/>
          <p:cNvSpPr txBox="1"/>
          <p:nvPr/>
        </p:nvSpPr>
        <p:spPr>
          <a:xfrm rot="16200000">
            <a:off x="-333336" y="4840737"/>
            <a:ext cx="1235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</a:rPr>
              <a:t>TOP-10-Measures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061610" y="5915018"/>
            <a:ext cx="138339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Rail sector &amp; industry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3406344" y="5915018"/>
            <a:ext cx="169758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Public sector and research</a:t>
            </a:r>
          </a:p>
        </p:txBody>
      </p:sp>
      <p:sp>
        <p:nvSpPr>
          <p:cNvPr id="59" name="Flussdiagramm: Daten 58"/>
          <p:cNvSpPr/>
          <p:nvPr/>
        </p:nvSpPr>
        <p:spPr>
          <a:xfrm>
            <a:off x="611560" y="5915019"/>
            <a:ext cx="360040" cy="124272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lussdiagramm: Daten 59"/>
          <p:cNvSpPr/>
          <p:nvPr/>
        </p:nvSpPr>
        <p:spPr>
          <a:xfrm>
            <a:off x="2996825" y="5915018"/>
            <a:ext cx="360040" cy="124272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feld 60"/>
          <p:cNvSpPr txBox="1"/>
          <p:nvPr/>
        </p:nvSpPr>
        <p:spPr>
          <a:xfrm>
            <a:off x="6487613" y="5904275"/>
            <a:ext cx="121026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Top-10 / all sectors</a:t>
            </a:r>
          </a:p>
        </p:txBody>
      </p:sp>
      <p:sp>
        <p:nvSpPr>
          <p:cNvPr id="62" name="Flussdiagramm: Daten 61"/>
          <p:cNvSpPr/>
          <p:nvPr/>
        </p:nvSpPr>
        <p:spPr>
          <a:xfrm>
            <a:off x="6078094" y="5904275"/>
            <a:ext cx="360040" cy="124272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>
                <a:solidFill>
                  <a:srgbClr val="FFFF00"/>
                </a:solidFill>
              </a:rPr>
              <a:t>@</a:t>
            </a:r>
            <a:endParaRPr lang="en-GB" sz="1000">
              <a:solidFill>
                <a:srgbClr val="FFFF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50" grpId="0"/>
      <p:bldP spid="57" grpId="0"/>
      <p:bldP spid="58" grpId="0"/>
      <p:bldP spid="59" grpId="0" animBg="1"/>
      <p:bldP spid="60" grpId="0" animBg="1"/>
      <p:bldP spid="61" grpId="0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:\final conference\Präsentation\03-02_15_img_assist_custom-290x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160" y="1547980"/>
            <a:ext cx="3789058" cy="228606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en-GB" b="1" dirty="0" smtClean="0"/>
              <a:t>Policy, regions and cities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Promissing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 of </a:t>
            </a:r>
            <a:r>
              <a:rPr lang="de-DE" dirty="0" err="1" smtClean="0"/>
              <a:t>today</a:t>
            </a:r>
            <a:endParaRPr lang="de-DE" dirty="0"/>
          </a:p>
        </p:txBody>
      </p:sp>
      <p:pic>
        <p:nvPicPr>
          <p:cNvPr id="5" name="Grafik 4" descr="K:\N\P\324060_LivingRAIL\4_Deliverables\SR-2_Vision 2050\Figures\Heyko Small\3_spatial&amp;urbanStructures_Groesse-25%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285" y="233644"/>
            <a:ext cx="1623506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76544" y="4464115"/>
            <a:ext cx="5715635" cy="1724025"/>
          </a:xfrm>
        </p:spPr>
        <p:txBody>
          <a:bodyPr/>
          <a:lstStyle/>
          <a:p>
            <a:pPr marL="0" indent="0"/>
            <a:r>
              <a:rPr lang="en-GB" sz="1800" b="1" dirty="0" smtClean="0">
                <a:latin typeface="+mn-lt"/>
              </a:rPr>
              <a:t>Transit Oriented Development (TOD): </a:t>
            </a:r>
            <a:br>
              <a:rPr lang="en-GB" sz="1800" b="1" dirty="0" smtClean="0">
                <a:latin typeface="+mn-lt"/>
              </a:rPr>
            </a:br>
            <a:r>
              <a:rPr lang="en-GB" sz="1500" dirty="0" smtClean="0">
                <a:latin typeface="+mn-lt"/>
              </a:rPr>
              <a:t>Denver, Copenhagen, </a:t>
            </a:r>
            <a:r>
              <a:rPr lang="en-GB" sz="1500" dirty="0" err="1" smtClean="0">
                <a:latin typeface="+mn-lt"/>
              </a:rPr>
              <a:t>Subi</a:t>
            </a:r>
            <a:r>
              <a:rPr lang="en-GB" sz="1500" dirty="0" smtClean="0">
                <a:latin typeface="+mn-lt"/>
              </a:rPr>
              <a:t>/Australia, Hamburg, ... </a:t>
            </a:r>
            <a:r>
              <a:rPr lang="en-GB" sz="1300" b="1" dirty="0" smtClean="0"/>
              <a:t/>
            </a:r>
            <a:br>
              <a:rPr lang="en-GB" sz="1300" b="1" dirty="0" smtClean="0"/>
            </a:br>
            <a:endParaRPr lang="en-US" sz="1300" dirty="0" smtClean="0"/>
          </a:p>
          <a:p>
            <a:endParaRPr lang="en-US" sz="1200" dirty="0" smtClean="0"/>
          </a:p>
          <a:p>
            <a:endParaRPr lang="en-GB" sz="1200" dirty="0" smtClean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5000160" y="1547979"/>
            <a:ext cx="3802310" cy="16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b="1" dirty="0" smtClean="0"/>
              <a:t>Sustainable neighborhoods </a:t>
            </a:r>
            <a:r>
              <a:rPr lang="de-DE" b="1" dirty="0" smtClean="0"/>
              <a:t>in Stockholm</a:t>
            </a:r>
            <a:r>
              <a:rPr lang="de-DE" b="1" dirty="0" smtClean="0">
                <a:solidFill>
                  <a:schemeClr val="bg1"/>
                </a:solidFill>
              </a:rPr>
              <a:t/>
            </a:r>
            <a:br>
              <a:rPr lang="de-DE" b="1" dirty="0" smtClean="0">
                <a:solidFill>
                  <a:schemeClr val="bg1"/>
                </a:solidFill>
              </a:rPr>
            </a:br>
            <a:endParaRPr kumimoji="0" lang="de-DE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5319545" y="1847050"/>
            <a:ext cx="3635480" cy="193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45" y="1555051"/>
            <a:ext cx="3996000" cy="224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17 Rectángulo"/>
          <p:cNvSpPr/>
          <p:nvPr/>
        </p:nvSpPr>
        <p:spPr>
          <a:xfrm>
            <a:off x="419203" y="1465210"/>
            <a:ext cx="4532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</a:rPr>
              <a:t>Urban Regeneration linked to rail terminals</a:t>
            </a:r>
            <a:endParaRPr lang="de-DE" dirty="0" smtClean="0">
              <a:latin typeface="+mj-lt"/>
            </a:endParaRPr>
          </a:p>
        </p:txBody>
      </p:sp>
      <p:sp>
        <p:nvSpPr>
          <p:cNvPr id="15" name="17 Rectángulo"/>
          <p:cNvSpPr/>
          <p:nvPr/>
        </p:nvSpPr>
        <p:spPr>
          <a:xfrm>
            <a:off x="689233" y="3407557"/>
            <a:ext cx="453218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>
                <a:latin typeface="+mj-lt"/>
              </a:rPr>
              <a:t>Lille, Vienna, </a:t>
            </a:r>
            <a:r>
              <a:rPr lang="en-US" sz="1300" b="1" dirty="0" err="1" smtClean="0">
                <a:latin typeface="+mj-lt"/>
              </a:rPr>
              <a:t>Liège</a:t>
            </a:r>
            <a:r>
              <a:rPr lang="en-US" sz="1300" b="1" dirty="0" smtClean="0">
                <a:latin typeface="+mj-lt"/>
              </a:rPr>
              <a:t>, Rotterdam, Sheffield, ...</a:t>
            </a:r>
            <a:endParaRPr lang="en-US" sz="1300" dirty="0" smtClean="0">
              <a:latin typeface="+mj-lt"/>
            </a:endParaRPr>
          </a:p>
        </p:txBody>
      </p:sp>
      <p:pic>
        <p:nvPicPr>
          <p:cNvPr id="29698" name="Picture 2" descr="http://www.denvergov.org/Portals/193/images/DLP/Logo/rectangle_low_r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7130" y="4450286"/>
            <a:ext cx="3690410" cy="1025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476545" y="413665"/>
          <a:ext cx="7740860" cy="1051560"/>
        </p:xfrm>
        <a:graphic>
          <a:graphicData uri="http://schemas.openxmlformats.org/drawingml/2006/table">
            <a:tbl>
              <a:tblPr>
                <a:effectLst/>
                <a:tableStyleId>{0505E3EF-67EA-436B-97B2-0124C06EBD24}</a:tableStyleId>
              </a:tblPr>
              <a:tblGrid>
                <a:gridCol w="7740860"/>
              </a:tblGrid>
              <a:tr h="410446">
                <a:tc>
                  <a:txBody>
                    <a:bodyPr/>
                    <a:lstStyle/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2400" b="1" noProof="0" dirty="0" smtClean="0">
                          <a:solidFill>
                            <a:schemeClr val="tx2"/>
                          </a:solidFill>
                        </a:rPr>
                        <a:t>Mobility Services</a:t>
                      </a:r>
                    </a:p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0" i="1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Connecting</a:t>
                      </a:r>
                      <a:r>
                        <a:rPr lang="en-GB" sz="2000" b="0" i="1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Europe and p</a:t>
                      </a:r>
                      <a:r>
                        <a:rPr lang="en-GB" sz="2000" b="0" i="1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roviding access to rail and public transport</a:t>
                      </a:r>
                      <a:r>
                        <a:rPr lang="en-GB" sz="2000" b="0" i="1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while enhancing environment and quality of life</a:t>
                      </a:r>
                      <a:endParaRPr lang="en-GB" sz="2000" b="0" i="1" noProof="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5" name="Grafik 4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586" y="1583795"/>
            <a:ext cx="6930769" cy="443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feil nach rechts 14"/>
          <p:cNvSpPr/>
          <p:nvPr/>
        </p:nvSpPr>
        <p:spPr>
          <a:xfrm>
            <a:off x="476545" y="1583796"/>
            <a:ext cx="8525291" cy="2475274"/>
          </a:xfrm>
          <a:prstGeom prst="rightArrow">
            <a:avLst>
              <a:gd name="adj1" fmla="val 68924"/>
              <a:gd name="adj2" fmla="val 40892"/>
            </a:avLst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Mobility services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Integrated – quality - Efficiency</a:t>
            </a:r>
            <a:endParaRPr lang="en-GB"/>
          </a:p>
        </p:txBody>
      </p:sp>
      <p:sp>
        <p:nvSpPr>
          <p:cNvPr id="5" name="11"/>
          <p:cNvSpPr/>
          <p:nvPr/>
        </p:nvSpPr>
        <p:spPr>
          <a:xfrm>
            <a:off x="503787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Bureaucratic attitude of railways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Inflexible and  expensive services</a:t>
            </a:r>
          </a:p>
          <a:p>
            <a:pPr marL="88900" indent="-88900"/>
            <a:endParaRPr lang="en-GB" sz="120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Rigid / missing quality targets. </a:t>
            </a:r>
          </a:p>
        </p:txBody>
      </p:sp>
      <p:sp>
        <p:nvSpPr>
          <p:cNvPr id="6" name="12"/>
          <p:cNvSpPr/>
          <p:nvPr/>
        </p:nvSpPr>
        <p:spPr>
          <a:xfrm>
            <a:off x="2009316" y="2104848"/>
            <a:ext cx="1436336" cy="155045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Railways monitor customer needs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Intermodal quality targets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Customer orientation</a:t>
            </a:r>
          </a:p>
        </p:txBody>
      </p:sp>
      <p:sp>
        <p:nvSpPr>
          <p:cNvPr id="7" name="13"/>
          <p:cNvSpPr/>
          <p:nvPr/>
        </p:nvSpPr>
        <p:spPr>
          <a:xfrm>
            <a:off x="3514845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Stations get multi-modal cultural hubs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 freight services / terminals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Rail user / terminal costs start falling</a:t>
            </a:r>
          </a:p>
        </p:txBody>
      </p:sp>
      <p:sp>
        <p:nvSpPr>
          <p:cNvPr id="8" name="14"/>
          <p:cNvSpPr/>
          <p:nvPr/>
        </p:nvSpPr>
        <p:spPr>
          <a:xfrm>
            <a:off x="5020374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One-stop-shop</a:t>
            </a:r>
          </a:p>
          <a:p>
            <a:pPr marL="84138" indent="-84138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Multi-modal quality guarantee</a:t>
            </a:r>
          </a:p>
          <a:p>
            <a:pPr marL="84138" indent="-84138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Short drop of rail costs (automation &amp; demand)</a:t>
            </a:r>
          </a:p>
        </p:txBody>
      </p:sp>
      <p:sp>
        <p:nvSpPr>
          <p:cNvPr id="9" name="15"/>
          <p:cNvSpPr/>
          <p:nvPr/>
        </p:nvSpPr>
        <p:spPr>
          <a:xfrm>
            <a:off x="6525903" y="2102078"/>
            <a:ext cx="2051542" cy="153040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GB" sz="12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All railways are integrated mobility providers serving customer needs</a:t>
            </a:r>
          </a:p>
          <a:p>
            <a:pPr marL="84138" indent="-84138">
              <a:buFont typeface="Arial" pitchFamily="34" charset="0"/>
              <a:buChar char="•"/>
            </a:pPr>
            <a:endParaRPr lang="en-GB" sz="1200" b="1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GB" sz="12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Low cost, flexible and high quality door-to-door services across Europe.</a:t>
            </a:r>
          </a:p>
        </p:txBody>
      </p:sp>
      <p:pic>
        <p:nvPicPr>
          <p:cNvPr id="16" name="Grafik 15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lussdiagramm: Daten 16"/>
          <p:cNvSpPr/>
          <p:nvPr/>
        </p:nvSpPr>
        <p:spPr>
          <a:xfrm>
            <a:off x="362689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smtClean="0">
                <a:solidFill>
                  <a:srgbClr val="FFFF00"/>
                </a:solidFill>
              </a:rPr>
              <a:t>Incentives for customer orientation</a:t>
            </a:r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18" name="Flussdiagramm: Daten 17"/>
          <p:cNvSpPr/>
          <p:nvPr/>
        </p:nvSpPr>
        <p:spPr>
          <a:xfrm>
            <a:off x="3626895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/>
              <a:t>European logistics spot platform</a:t>
            </a:r>
            <a:endParaRPr lang="en-GB"/>
          </a:p>
        </p:txBody>
      </p:sp>
      <p:sp>
        <p:nvSpPr>
          <p:cNvPr id="19" name="Flussdiagramm: Daten 18"/>
          <p:cNvSpPr/>
          <p:nvPr/>
        </p:nvSpPr>
        <p:spPr>
          <a:xfrm>
            <a:off x="6777245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smtClean="0">
                <a:solidFill>
                  <a:srgbClr val="FFFF00"/>
                </a:solidFill>
              </a:rPr>
              <a:t>High service frequencies in all networks</a:t>
            </a:r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20" name="Flussdiagramm: Daten 19"/>
          <p:cNvSpPr/>
          <p:nvPr/>
        </p:nvSpPr>
        <p:spPr>
          <a:xfrm>
            <a:off x="5202070" y="4959170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smtClean="0">
                <a:solidFill>
                  <a:srgbClr val="FFFF00"/>
                </a:solidFill>
              </a:rPr>
              <a:t>Regular freight shuttles</a:t>
            </a:r>
            <a:endParaRPr lang="en-GB" sz="1000" b="1">
              <a:solidFill>
                <a:srgbClr val="FFFF00"/>
              </a:solidFill>
            </a:endParaRPr>
          </a:p>
        </p:txBody>
      </p:sp>
      <p:sp>
        <p:nvSpPr>
          <p:cNvPr id="21" name="Flussdiagramm: Daten 20"/>
          <p:cNvSpPr/>
          <p:nvPr/>
        </p:nvSpPr>
        <p:spPr>
          <a:xfrm>
            <a:off x="677724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smtClean="0">
                <a:solidFill>
                  <a:srgbClr val="FFFF00"/>
                </a:solidFill>
              </a:rPr>
              <a:t>Investment in intermodal terminals</a:t>
            </a:r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22" name="Flussdiagramm: Daten 21"/>
          <p:cNvSpPr/>
          <p:nvPr/>
        </p:nvSpPr>
        <p:spPr>
          <a:xfrm>
            <a:off x="2051720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/>
              <a:t>Door-to-door logistics information</a:t>
            </a:r>
            <a:endParaRPr lang="en-GB"/>
          </a:p>
        </p:txBody>
      </p:sp>
      <p:sp>
        <p:nvSpPr>
          <p:cNvPr id="23" name="Flussdiagramm: Daten 22"/>
          <p:cNvSpPr/>
          <p:nvPr/>
        </p:nvSpPr>
        <p:spPr>
          <a:xfrm>
            <a:off x="476545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/>
              <a:t>On-Board Infotainment guarantee</a:t>
            </a:r>
            <a:endParaRPr lang="en-GB"/>
          </a:p>
        </p:txBody>
      </p:sp>
      <p:sp>
        <p:nvSpPr>
          <p:cNvPr id="24" name="Flussdiagramm: Daten 23"/>
          <p:cNvSpPr/>
          <p:nvPr/>
        </p:nvSpPr>
        <p:spPr>
          <a:xfrm>
            <a:off x="5202070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/>
              <a:t>Intermodal on-trip customer management</a:t>
            </a:r>
            <a:endParaRPr lang="en-GB"/>
          </a:p>
        </p:txBody>
      </p:sp>
      <p:sp>
        <p:nvSpPr>
          <p:cNvPr id="25" name="Flussdiagramm: Daten 24"/>
          <p:cNvSpPr/>
          <p:nvPr/>
        </p:nvSpPr>
        <p:spPr>
          <a:xfrm>
            <a:off x="476545" y="4959170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/>
              <a:t>Intensive market research </a:t>
            </a:r>
            <a:endParaRPr lang="en-GB"/>
          </a:p>
        </p:txBody>
      </p:sp>
      <p:sp>
        <p:nvSpPr>
          <p:cNvPr id="26" name="Flussdiagramm: Daten 25"/>
          <p:cNvSpPr/>
          <p:nvPr/>
        </p:nvSpPr>
        <p:spPr>
          <a:xfrm>
            <a:off x="2051720" y="4959170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/>
              <a:t>Intermodal quality targets</a:t>
            </a:r>
            <a:endParaRPr lang="en-GB" sz="1000"/>
          </a:p>
        </p:txBody>
      </p:sp>
      <p:sp>
        <p:nvSpPr>
          <p:cNvPr id="27" name="Textfeld 26"/>
          <p:cNvSpPr txBox="1"/>
          <p:nvPr/>
        </p:nvSpPr>
        <p:spPr>
          <a:xfrm>
            <a:off x="1061610" y="5915018"/>
            <a:ext cx="138339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Rail sector &amp; industry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406344" y="5915018"/>
            <a:ext cx="169758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Public sector and research</a:t>
            </a:r>
          </a:p>
        </p:txBody>
      </p:sp>
      <p:sp>
        <p:nvSpPr>
          <p:cNvPr id="29" name="Flussdiagramm: Daten 28"/>
          <p:cNvSpPr/>
          <p:nvPr/>
        </p:nvSpPr>
        <p:spPr>
          <a:xfrm>
            <a:off x="611560" y="5915019"/>
            <a:ext cx="360040" cy="124272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ussdiagramm: Daten 29"/>
          <p:cNvSpPr/>
          <p:nvPr/>
        </p:nvSpPr>
        <p:spPr>
          <a:xfrm>
            <a:off x="2996825" y="5915018"/>
            <a:ext cx="360040" cy="124272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feld 31"/>
          <p:cNvSpPr txBox="1"/>
          <p:nvPr/>
        </p:nvSpPr>
        <p:spPr>
          <a:xfrm>
            <a:off x="6487613" y="5904275"/>
            <a:ext cx="121026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Top-10 / all sectors</a:t>
            </a:r>
          </a:p>
        </p:txBody>
      </p:sp>
      <p:sp>
        <p:nvSpPr>
          <p:cNvPr id="34" name="Flussdiagramm: Daten 33"/>
          <p:cNvSpPr/>
          <p:nvPr/>
        </p:nvSpPr>
        <p:spPr>
          <a:xfrm>
            <a:off x="6078094" y="5904275"/>
            <a:ext cx="360040" cy="124272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>
                <a:solidFill>
                  <a:srgbClr val="FFFF00"/>
                </a:solidFill>
              </a:rPr>
              <a:t>@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68406" y="1368352"/>
            <a:ext cx="54297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smtClean="0">
                <a:solidFill>
                  <a:srgbClr val="C00000"/>
                </a:solidFill>
              </a:rPr>
              <a:t> Today</a:t>
            </a:r>
          </a:p>
          <a:p>
            <a:pPr algn="ctr"/>
            <a:r>
              <a:rPr lang="en-GB" sz="1400" smtClean="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051253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Short run</a:t>
            </a:r>
          </a:p>
          <a:p>
            <a:r>
              <a:rPr lang="en-GB" sz="1400" smtClean="0"/>
              <a:t> 2015 – 2020 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626895" y="1368352"/>
            <a:ext cx="1085233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Medium run</a:t>
            </a:r>
          </a:p>
          <a:p>
            <a:r>
              <a:rPr lang="en-GB" sz="1400" smtClean="0"/>
              <a:t> 2020 - 2030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341969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Long run</a:t>
            </a:r>
          </a:p>
          <a:p>
            <a:r>
              <a:rPr lang="en-GB" sz="1400" smtClean="0"/>
              <a:t> 2030 – 2050 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8557" y="1458361"/>
            <a:ext cx="584648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smtClean="0">
                <a:solidFill>
                  <a:srgbClr val="33CC33"/>
                </a:solidFill>
              </a:rPr>
              <a:t> </a:t>
            </a:r>
            <a:r>
              <a:rPr lang="en-GB" sz="1400" smtClean="0">
                <a:solidFill>
                  <a:srgbClr val="00B050"/>
                </a:solidFill>
              </a:rPr>
              <a:t>Target</a:t>
            </a:r>
          </a:p>
          <a:p>
            <a:pPr algn="ctr"/>
            <a:r>
              <a:rPr lang="en-GB" sz="1400" smtClean="0">
                <a:solidFill>
                  <a:srgbClr val="00B050"/>
                </a:solidFill>
              </a:rPr>
              <a:t>2050</a:t>
            </a:r>
          </a:p>
        </p:txBody>
      </p:sp>
      <p:sp>
        <p:nvSpPr>
          <p:cNvPr id="39" name="Textfeld 38"/>
          <p:cNvSpPr txBox="1"/>
          <p:nvPr/>
        </p:nvSpPr>
        <p:spPr>
          <a:xfrm rot="16200000">
            <a:off x="-333336" y="4840737"/>
            <a:ext cx="1235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smtClean="0">
                <a:solidFill>
                  <a:srgbClr val="000000"/>
                </a:solidFill>
              </a:rPr>
              <a:t>TOP-10-Measures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2" grpId="0"/>
      <p:bldP spid="34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81.47.175.201/origami/enq_euii/images/p5_fra.jpg"/>
          <p:cNvPicPr>
            <a:picLocks noChangeAspect="1" noChangeArrowheads="1"/>
          </p:cNvPicPr>
          <p:nvPr/>
        </p:nvPicPr>
        <p:blipFill>
          <a:blip r:embed="rId2" cstate="print"/>
          <a:srcRect l="3121" t="12154" r="2362"/>
          <a:stretch>
            <a:fillRect/>
          </a:stretch>
        </p:blipFill>
        <p:spPr bwMode="auto">
          <a:xfrm>
            <a:off x="4346975" y="3744035"/>
            <a:ext cx="4425927" cy="2268000"/>
          </a:xfrm>
          <a:prstGeom prst="rect">
            <a:avLst/>
          </a:prstGeom>
          <a:noFill/>
        </p:spPr>
      </p:pic>
      <p:pic>
        <p:nvPicPr>
          <p:cNvPr id="19" name="Picture 2" descr="D:\Slike\01 Posebno - Ante Klečina - željeznica\F2\2\2013 - 0609 Ljeto\DSC_14028_27_07_13_holzgerlingen_buch-weil_in_schoebuch_tropp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44" y="1504357"/>
            <a:ext cx="3285365" cy="217694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Mobiilty</a:t>
            </a:r>
            <a:r>
              <a:rPr lang="de-DE" b="1" dirty="0" smtClean="0"/>
              <a:t> </a:t>
            </a:r>
            <a:r>
              <a:rPr lang="de-DE" b="1" dirty="0" err="1" smtClean="0"/>
              <a:t>services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Promissing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 of </a:t>
            </a:r>
            <a:r>
              <a:rPr lang="de-DE" dirty="0" err="1" smtClean="0"/>
              <a:t>today</a:t>
            </a:r>
            <a:endParaRPr lang="de-DE" dirty="0"/>
          </a:p>
        </p:txBody>
      </p:sp>
      <p:pic>
        <p:nvPicPr>
          <p:cNvPr id="5" name="Grafik 4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566555" y="1504357"/>
            <a:ext cx="2869280" cy="323051"/>
          </a:xfrm>
        </p:spPr>
        <p:txBody>
          <a:bodyPr/>
          <a:lstStyle/>
          <a:p>
            <a:r>
              <a:rPr lang="hr-HR" sz="1800" b="1" dirty="0" err="1" smtClean="0"/>
              <a:t>Schöbuchbahn</a:t>
            </a:r>
            <a:endParaRPr lang="en-GB" sz="1800" b="1" dirty="0" smtClean="0"/>
          </a:p>
          <a:p>
            <a:pPr>
              <a:buFont typeface="Arial" pitchFamily="34" charset="0"/>
              <a:buChar char="•"/>
            </a:pPr>
            <a:endParaRPr lang="en-GB" sz="18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5742130" y="1727999"/>
            <a:ext cx="29253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DE" sz="1600" dirty="0" smtClean="0"/>
          </a:p>
          <a:p>
            <a:endParaRPr lang="de-DE" sz="1600" dirty="0" smtClean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3918972" y="1488917"/>
            <a:ext cx="4854227" cy="4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Aft>
                <a:spcPts val="550"/>
              </a:spcAft>
              <a:buClr>
                <a:srgbClr val="00829B"/>
              </a:buClr>
              <a:buSzPct val="120000"/>
              <a:defRPr/>
            </a:pPr>
            <a:r>
              <a:rPr lang="de-DE" sz="1600" b="1" dirty="0" err="1" smtClean="0"/>
              <a:t>Combined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Rail</a:t>
            </a:r>
            <a:r>
              <a:rPr lang="de-DE" sz="1600" b="1" dirty="0" smtClean="0"/>
              <a:t> &amp; Car Sharing in </a:t>
            </a:r>
            <a:r>
              <a:rPr lang="de-DE" sz="1600" b="1" dirty="0" err="1" smtClean="0"/>
              <a:t>Switzerland</a:t>
            </a:r>
            <a:r>
              <a:rPr lang="de-DE" sz="1600" b="1" dirty="0" smtClean="0"/>
              <a:t> and Canada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4346975" y="3906305"/>
            <a:ext cx="2025225" cy="82784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550"/>
              </a:spcAft>
              <a:buClr>
                <a:srgbClr val="00829B"/>
              </a:buClr>
              <a:buSzPct val="120000"/>
              <a:defRPr/>
            </a:pPr>
            <a:r>
              <a:rPr lang="de-DE" sz="1600" b="1" dirty="0" err="1" smtClean="0"/>
              <a:t>Seamless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air</a:t>
            </a:r>
            <a:r>
              <a:rPr lang="de-DE" sz="1600" b="1" dirty="0" smtClean="0"/>
              <a:t>-</a:t>
            </a:r>
            <a:r>
              <a:rPr lang="de-DE" sz="1600" b="1" dirty="0" err="1" smtClean="0"/>
              <a:t>rail</a:t>
            </a:r>
            <a:r>
              <a:rPr lang="de-DE" sz="1600" b="1" dirty="0" smtClean="0"/>
              <a:t>-travel </a:t>
            </a:r>
            <a:r>
              <a:rPr lang="de-DE" sz="1600" b="1" dirty="0" err="1" smtClean="0"/>
              <a:t>from</a:t>
            </a:r>
            <a:r>
              <a:rPr lang="de-DE" sz="1600" b="1" dirty="0" smtClean="0"/>
              <a:t> and </a:t>
            </a:r>
            <a:r>
              <a:rPr lang="de-DE" sz="1600" b="1" dirty="0" err="1" smtClean="0"/>
              <a:t>to</a:t>
            </a:r>
            <a:r>
              <a:rPr lang="de-DE" sz="1600" b="1" dirty="0" smtClean="0"/>
              <a:t> Frankfurt </a:t>
            </a:r>
            <a:r>
              <a:rPr lang="de-DE" sz="1600" b="1" dirty="0" err="1" smtClean="0"/>
              <a:t>airport</a:t>
            </a:r>
            <a:endParaRPr lang="hr-HR" sz="1600" b="1" dirty="0" smtClean="0"/>
          </a:p>
        </p:txBody>
      </p:sp>
      <p:pic>
        <p:nvPicPr>
          <p:cNvPr id="20" name="Picture 3" descr="D:\Slike\01-Fuji-Cirkular\2014\2014-04-02\DSC_24551_02_04_14_bietigheim_bissingen-bietigheim_ellental.JPG"/>
          <p:cNvPicPr>
            <a:picLocks noChangeAspect="1" noChangeArrowheads="1"/>
          </p:cNvPicPr>
          <p:nvPr/>
        </p:nvPicPr>
        <p:blipFill>
          <a:blip r:embed="rId5" cstate="print"/>
          <a:srcRect r="5195"/>
          <a:stretch>
            <a:fillRect/>
          </a:stretch>
        </p:blipFill>
        <p:spPr bwMode="auto">
          <a:xfrm>
            <a:off x="476545" y="3740150"/>
            <a:ext cx="3285364" cy="2296233"/>
          </a:xfrm>
          <a:prstGeom prst="rect">
            <a:avLst/>
          </a:prstGeom>
          <a:noFill/>
        </p:spPr>
      </p:pic>
      <p:pic>
        <p:nvPicPr>
          <p:cNvPr id="21" name="Picture 2" descr="http://81.47.175.201/livingrail/images/livingrail/Carsharing_Train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8362" y="2138083"/>
            <a:ext cx="4909123" cy="1290917"/>
          </a:xfrm>
          <a:prstGeom prst="rect">
            <a:avLst/>
          </a:prstGeom>
          <a:noFill/>
        </p:spPr>
      </p:pic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476545" y="3740150"/>
            <a:ext cx="2610290" cy="32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58775" lvl="0" indent="-358775" algn="ctr" eaLnBrk="0" hangingPunct="0">
              <a:spcAft>
                <a:spcPts val="550"/>
              </a:spcAft>
              <a:buClr>
                <a:srgbClr val="00829B"/>
              </a:buClr>
              <a:buSzPct val="120000"/>
              <a:defRPr/>
            </a:pPr>
            <a:r>
              <a:rPr lang="hr-HR" b="1" kern="0" dirty="0" smtClean="0"/>
              <a:t>Karlsruhe Tram-train</a:t>
            </a:r>
            <a:endParaRPr lang="en-GB" b="1" kern="0" dirty="0" smtClean="0"/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476545" y="413665"/>
          <a:ext cx="7740860" cy="1051560"/>
        </p:xfrm>
        <a:graphic>
          <a:graphicData uri="http://schemas.openxmlformats.org/drawingml/2006/table">
            <a:tbl>
              <a:tblPr>
                <a:effectLst/>
                <a:tableStyleId>{0505E3EF-67EA-436B-97B2-0124C06EBD24}</a:tableStyleId>
              </a:tblPr>
              <a:tblGrid>
                <a:gridCol w="7740860"/>
              </a:tblGrid>
              <a:tr h="410446">
                <a:tc>
                  <a:txBody>
                    <a:bodyPr/>
                    <a:lstStyle/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noProof="0" dirty="0" smtClean="0">
                          <a:solidFill>
                            <a:schemeClr val="tx2"/>
                          </a:solidFill>
                        </a:rPr>
                        <a:t>Rail Systems: Technology and Organisation</a:t>
                      </a:r>
                    </a:p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0" i="1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Dense networks and automated services allow enormous demand</a:t>
                      </a:r>
                      <a:r>
                        <a:rPr lang="en-GB" sz="2000" b="0" i="1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shifts to rail with high quality and low costs </a:t>
                      </a:r>
                      <a:endParaRPr lang="en-GB" sz="2000" b="0" i="1" noProof="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2051" name="Picture 3" descr="D:\P\324060_LivingRAIL\3_WPs\WP 5 - Railmap\Task 5-1 Vision 2050\Illustration\Heyko Original\4_railSyste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718810"/>
            <a:ext cx="6469112" cy="4140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feil nach rechts 14"/>
          <p:cNvSpPr/>
          <p:nvPr/>
        </p:nvSpPr>
        <p:spPr>
          <a:xfrm>
            <a:off x="476545" y="1583796"/>
            <a:ext cx="8525291" cy="2475274"/>
          </a:xfrm>
          <a:prstGeom prst="rightArrow">
            <a:avLst>
              <a:gd name="adj1" fmla="val 68924"/>
              <a:gd name="adj2" fmla="val 40892"/>
            </a:avLst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Rail technology &amp; organisation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Networks – Vehicles - Operations</a:t>
            </a:r>
            <a:endParaRPr lang="en-GB"/>
          </a:p>
        </p:txBody>
      </p:sp>
      <p:sp>
        <p:nvSpPr>
          <p:cNvPr id="5" name="11"/>
          <p:cNvSpPr/>
          <p:nvPr/>
        </p:nvSpPr>
        <p:spPr>
          <a:xfrm>
            <a:off x="503787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Dropping regional connections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Slow HSR extension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Multiple technical standards</a:t>
            </a:r>
          </a:p>
        </p:txBody>
      </p:sp>
      <p:sp>
        <p:nvSpPr>
          <p:cNvPr id="6" name="12"/>
          <p:cNvSpPr/>
          <p:nvPr/>
        </p:nvSpPr>
        <p:spPr>
          <a:xfrm>
            <a:off x="2009316" y="2104848"/>
            <a:ext cx="1436336" cy="155045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Start separation of networks 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Standardised ICT protocols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Extension of passenger rights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3"/>
          <p:cNvSpPr/>
          <p:nvPr/>
        </p:nvSpPr>
        <p:spPr>
          <a:xfrm>
            <a:off x="3514845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Extension fast intercity links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Standardised signalling system</a:t>
            </a:r>
          </a:p>
          <a:p>
            <a:pPr marL="88900" indent="-88900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 major cities connected to HSR</a:t>
            </a:r>
          </a:p>
        </p:txBody>
      </p:sp>
      <p:sp>
        <p:nvSpPr>
          <p:cNvPr id="8" name="14"/>
          <p:cNvSpPr/>
          <p:nvPr/>
        </p:nvSpPr>
        <p:spPr>
          <a:xfrm>
            <a:off x="5020374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Electrification and closure of gaps</a:t>
            </a:r>
          </a:p>
          <a:p>
            <a:pPr marL="84138" indent="-84138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Moving-Block-Systeme installed</a:t>
            </a:r>
          </a:p>
          <a:p>
            <a:pPr marL="84138" indent="-84138">
              <a:buFont typeface="Arial" pitchFamily="34" charset="0"/>
              <a:buChar char="•"/>
            </a:pPr>
            <a:endParaRPr lang="en-GB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GB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Rapid innovation in rail industry</a:t>
            </a:r>
          </a:p>
        </p:txBody>
      </p:sp>
      <p:sp>
        <p:nvSpPr>
          <p:cNvPr id="9" name="15"/>
          <p:cNvSpPr/>
          <p:nvPr/>
        </p:nvSpPr>
        <p:spPr>
          <a:xfrm>
            <a:off x="6525903" y="2102078"/>
            <a:ext cx="2051542" cy="153040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GB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Fast and </a:t>
            </a:r>
            <a:r>
              <a:rPr lang="en-GB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reliable </a:t>
            </a:r>
            <a:r>
              <a:rPr lang="en-GB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connections with 2–4-fold </a:t>
            </a:r>
            <a:r>
              <a:rPr lang="en-GB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capacity </a:t>
            </a:r>
            <a:r>
              <a:rPr lang="en-GB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across Europe</a:t>
            </a:r>
          </a:p>
          <a:p>
            <a:pPr marL="84138" indent="-84138">
              <a:buFont typeface="Arial" pitchFamily="34" charset="0"/>
              <a:buChar char="•"/>
            </a:pPr>
            <a:endParaRPr lang="en-GB" sz="1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GB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High innovation potential and efficiency of rail industry due to demand growth</a:t>
            </a:r>
            <a:endParaRPr lang="en-GB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lussdiagramm: Daten 16"/>
          <p:cNvSpPr/>
          <p:nvPr/>
        </p:nvSpPr>
        <p:spPr>
          <a:xfrm>
            <a:off x="3626895" y="4959170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rgbClr val="FFFF00"/>
                </a:solidFill>
              </a:rPr>
              <a:t>High capacity freight networks</a:t>
            </a:r>
          </a:p>
        </p:txBody>
      </p:sp>
      <p:sp>
        <p:nvSpPr>
          <p:cNvPr id="18" name="Flussdiagramm: Daten 17"/>
          <p:cNvSpPr/>
          <p:nvPr/>
        </p:nvSpPr>
        <p:spPr>
          <a:xfrm>
            <a:off x="3626895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rgbClr val="FFFFFF"/>
                </a:solidFill>
              </a:rPr>
              <a:t>Rapid retrofitting of rolling stock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Flussdiagramm: Daten 18"/>
          <p:cNvSpPr/>
          <p:nvPr/>
        </p:nvSpPr>
        <p:spPr>
          <a:xfrm>
            <a:off x="6777245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Automated trains &amp; terminals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Flussdiagramm: Daten 19"/>
          <p:cNvSpPr/>
          <p:nvPr/>
        </p:nvSpPr>
        <p:spPr>
          <a:xfrm>
            <a:off x="5202070" y="4959170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rgbClr val="FFFF00"/>
                </a:solidFill>
              </a:rPr>
              <a:t>Complete European HSR network</a:t>
            </a:r>
          </a:p>
        </p:txBody>
      </p:sp>
      <p:sp>
        <p:nvSpPr>
          <p:cNvPr id="21" name="Flussdiagramm: Daten 20"/>
          <p:cNvSpPr/>
          <p:nvPr/>
        </p:nvSpPr>
        <p:spPr>
          <a:xfrm>
            <a:off x="6777245" y="4959170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rgbClr val="FFFFFF"/>
                </a:solidFill>
              </a:rPr>
              <a:t>Networks for longer / wider trains</a:t>
            </a:r>
          </a:p>
        </p:txBody>
      </p:sp>
      <p:sp>
        <p:nvSpPr>
          <p:cNvPr id="22" name="Flussdiagramm: Daten 21"/>
          <p:cNvSpPr/>
          <p:nvPr/>
        </p:nvSpPr>
        <p:spPr>
          <a:xfrm>
            <a:off x="2051720" y="4014065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rgbClr val="FFFFFF"/>
                </a:solidFill>
              </a:rPr>
              <a:t>Standards for longer and wider trains</a:t>
            </a:r>
          </a:p>
        </p:txBody>
      </p:sp>
      <p:sp>
        <p:nvSpPr>
          <p:cNvPr id="23" name="Flussdiagramm: Daten 22"/>
          <p:cNvSpPr/>
          <p:nvPr/>
        </p:nvSpPr>
        <p:spPr>
          <a:xfrm>
            <a:off x="476545" y="4014065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rgbClr val="FFFFFF"/>
                </a:solidFill>
              </a:rPr>
              <a:t>Simplified technical standards</a:t>
            </a:r>
          </a:p>
        </p:txBody>
      </p:sp>
      <p:sp>
        <p:nvSpPr>
          <p:cNvPr id="24" name="Flussdiagramm: Daten 23"/>
          <p:cNvSpPr/>
          <p:nvPr/>
        </p:nvSpPr>
        <p:spPr>
          <a:xfrm>
            <a:off x="5202070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rgbClr val="FFFFFF"/>
                </a:solidFill>
              </a:rPr>
              <a:t>Standard for moving blocks (ECTS level 3)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25" name="Flussdiagramm: Daten 24"/>
          <p:cNvSpPr/>
          <p:nvPr/>
        </p:nvSpPr>
        <p:spPr>
          <a:xfrm>
            <a:off x="476545" y="4959170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rgbClr val="FFFFFF"/>
                </a:solidFill>
              </a:rPr>
              <a:t>Extension of inter-city network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6" name="Flussdiagramm: Daten 25"/>
          <p:cNvSpPr/>
          <p:nvPr/>
        </p:nvSpPr>
        <p:spPr>
          <a:xfrm>
            <a:off x="2051720" y="4959170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rgbClr val="FFFF00"/>
                </a:solidFill>
              </a:rPr>
              <a:t>Gap closure in the European networks</a:t>
            </a:r>
          </a:p>
        </p:txBody>
      </p:sp>
      <p:sp>
        <p:nvSpPr>
          <p:cNvPr id="31" name="Textfeld 30"/>
          <p:cNvSpPr txBox="1"/>
          <p:nvPr/>
        </p:nvSpPr>
        <p:spPr>
          <a:xfrm rot="16200000">
            <a:off x="-333336" y="4840737"/>
            <a:ext cx="1235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smtClean="0">
                <a:solidFill>
                  <a:srgbClr val="000000"/>
                </a:solidFill>
              </a:rPr>
              <a:t>TOP-10-Measures</a:t>
            </a:r>
          </a:p>
        </p:txBody>
      </p:sp>
      <p:pic>
        <p:nvPicPr>
          <p:cNvPr id="36" name="Grafik 35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/>
          <p:cNvSpPr txBox="1"/>
          <p:nvPr/>
        </p:nvSpPr>
        <p:spPr>
          <a:xfrm>
            <a:off x="968406" y="1368352"/>
            <a:ext cx="54297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smtClean="0">
                <a:solidFill>
                  <a:srgbClr val="C00000"/>
                </a:solidFill>
              </a:rPr>
              <a:t> Today</a:t>
            </a:r>
          </a:p>
          <a:p>
            <a:pPr algn="ctr"/>
            <a:r>
              <a:rPr lang="en-GB" sz="1400" smtClean="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051253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Short run</a:t>
            </a:r>
          </a:p>
          <a:p>
            <a:r>
              <a:rPr lang="en-GB" sz="1400" smtClean="0"/>
              <a:t> 2015 – 2020 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26895" y="1368352"/>
            <a:ext cx="1085233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Medium run</a:t>
            </a:r>
          </a:p>
          <a:p>
            <a:r>
              <a:rPr lang="en-GB" sz="1400" smtClean="0"/>
              <a:t> 2020 - 2030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5341969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Long run</a:t>
            </a:r>
          </a:p>
          <a:p>
            <a:r>
              <a:rPr lang="en-GB" sz="1400" smtClean="0"/>
              <a:t> 2030 – 2050 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088557" y="1458361"/>
            <a:ext cx="584648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smtClean="0">
                <a:solidFill>
                  <a:srgbClr val="33CC33"/>
                </a:solidFill>
              </a:rPr>
              <a:t> </a:t>
            </a:r>
            <a:r>
              <a:rPr lang="en-GB" sz="1400" smtClean="0">
                <a:solidFill>
                  <a:srgbClr val="00B050"/>
                </a:solidFill>
              </a:rPr>
              <a:t>Target</a:t>
            </a:r>
          </a:p>
          <a:p>
            <a:pPr algn="ctr"/>
            <a:r>
              <a:rPr lang="en-GB" sz="1400" smtClean="0">
                <a:solidFill>
                  <a:srgbClr val="00B050"/>
                </a:solidFill>
              </a:rPr>
              <a:t>2050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061610" y="5915018"/>
            <a:ext cx="138339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Rail sector &amp; industry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3406344" y="5915018"/>
            <a:ext cx="169758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Public sector and research</a:t>
            </a:r>
          </a:p>
        </p:txBody>
      </p:sp>
      <p:sp>
        <p:nvSpPr>
          <p:cNvPr id="42" name="Flussdiagramm: Daten 41"/>
          <p:cNvSpPr/>
          <p:nvPr/>
        </p:nvSpPr>
        <p:spPr>
          <a:xfrm>
            <a:off x="611560" y="5915019"/>
            <a:ext cx="360040" cy="124272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lussdiagramm: Daten 42"/>
          <p:cNvSpPr/>
          <p:nvPr/>
        </p:nvSpPr>
        <p:spPr>
          <a:xfrm>
            <a:off x="2996825" y="5915018"/>
            <a:ext cx="360040" cy="124272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feld 43"/>
          <p:cNvSpPr txBox="1"/>
          <p:nvPr/>
        </p:nvSpPr>
        <p:spPr>
          <a:xfrm>
            <a:off x="6487613" y="5904275"/>
            <a:ext cx="121026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Top-10 / all sectors</a:t>
            </a:r>
          </a:p>
        </p:txBody>
      </p:sp>
      <p:sp>
        <p:nvSpPr>
          <p:cNvPr id="45" name="Flussdiagramm: Daten 44"/>
          <p:cNvSpPr/>
          <p:nvPr/>
        </p:nvSpPr>
        <p:spPr>
          <a:xfrm>
            <a:off x="6078094" y="5904275"/>
            <a:ext cx="360040" cy="124272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>
                <a:solidFill>
                  <a:srgbClr val="FFFF00"/>
                </a:solidFill>
              </a:rPr>
              <a:t>@</a:t>
            </a:r>
            <a:endParaRPr lang="en-GB" sz="1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/>
      <p:bldP spid="40" grpId="0"/>
      <p:bldP spid="41" grpId="0"/>
      <p:bldP spid="42" grpId="0" animBg="1"/>
      <p:bldP spid="43" grpId="0" animBg="1"/>
      <p:bldP spid="44" grpId="0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Rail</a:t>
            </a:r>
            <a:r>
              <a:rPr lang="de-DE" b="1" dirty="0" smtClean="0"/>
              <a:t> </a:t>
            </a:r>
            <a:r>
              <a:rPr lang="de-DE" b="1" dirty="0" err="1" smtClean="0"/>
              <a:t>technology</a:t>
            </a:r>
            <a:r>
              <a:rPr lang="de-DE" b="1" dirty="0" smtClean="0"/>
              <a:t> &amp; </a:t>
            </a:r>
            <a:r>
              <a:rPr lang="de-DE" b="1" dirty="0" err="1" smtClean="0"/>
              <a:t>organisation</a:t>
            </a:r>
            <a:r>
              <a:rPr lang="de-DE" b="1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Promissing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 of </a:t>
            </a:r>
            <a:r>
              <a:rPr lang="de-DE" dirty="0" err="1" smtClean="0"/>
              <a:t>today</a:t>
            </a:r>
            <a:endParaRPr lang="de-DE" dirty="0"/>
          </a:p>
        </p:txBody>
      </p:sp>
      <p:pic>
        <p:nvPicPr>
          <p:cNvPr id="26" name="Grafik 25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035" y="2745711"/>
            <a:ext cx="3375375" cy="253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 descr="6zuglabor fam andreas lander mehrere bildschirme ermglichten die verfolgung von unterschiedlichen sets der marktforschung"/>
          <p:cNvPicPr>
            <a:picLocks noChangeAspect="1" noChangeArrowheads="1"/>
          </p:cNvPicPr>
          <p:nvPr/>
        </p:nvPicPr>
        <p:blipFill>
          <a:blip r:embed="rId4" cstate="print"/>
          <a:srcRect t="3133" b="19872"/>
          <a:stretch>
            <a:fillRect/>
          </a:stretch>
        </p:blipFill>
        <p:spPr bwMode="auto">
          <a:xfrm>
            <a:off x="457200" y="4136277"/>
            <a:ext cx="3619746" cy="1858008"/>
          </a:xfrm>
          <a:prstGeom prst="rect">
            <a:avLst/>
          </a:prstGeom>
          <a:noFill/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887035" y="2906707"/>
            <a:ext cx="2234515" cy="2205245"/>
          </a:xfrm>
          <a:prstGeom prst="rect">
            <a:avLst/>
          </a:prstGeom>
          <a:solidFill>
            <a:schemeClr val="bg1">
              <a:alpha val="3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+mj-lt"/>
              </a:rPr>
              <a:t>Always Informed Passengers on </a:t>
            </a:r>
            <a:r>
              <a:rPr lang="en-US" b="1" dirty="0" err="1" smtClean="0">
                <a:latin typeface="+mj-lt"/>
              </a:rPr>
              <a:t>SmartPhones</a:t>
            </a:r>
            <a:endParaRPr lang="en-US" b="1" dirty="0" smtClean="0">
              <a:latin typeface="+mj-lt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2404173" y="4374105"/>
            <a:ext cx="1743543" cy="198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de-DE" b="1" dirty="0" smtClean="0">
                <a:latin typeface="+mj-lt"/>
              </a:rPr>
              <a:t>DB Train Lab in Magdeburg</a:t>
            </a:r>
            <a:endParaRPr kumimoji="0" lang="en-GB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5" descr="D:\Slike\01-Fuji-Cirkular\2014\2014-05-19\DSC_26150_19_05_14_bruxelles_midi_brussel_zu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647823"/>
            <a:ext cx="3619746" cy="2398515"/>
          </a:xfrm>
          <a:prstGeom prst="rect">
            <a:avLst/>
          </a:prstGeom>
          <a:noFill/>
        </p:spPr>
      </p:pic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730621" y="3609020"/>
            <a:ext cx="3076294" cy="3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b="1" dirty="0" smtClean="0">
                <a:solidFill>
                  <a:schemeClr val="accent3"/>
                </a:solidFill>
                <a:latin typeface="+mj-lt"/>
              </a:rPr>
              <a:t>High </a:t>
            </a:r>
            <a:r>
              <a:rPr lang="de-DE" b="1" dirty="0" err="1" smtClean="0">
                <a:solidFill>
                  <a:schemeClr val="accent3"/>
                </a:solidFill>
                <a:latin typeface="+mj-lt"/>
              </a:rPr>
              <a:t>speed</a:t>
            </a:r>
            <a:r>
              <a:rPr lang="de-DE" b="1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de-DE" b="1" dirty="0" err="1" smtClean="0">
                <a:solidFill>
                  <a:schemeClr val="accent3"/>
                </a:solidFill>
                <a:latin typeface="+mj-lt"/>
              </a:rPr>
              <a:t>networks</a:t>
            </a:r>
            <a:endParaRPr kumimoji="0" lang="en-GB" i="0" u="none" strike="noStrike" kern="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Contents</a:t>
            </a:r>
            <a:endParaRPr lang="en-GB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781690" y="2104982"/>
            <a:ext cx="40504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2000" smtClean="0">
                <a:latin typeface="Calibri" pitchFamily="34" charset="0"/>
                <a:cs typeface="Times New Roman" pitchFamily="18" charset="0"/>
              </a:rPr>
              <a:t>Addressing values, lifestyles and business cultures</a:t>
            </a:r>
          </a:p>
          <a:p>
            <a:pPr lvl="0"/>
            <a:endParaRPr lang="en-GB" sz="2000" smtClean="0">
              <a:latin typeface="Calibri" pitchFamily="34" charset="0"/>
              <a:cs typeface="Times New Roman" pitchFamily="18" charset="0"/>
            </a:endParaRPr>
          </a:p>
          <a:p>
            <a:pPr lvl="0"/>
            <a:r>
              <a:rPr lang="en-GB" sz="2000" smtClean="0">
                <a:latin typeface="Calibri" pitchFamily="34" charset="0"/>
                <a:cs typeface="Times New Roman" pitchFamily="18" charset="0"/>
              </a:rPr>
              <a:t>Designing policy, cities and spatial structures </a:t>
            </a:r>
          </a:p>
          <a:p>
            <a:pPr lvl="0"/>
            <a:endParaRPr lang="en-GB" sz="2000" smtClean="0">
              <a:latin typeface="Calibri" pitchFamily="34" charset="0"/>
              <a:cs typeface="Times New Roman" pitchFamily="18" charset="0"/>
            </a:endParaRPr>
          </a:p>
          <a:p>
            <a:pPr lvl="0"/>
            <a:r>
              <a:rPr lang="en-GB" sz="2000" smtClean="0">
                <a:latin typeface="Calibri" pitchFamily="34" charset="0"/>
                <a:cs typeface="Times New Roman" pitchFamily="18" charset="0"/>
              </a:rPr>
              <a:t>Providing green mobility services to rail and public transport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smtClean="0">
              <a:latin typeface="Calibri" pitchFamily="34" charset="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smtClean="0">
                <a:latin typeface="Calibri" pitchFamily="34" charset="0"/>
                <a:cs typeface="Times New Roman" pitchFamily="18" charset="0"/>
              </a:rPr>
              <a:t>Networks and technologies for a competitive rail system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smtClean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67377" y="1718810"/>
            <a:ext cx="428322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i="1" smtClean="0">
                <a:solidFill>
                  <a:schemeClr val="accent2"/>
                </a:solidFill>
              </a:rPr>
              <a:t>The four faces of the LivingRAIL Railmap 2050</a:t>
            </a:r>
          </a:p>
        </p:txBody>
      </p:sp>
      <p:pic>
        <p:nvPicPr>
          <p:cNvPr id="7" name="Grafik 6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376" y="3983570"/>
            <a:ext cx="1054460" cy="67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 descr="K:\N\P\324060_LivingRAIL\4_Deliverables\SR-2_Vision 2050\Figures\Heyko Small\3_spatial&amp;urbanStructures_Groesse-25%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55" y="3053925"/>
            <a:ext cx="1055281" cy="67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 descr="K:\N\P\324060_LivingRAIL\4_Deliverables\SR-2_Vision 2050\Figures\Heyko Small\1_norms,values&amp;lifestyle_Groesse-25%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377" y="2123855"/>
            <a:ext cx="1055281" cy="67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P\324060_LivingRAIL\3_WPs\WP 5 - Railmap\Task 5-1 Vision 2050\Illustration\Heyko Small\rail_vision_15.2.15_Groesse-25%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7614" y="1853825"/>
            <a:ext cx="2235358" cy="1431154"/>
          </a:xfrm>
          <a:prstGeom prst="rect">
            <a:avLst/>
          </a:prstGeom>
          <a:noFill/>
        </p:spPr>
      </p:pic>
      <p:pic>
        <p:nvPicPr>
          <p:cNvPr id="13" name="Grafik 12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377" y="4914165"/>
            <a:ext cx="1055282" cy="67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6487614" y="3435357"/>
            <a:ext cx="2285587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/>
              <a:t>Implementing the objectives of the EC Transport White Paper 2011: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GB" sz="1400" dirty="0" smtClean="0"/>
              <a:t>50% of all medium distance passenger trips and 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GB" sz="1400" dirty="0" smtClean="0"/>
              <a:t>50% of medium and long distance freight</a:t>
            </a:r>
          </a:p>
          <a:p>
            <a:r>
              <a:rPr lang="en-GB" sz="1400" dirty="0" smtClean="0"/>
              <a:t>towards 2050 by rail and ship</a:t>
            </a:r>
          </a:p>
        </p:txBody>
      </p:sp>
      <p:sp>
        <p:nvSpPr>
          <p:cNvPr id="15" name="Gleichschenkliges Dreieck 14"/>
          <p:cNvSpPr/>
          <p:nvPr/>
        </p:nvSpPr>
        <p:spPr>
          <a:xfrm rot="5400000">
            <a:off x="4028050" y="3575162"/>
            <a:ext cx="3773161" cy="615035"/>
          </a:xfrm>
          <a:prstGeom prst="triangle">
            <a:avLst/>
          </a:prstGeom>
          <a:solidFill>
            <a:srgbClr val="B4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476544" y="413665"/>
          <a:ext cx="7875875" cy="96012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875875"/>
              </a:tblGrid>
              <a:tr h="410446">
                <a:tc>
                  <a:txBody>
                    <a:bodyPr/>
                    <a:lstStyle/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noProof="0" dirty="0" smtClean="0">
                          <a:solidFill>
                            <a:schemeClr val="tx2"/>
                          </a:solidFill>
                        </a:rPr>
                        <a:t>Railmap</a:t>
                      </a:r>
                      <a:r>
                        <a:rPr lang="en-GB" sz="2400" b="1" baseline="0" noProof="0" dirty="0" smtClean="0">
                          <a:solidFill>
                            <a:schemeClr val="tx2"/>
                          </a:solidFill>
                        </a:rPr>
                        <a:t> towards 2050</a:t>
                      </a:r>
                      <a:endParaRPr lang="en-GB" sz="2400" b="1" noProof="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700" b="0" i="1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Immediate action and continuous efforts</a:t>
                      </a:r>
                      <a:r>
                        <a:rPr lang="en-GB" sz="1700" b="0" i="1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are </a:t>
                      </a:r>
                      <a:r>
                        <a:rPr lang="en-GB" sz="1700" b="0" i="1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needed to generate and </a:t>
                      </a:r>
                      <a:r>
                        <a:rPr lang="en-GB" sz="1700" b="0" i="1" noProof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maintaina</a:t>
                      </a:r>
                      <a:r>
                        <a:rPr lang="en-GB" sz="1700" b="0" i="1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 broad and sustainable interest in rail based mobility services</a:t>
                      </a:r>
                      <a:endParaRPr lang="en-GB" sz="1700" b="0" i="1" noProof="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3076" name="Picture 4" descr="K:\N\P\324060_LivingRAIL\3_WPs\WP 5 - Railmap\Task 5-1 Vision 2050\Illustration\Heyko Original\rail_vi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33910"/>
            <a:ext cx="6435715" cy="45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5" y="51122"/>
            <a:ext cx="9191718" cy="59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791580" y="98630"/>
            <a:ext cx="53723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  Affordability and Effectiveness Landscape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Railmap Impact </a:t>
            </a:r>
            <a:r>
              <a:rPr lang="de-DE" b="1" dirty="0" err="1" smtClean="0"/>
              <a:t>Assessment</a:t>
            </a:r>
            <a:r>
              <a:rPr lang="de-DE" b="1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/>
              <a:t>Drivers and </a:t>
            </a:r>
            <a:r>
              <a:rPr lang="de-DE" sz="2400" dirty="0" err="1" smtClean="0"/>
              <a:t>results</a:t>
            </a:r>
            <a:r>
              <a:rPr lang="de-DE" sz="2400" dirty="0" smtClean="0"/>
              <a:t> by </a:t>
            </a:r>
            <a:r>
              <a:rPr lang="de-DE" sz="2400" dirty="0" err="1" smtClean="0"/>
              <a:t>the</a:t>
            </a:r>
            <a:r>
              <a:rPr lang="de-DE" sz="2400" dirty="0" smtClean="0"/>
              <a:t> ASTRA model</a:t>
            </a:r>
            <a:endParaRPr lang="de-DE" sz="2400" dirty="0"/>
          </a:p>
        </p:txBody>
      </p:sp>
      <p:pic>
        <p:nvPicPr>
          <p:cNvPr id="15" name="Picture 2" descr="D:\P\324060_LivingRAIL\3_WPs\WP 5 - Railmap\Task 5-1 Vision 2050\Illustration\Heyko Small\rail_vision_15.2.15_Groesse-25%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2290" y="252244"/>
            <a:ext cx="1590910" cy="1018556"/>
          </a:xfrm>
          <a:prstGeom prst="rect">
            <a:avLst/>
          </a:prstGeom>
          <a:noFill/>
        </p:spPr>
      </p:pic>
      <p:sp>
        <p:nvSpPr>
          <p:cNvPr id="27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4294820" cy="2781121"/>
          </a:xfrm>
        </p:spPr>
        <p:txBody>
          <a:bodyPr/>
          <a:lstStyle/>
          <a:p>
            <a:pPr marL="273050" lvl="1" indent="-190500">
              <a:buNone/>
              <a:tabLst>
                <a:tab pos="8255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GB" sz="1800" b="1" dirty="0" smtClean="0">
                <a:solidFill>
                  <a:schemeClr val="accent2"/>
                </a:solidFill>
                <a:cs typeface="Arial" charset="0"/>
              </a:rPr>
              <a:t>Transport impacts</a:t>
            </a:r>
          </a:p>
          <a:p>
            <a:pPr marL="273050" lvl="1" indent="-190500">
              <a:tabLst>
                <a:tab pos="8255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GB" sz="1800" dirty="0" smtClean="0">
                <a:cs typeface="Arial" charset="0"/>
              </a:rPr>
              <a:t>Measures related to qualitative aspects (reliability, comfort, integrated services,…) and behaviour are crucial </a:t>
            </a:r>
            <a:endParaRPr lang="it-IT" sz="1400" dirty="0" smtClean="0"/>
          </a:p>
          <a:p>
            <a:pPr marL="273050" lvl="1" indent="-190500">
              <a:tabLst>
                <a:tab pos="8255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GB" sz="1800" dirty="0" smtClean="0">
                <a:cs typeface="Arial" charset="0"/>
              </a:rPr>
              <a:t>Cost and speed changes are not sufficient to achieve 50% rail share</a:t>
            </a:r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  <a:p>
            <a:pPr>
              <a:buFont typeface="Arial" pitchFamily="34" charset="0"/>
              <a:buChar char="•"/>
            </a:pPr>
            <a:endParaRPr lang="en-GB" sz="1400" dirty="0"/>
          </a:p>
        </p:txBody>
      </p:sp>
      <p:graphicFrame>
        <p:nvGraphicFramePr>
          <p:cNvPr id="28" name="Grafico 1"/>
          <p:cNvGraphicFramePr/>
          <p:nvPr/>
        </p:nvGraphicFramePr>
        <p:xfrm>
          <a:off x="656565" y="3699030"/>
          <a:ext cx="3510390" cy="238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feld 28"/>
          <p:cNvSpPr txBox="1"/>
          <p:nvPr/>
        </p:nvSpPr>
        <p:spPr>
          <a:xfrm>
            <a:off x="1613285" y="4941314"/>
            <a:ext cx="461665" cy="1846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/>
              <a:t> -40% 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333365" y="5035970"/>
            <a:ext cx="461665" cy="1846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/>
              <a:t> -45% 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008440" y="5571384"/>
            <a:ext cx="461665" cy="1846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/>
              <a:t> -80%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605120" y="4671284"/>
            <a:ext cx="461665" cy="1846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/>
              <a:t> -25% </a:t>
            </a:r>
          </a:p>
        </p:txBody>
      </p:sp>
      <p:graphicFrame>
        <p:nvGraphicFramePr>
          <p:cNvPr id="33" name="Diagramm 32"/>
          <p:cNvGraphicFramePr/>
          <p:nvPr/>
        </p:nvGraphicFramePr>
        <p:xfrm>
          <a:off x="4932040" y="1403775"/>
          <a:ext cx="3841158" cy="2644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xtfeld 33"/>
          <p:cNvSpPr txBox="1"/>
          <p:nvPr/>
        </p:nvSpPr>
        <p:spPr>
          <a:xfrm>
            <a:off x="5607115" y="2078850"/>
            <a:ext cx="378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38%</a:t>
            </a:r>
          </a:p>
          <a:p>
            <a:r>
              <a:rPr lang="de-DE" sz="700" dirty="0" smtClean="0">
                <a:solidFill>
                  <a:schemeClr val="bg1"/>
                </a:solidFill>
              </a:rPr>
              <a:t>of total</a:t>
            </a:r>
          </a:p>
          <a:p>
            <a:r>
              <a:rPr lang="de-DE" sz="700" dirty="0" err="1" smtClean="0">
                <a:solidFill>
                  <a:schemeClr val="bg1"/>
                </a:solidFill>
              </a:rPr>
              <a:t>demand</a:t>
            </a:r>
            <a:endParaRPr lang="de-DE" sz="700" dirty="0" smtClean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732240" y="2078850"/>
            <a:ext cx="378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39%</a:t>
            </a:r>
          </a:p>
          <a:p>
            <a:r>
              <a:rPr lang="de-DE" sz="700" dirty="0" smtClean="0">
                <a:solidFill>
                  <a:schemeClr val="bg1"/>
                </a:solidFill>
              </a:rPr>
              <a:t>of total</a:t>
            </a:r>
          </a:p>
          <a:p>
            <a:r>
              <a:rPr lang="de-DE" sz="700" dirty="0" err="1" smtClean="0">
                <a:solidFill>
                  <a:schemeClr val="bg1"/>
                </a:solidFill>
              </a:rPr>
              <a:t>demand</a:t>
            </a:r>
            <a:endParaRPr lang="de-DE" sz="700" dirty="0" smtClean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839096" y="2123855"/>
            <a:ext cx="378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35%</a:t>
            </a:r>
          </a:p>
          <a:p>
            <a:r>
              <a:rPr lang="de-DE" sz="700" dirty="0" smtClean="0">
                <a:solidFill>
                  <a:schemeClr val="bg1"/>
                </a:solidFill>
              </a:rPr>
              <a:t>of total</a:t>
            </a:r>
          </a:p>
          <a:p>
            <a:r>
              <a:rPr lang="de-DE" sz="700" dirty="0" err="1" smtClean="0">
                <a:solidFill>
                  <a:schemeClr val="bg1"/>
                </a:solidFill>
              </a:rPr>
              <a:t>demand</a:t>
            </a:r>
            <a:endParaRPr lang="de-DE" sz="700" dirty="0" smtClean="0">
              <a:solidFill>
                <a:schemeClr val="bg1"/>
              </a:solidFill>
            </a:endParaRPr>
          </a:p>
        </p:txBody>
      </p:sp>
      <p:sp>
        <p:nvSpPr>
          <p:cNvPr id="37" name="Inhaltsplatzhalter 2"/>
          <p:cNvSpPr txBox="1">
            <a:spLocks/>
          </p:cNvSpPr>
          <p:nvPr/>
        </p:nvSpPr>
        <p:spPr bwMode="auto">
          <a:xfrm>
            <a:off x="4526994" y="4149080"/>
            <a:ext cx="4246205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73050" marR="0" lvl="1" indent="-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7A87"/>
              </a:buClr>
              <a:buSzPct val="120000"/>
              <a:tabLst>
                <a:tab pos="8255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charset="0"/>
              </a:rPr>
              <a:t>Sustainability</a:t>
            </a:r>
            <a:r>
              <a:rPr kumimoji="0" lang="en-GB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Arial" charset="0"/>
              </a:rPr>
              <a:t> assessment</a:t>
            </a:r>
            <a:endParaRPr kumimoji="0" lang="en-GB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cs typeface="Arial" charset="0"/>
            </a:endParaRPr>
          </a:p>
          <a:p>
            <a:pPr marL="273050" marR="0" lvl="1" indent="-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7A87"/>
              </a:buClr>
              <a:buSzPct val="120000"/>
              <a:buFont typeface="Wingdings" pitchFamily="2" charset="2"/>
              <a:buChar char="§"/>
              <a:tabLst>
                <a:tab pos="8255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charset="0"/>
              </a:rPr>
              <a:t>Cost (and speed) changes provide some positive effects on externalities</a:t>
            </a:r>
          </a:p>
          <a:p>
            <a:pPr marL="273050" marR="0" lvl="1" indent="-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7A87"/>
              </a:buClr>
              <a:buSzPct val="120000"/>
              <a:buFont typeface="Wingdings" pitchFamily="2" charset="2"/>
              <a:buChar char="§"/>
              <a:tabLst>
                <a:tab pos="8255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charset="0"/>
              </a:rPr>
              <a:t>BUT: if the target share is met, energy consumption, emissions and road accidents can be significantly cut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 charset="0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final </a:t>
            </a:r>
            <a:r>
              <a:rPr lang="de-DE" dirty="0" err="1" smtClean="0"/>
              <a:t>recommendations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EU and Spain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315905" y="1673805"/>
            <a:ext cx="7621580" cy="4140000"/>
          </a:xfrm>
        </p:spPr>
        <p:txBody>
          <a:bodyPr/>
          <a:lstStyle/>
          <a:p>
            <a:r>
              <a:rPr lang="en-US" dirty="0" smtClean="0"/>
              <a:t>For all European countries and regions: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R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ailway</a:t>
            </a:r>
            <a:r>
              <a:rPr lang="en-US" b="1" dirty="0" smtClean="0">
                <a:solidFill>
                  <a:schemeClr val="accent6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and policy 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reforms</a:t>
            </a:r>
            <a:r>
              <a:rPr lang="en-US" dirty="0" smtClean="0"/>
              <a:t>: Place </a:t>
            </a:r>
            <a:r>
              <a:rPr lang="en-US" dirty="0" smtClean="0"/>
              <a:t>users in the core of decision </a:t>
            </a:r>
            <a:r>
              <a:rPr lang="en-US" dirty="0" smtClean="0"/>
              <a:t>processes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Integrated services</a:t>
            </a:r>
            <a:r>
              <a:rPr lang="en-US" dirty="0" smtClean="0"/>
              <a:t>: Railways to offer and promote door-to-door mobility and logistics solutions in both high and low density European </a:t>
            </a:r>
            <a:r>
              <a:rPr lang="en-US" dirty="0" smtClean="0"/>
              <a:t>regions</a:t>
            </a:r>
            <a:endParaRPr lang="en-US" b="1" dirty="0" smtClean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Policy </a:t>
            </a:r>
            <a:r>
              <a:rPr lang="en-US" b="1" dirty="0" smtClean="0">
                <a:solidFill>
                  <a:schemeClr val="accent2"/>
                </a:solidFill>
              </a:rPr>
              <a:t>co-operation</a:t>
            </a:r>
            <a:r>
              <a:rPr lang="en-US" dirty="0" smtClean="0"/>
              <a:t>: Apply coordinated spatial, urban and transport planning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Networks</a:t>
            </a:r>
            <a:r>
              <a:rPr lang="en-US" dirty="0" smtClean="0"/>
              <a:t>: </a:t>
            </a:r>
            <a:r>
              <a:rPr lang="en-US" dirty="0" err="1" smtClean="0"/>
              <a:t>Closte</a:t>
            </a:r>
            <a:r>
              <a:rPr lang="en-US" dirty="0" smtClean="0"/>
              <a:t> cross-border links and provide high capacity freight corridors</a:t>
            </a:r>
            <a:endParaRPr lang="en-US" b="1" dirty="0" smtClean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Timing</a:t>
            </a:r>
            <a:r>
              <a:rPr lang="en-US" dirty="0" smtClean="0"/>
              <a:t>: Immediate and continuous action </a:t>
            </a:r>
            <a:r>
              <a:rPr lang="en-US" dirty="0" smtClean="0"/>
              <a:t>is </a:t>
            </a:r>
            <a:r>
              <a:rPr lang="en-US" dirty="0" smtClean="0"/>
              <a:t>needed for visible &amp; sustainable effects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 smtClean="0"/>
              <a:t>peripheral and low density areas: 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Flexibility and reliability</a:t>
            </a:r>
            <a:r>
              <a:rPr lang="en-US" dirty="0" smtClean="0"/>
              <a:t>: Foster intermodality in passenger and freight transport chains including powerful access services. 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Acceptance and accessibility</a:t>
            </a:r>
            <a:r>
              <a:rPr lang="en-US" dirty="0" smtClean="0"/>
              <a:t>: Re-design </a:t>
            </a:r>
            <a:r>
              <a:rPr lang="en-US" dirty="0" smtClean="0"/>
              <a:t>passenger rail stations to commercial and cultural </a:t>
            </a:r>
            <a:r>
              <a:rPr lang="en-US" dirty="0" err="1" smtClean="0"/>
              <a:t>centres</a:t>
            </a:r>
            <a:r>
              <a:rPr lang="en-US" dirty="0" smtClean="0"/>
              <a:t> with extended services</a:t>
            </a:r>
            <a:endParaRPr lang="de-DE" dirty="0" smtClean="0"/>
          </a:p>
          <a:p>
            <a:pPr lvl="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6E92"/>
                </a:solidFill>
              </a:rPr>
              <a:t>Services</a:t>
            </a:r>
            <a:r>
              <a:rPr lang="en-US" dirty="0" smtClean="0">
                <a:solidFill>
                  <a:srgbClr val="000000"/>
                </a:solidFill>
              </a:rPr>
              <a:t>: provide high </a:t>
            </a:r>
            <a:r>
              <a:rPr lang="en-US" dirty="0" smtClean="0">
                <a:solidFill>
                  <a:srgbClr val="000000"/>
                </a:solidFill>
              </a:rPr>
              <a:t>quality connections </a:t>
            </a:r>
            <a:r>
              <a:rPr lang="en-US" dirty="0" smtClean="0">
                <a:solidFill>
                  <a:srgbClr val="000000"/>
                </a:solidFill>
              </a:rPr>
              <a:t>to European </a:t>
            </a:r>
            <a:r>
              <a:rPr lang="en-US" dirty="0" err="1" smtClean="0">
                <a:solidFill>
                  <a:srgbClr val="000000"/>
                </a:solidFill>
              </a:rPr>
              <a:t>centres</a:t>
            </a:r>
            <a:endParaRPr lang="de-DE" dirty="0" smtClean="0">
              <a:solidFill>
                <a:srgbClr val="000000"/>
              </a:solidFill>
            </a:endParaRPr>
          </a:p>
          <a:p>
            <a:endParaRPr lang="de-DE" dirty="0"/>
          </a:p>
        </p:txBody>
      </p:sp>
      <p:pic>
        <p:nvPicPr>
          <p:cNvPr id="8" name="Picture 4" descr="&quot;European Union - EU Organization Flag&quot; 25mm Pin Button Ba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85" y="1763815"/>
            <a:ext cx="906035" cy="906036"/>
          </a:xfrm>
          <a:prstGeom prst="rect">
            <a:avLst/>
          </a:prstGeom>
          <a:noFill/>
        </p:spPr>
      </p:pic>
      <p:pic>
        <p:nvPicPr>
          <p:cNvPr id="1032" name="Picture 8" descr="&quot;Spain - Spanish Flag&quot; 25mm Pin Button Bad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585" y="4481991"/>
            <a:ext cx="906035" cy="90603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final </a:t>
            </a:r>
            <a:r>
              <a:rPr lang="de-DE" dirty="0" err="1" smtClean="0"/>
              <a:t>recommendations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EU and </a:t>
            </a:r>
            <a:r>
              <a:rPr lang="de-DE" dirty="0" err="1" smtClean="0"/>
              <a:t>Croatia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331640" y="1674265"/>
            <a:ext cx="7621580" cy="4140000"/>
          </a:xfrm>
        </p:spPr>
        <p:txBody>
          <a:bodyPr/>
          <a:lstStyle/>
          <a:p>
            <a:r>
              <a:rPr lang="en-US" dirty="0" smtClean="0"/>
              <a:t>For all European countries and regions: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R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ailway</a:t>
            </a:r>
            <a:r>
              <a:rPr lang="en-US" b="1" dirty="0" smtClean="0">
                <a:solidFill>
                  <a:schemeClr val="accent6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and policy 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reforms</a:t>
            </a:r>
            <a:r>
              <a:rPr lang="en-US" dirty="0" smtClean="0"/>
              <a:t>: Place </a:t>
            </a:r>
            <a:r>
              <a:rPr lang="en-US" dirty="0" smtClean="0"/>
              <a:t>users in the core of decision </a:t>
            </a:r>
            <a:r>
              <a:rPr lang="en-US" dirty="0" smtClean="0"/>
              <a:t>processes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Integrated services</a:t>
            </a:r>
            <a:r>
              <a:rPr lang="en-US" dirty="0" smtClean="0"/>
              <a:t>: Railways to offer and promote door-to-door mobility and logistics solutions in both high and low density European </a:t>
            </a:r>
            <a:r>
              <a:rPr lang="en-US" dirty="0" smtClean="0"/>
              <a:t>regions</a:t>
            </a:r>
            <a:endParaRPr lang="en-US" b="1" dirty="0" smtClean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Policy </a:t>
            </a:r>
            <a:r>
              <a:rPr lang="en-US" b="1" dirty="0" smtClean="0">
                <a:solidFill>
                  <a:schemeClr val="accent2"/>
                </a:solidFill>
              </a:rPr>
              <a:t>co-operation</a:t>
            </a:r>
            <a:r>
              <a:rPr lang="en-US" dirty="0" smtClean="0"/>
              <a:t>: Apply coordinated spatial, urban and transport </a:t>
            </a:r>
            <a:r>
              <a:rPr lang="en-US" dirty="0" smtClean="0"/>
              <a:t>planning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Networks</a:t>
            </a:r>
            <a:r>
              <a:rPr lang="en-US" dirty="0" smtClean="0"/>
              <a:t>: </a:t>
            </a:r>
            <a:r>
              <a:rPr lang="en-US" dirty="0" err="1" smtClean="0"/>
              <a:t>Closte</a:t>
            </a:r>
            <a:r>
              <a:rPr lang="en-US" dirty="0" smtClean="0"/>
              <a:t> cross-border links and provide high capacity freight </a:t>
            </a:r>
            <a:r>
              <a:rPr lang="en-US" dirty="0" smtClean="0"/>
              <a:t>corridors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Timing</a:t>
            </a:r>
            <a:r>
              <a:rPr lang="en-US" dirty="0" smtClean="0"/>
              <a:t>: Immediate and continuous action </a:t>
            </a:r>
            <a:r>
              <a:rPr lang="en-US" dirty="0" smtClean="0"/>
              <a:t>is </a:t>
            </a:r>
            <a:r>
              <a:rPr lang="en-US" dirty="0" smtClean="0"/>
              <a:t>needed for visible &amp; sustainable effects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 smtClean="0"/>
              <a:t>peripheral and low density areas: 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Flexibility and reliability</a:t>
            </a:r>
            <a:r>
              <a:rPr lang="en-US" dirty="0" smtClean="0"/>
              <a:t>: Foster intermodality in passenger and freight transport chains including powerful access services. 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Acceptance and accessibility</a:t>
            </a:r>
            <a:r>
              <a:rPr lang="en-US" dirty="0" smtClean="0"/>
              <a:t>: Re-design </a:t>
            </a:r>
            <a:r>
              <a:rPr lang="en-US" dirty="0" smtClean="0"/>
              <a:t>passenger rail stations to commercial and cultural </a:t>
            </a:r>
            <a:r>
              <a:rPr lang="en-US" dirty="0" err="1" smtClean="0"/>
              <a:t>centres</a:t>
            </a:r>
            <a:r>
              <a:rPr lang="en-US" dirty="0" smtClean="0"/>
              <a:t> with extended </a:t>
            </a:r>
            <a:r>
              <a:rPr lang="en-US" dirty="0" smtClean="0"/>
              <a:t>services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Services</a:t>
            </a:r>
            <a:r>
              <a:rPr lang="en-US" dirty="0" smtClean="0"/>
              <a:t>: provide high and good medium speed schedules to European </a:t>
            </a:r>
            <a:r>
              <a:rPr lang="en-US" dirty="0" err="1" smtClean="0"/>
              <a:t>centres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93186" name="Picture 2" descr="&quot;Croatia - Croatian Flag&quot; 25mm Pin Button Ba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55" y="4419111"/>
            <a:ext cx="935915" cy="935916"/>
          </a:xfrm>
          <a:prstGeom prst="rect">
            <a:avLst/>
          </a:prstGeom>
          <a:noFill/>
        </p:spPr>
      </p:pic>
      <p:pic>
        <p:nvPicPr>
          <p:cNvPr id="93188" name="Picture 4" descr="&quot;European Union - EU Organization Flag&quot; 25mm Pin Button Bad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28000"/>
            <a:ext cx="935915" cy="93591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476545" y="413665"/>
          <a:ext cx="7740860" cy="54864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740860"/>
              </a:tblGrid>
              <a:tr h="410446">
                <a:tc>
                  <a:txBody>
                    <a:bodyPr/>
                    <a:lstStyle/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3600" b="1" noProof="0" dirty="0" err="1" smtClean="0">
                          <a:solidFill>
                            <a:schemeClr val="tx2"/>
                          </a:solidFill>
                        </a:rPr>
                        <a:t>Thank</a:t>
                      </a:r>
                      <a:r>
                        <a:rPr lang="de-DE" sz="3600" b="1" noProof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de-DE" sz="3600" b="1" noProof="0" dirty="0" err="1" smtClean="0">
                          <a:solidFill>
                            <a:schemeClr val="tx2"/>
                          </a:solidFill>
                        </a:rPr>
                        <a:t>You</a:t>
                      </a:r>
                      <a:r>
                        <a:rPr lang="de-DE" sz="3600" b="1" noProof="0" dirty="0" smtClean="0">
                          <a:solidFill>
                            <a:schemeClr val="tx2"/>
                          </a:solidFill>
                        </a:rPr>
                        <a:t> !</a:t>
                      </a:r>
                      <a:endParaRPr lang="en-GB" sz="3600" b="1" noProof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7525" marR="67525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5" name="Picture 2" descr="livingRa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223755"/>
            <a:ext cx="1822897" cy="1168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0" y="3526533"/>
            <a:ext cx="773333" cy="51193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54923" y="3526533"/>
            <a:ext cx="183695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Co-funded by the Seventh Framework Programme of the European Union.</a:t>
            </a:r>
            <a:endParaRPr lang="de-DE" sz="1050" dirty="0"/>
          </a:p>
          <a:p>
            <a:endParaRPr lang="en-GB" sz="11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3895" y="1290345"/>
            <a:ext cx="1728192" cy="53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0359" y="1223755"/>
            <a:ext cx="2190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0359" y="3497793"/>
            <a:ext cx="123332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0359" y="2829601"/>
            <a:ext cx="1728192" cy="42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3895" y="2846508"/>
            <a:ext cx="1783257" cy="52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93895" y="3749821"/>
            <a:ext cx="2133600" cy="46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3895" y="2199919"/>
            <a:ext cx="1728192" cy="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0359" y="2063730"/>
            <a:ext cx="2016224" cy="52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Textfeld 86"/>
          <p:cNvSpPr txBox="1"/>
          <p:nvPr/>
        </p:nvSpPr>
        <p:spPr>
          <a:xfrm>
            <a:off x="421481" y="4464115"/>
            <a:ext cx="820060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More </a:t>
            </a:r>
            <a:r>
              <a:rPr lang="de-DE" sz="1400" dirty="0" err="1" smtClean="0"/>
              <a:t>information</a:t>
            </a:r>
            <a:r>
              <a:rPr lang="de-DE" sz="1400" dirty="0" smtClean="0"/>
              <a:t> and </a:t>
            </a:r>
            <a:r>
              <a:rPr lang="de-DE" sz="1400" dirty="0" err="1" smtClean="0"/>
              <a:t>documents</a:t>
            </a:r>
            <a:r>
              <a:rPr lang="de-DE" sz="1400" dirty="0" smtClean="0"/>
              <a:t> </a:t>
            </a:r>
            <a:r>
              <a:rPr lang="de-DE" sz="1400" dirty="0" err="1" smtClean="0"/>
              <a:t>at</a:t>
            </a:r>
            <a:r>
              <a:rPr lang="de-DE" sz="1400" dirty="0" smtClean="0"/>
              <a:t>: </a:t>
            </a:r>
            <a:r>
              <a:rPr lang="de-DE" sz="1400" dirty="0" smtClean="0">
                <a:hlinkClick r:id="rId12"/>
              </a:rPr>
              <a:t>www.livingrail.eu</a:t>
            </a:r>
            <a:endParaRPr lang="de-DE" sz="1400" dirty="0" smtClean="0"/>
          </a:p>
          <a:p>
            <a:endParaRPr lang="de-DE" sz="1100" dirty="0" smtClean="0"/>
          </a:p>
          <a:p>
            <a:r>
              <a:rPr lang="de-DE" sz="1100" dirty="0" smtClean="0"/>
              <a:t>Project </a:t>
            </a:r>
            <a:r>
              <a:rPr lang="de-DE" sz="1100" dirty="0" err="1" smtClean="0"/>
              <a:t>co-ordinator</a:t>
            </a:r>
            <a:r>
              <a:rPr lang="de-DE" sz="1100" dirty="0" smtClean="0"/>
              <a:t>: 	Dr. Claus Doll</a:t>
            </a:r>
          </a:p>
          <a:p>
            <a:r>
              <a:rPr lang="de-DE" sz="1100" dirty="0" smtClean="0"/>
              <a:t>		Fraunhofer-Institut für System- und Innovationsforschung (ISI)</a:t>
            </a:r>
          </a:p>
          <a:p>
            <a:r>
              <a:rPr lang="de-DE" sz="1100" dirty="0" smtClean="0"/>
              <a:t>		Breslauer Str. 48, D-76139 Karlsruhe</a:t>
            </a:r>
          </a:p>
          <a:p>
            <a:r>
              <a:rPr lang="de-DE" sz="1100" dirty="0" smtClean="0"/>
              <a:t>		Tel.: +49 721 6809-354, Fax: +49 721 6809-135</a:t>
            </a:r>
          </a:p>
          <a:p>
            <a:r>
              <a:rPr lang="de-DE" sz="1100" dirty="0" smtClean="0"/>
              <a:t>		E-Mail: </a:t>
            </a:r>
            <a:r>
              <a:rPr lang="de-DE" sz="1100" dirty="0" smtClean="0">
                <a:hlinkClick r:id="rId13"/>
              </a:rPr>
              <a:t>claus.doll@isi.fraunhofer.de</a:t>
            </a:r>
            <a:endParaRPr lang="de-DE" sz="1100" dirty="0" smtClean="0"/>
          </a:p>
          <a:p>
            <a:endParaRPr lang="de-DE" sz="1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Backup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Mobility Services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Examples for 2050 measures</a:t>
            </a:r>
            <a:endParaRPr lang="en-GB" dirty="0"/>
          </a:p>
        </p:txBody>
      </p:sp>
      <p:pic>
        <p:nvPicPr>
          <p:cNvPr id="4" name="Grafik 3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67543" y="1515488"/>
            <a:ext cx="3211785" cy="1226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e-DE" sz="3200" dirty="0" smtClean="0">
                <a:latin typeface="+mj-lt"/>
              </a:rPr>
              <a:t>Urban Car </a:t>
            </a:r>
            <a:r>
              <a:rPr lang="de-DE" sz="3200" dirty="0" err="1" smtClean="0">
                <a:latin typeface="+mj-lt"/>
              </a:rPr>
              <a:t>Pricing</a:t>
            </a:r>
            <a:endParaRPr lang="de-DE" sz="3200" dirty="0" smtClean="0">
              <a:latin typeface="+mj-lt"/>
            </a:endParaRPr>
          </a:p>
          <a:p>
            <a:r>
              <a:rPr lang="en-GB" sz="1200" dirty="0" smtClean="0">
                <a:latin typeface="+mj-lt"/>
              </a:rPr>
              <a:t>Curbing car use in residential areas and raising funds for advanced and affordable public transport and mobility services for all. </a:t>
            </a:r>
          </a:p>
        </p:txBody>
      </p:sp>
      <p:pic>
        <p:nvPicPr>
          <p:cNvPr id="7" name="Picture 2" descr="C:\Users\kna\Desktop\070506220k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11633"/>
            <a:ext cx="3000375" cy="2247900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67544" y="511588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800" i="1" dirty="0" smtClean="0">
                <a:latin typeface="+mj-lt"/>
              </a:rPr>
              <a:t>Source</a:t>
            </a:r>
            <a:r>
              <a:rPr lang="de-DE" sz="800" dirty="0" smtClean="0">
                <a:latin typeface="+mj-lt"/>
              </a:rPr>
              <a:t>: http://tollroadsnews.com/news/</a:t>
            </a:r>
          </a:p>
          <a:p>
            <a:pPr defTabSz="358775"/>
            <a:r>
              <a:rPr lang="de-DE" sz="800" dirty="0" smtClean="0">
                <a:latin typeface="+mj-lt"/>
              </a:rPr>
              <a:t>	</a:t>
            </a:r>
            <a:r>
              <a:rPr lang="de-DE" sz="800" dirty="0" err="1" smtClean="0">
                <a:latin typeface="+mj-lt"/>
              </a:rPr>
              <a:t>stockholm</a:t>
            </a:r>
            <a:r>
              <a:rPr lang="de-DE" sz="800" dirty="0" smtClean="0">
                <a:latin typeface="+mj-lt"/>
              </a:rPr>
              <a:t>-</a:t>
            </a:r>
            <a:r>
              <a:rPr lang="de-DE" sz="800" dirty="0" err="1" smtClean="0">
                <a:latin typeface="+mj-lt"/>
              </a:rPr>
              <a:t>central</a:t>
            </a:r>
            <a:r>
              <a:rPr lang="de-DE" sz="800" dirty="0" smtClean="0">
                <a:latin typeface="+mj-lt"/>
              </a:rPr>
              <a:t>-</a:t>
            </a:r>
            <a:r>
              <a:rPr lang="de-DE" sz="800" dirty="0" err="1" smtClean="0">
                <a:latin typeface="+mj-lt"/>
              </a:rPr>
              <a:t>area</a:t>
            </a:r>
            <a:r>
              <a:rPr lang="de-DE" sz="800" dirty="0" smtClean="0">
                <a:latin typeface="+mj-lt"/>
              </a:rPr>
              <a:t>-toll-</a:t>
            </a:r>
            <a:r>
              <a:rPr lang="de-DE" sz="800" dirty="0" err="1" smtClean="0">
                <a:latin typeface="+mj-lt"/>
              </a:rPr>
              <a:t>restart</a:t>
            </a:r>
            <a:r>
              <a:rPr lang="de-DE" sz="800" dirty="0" smtClean="0">
                <a:latin typeface="+mj-lt"/>
              </a:rPr>
              <a:t>-</a:t>
            </a:r>
            <a:r>
              <a:rPr lang="de-DE" sz="800" dirty="0" err="1" smtClean="0">
                <a:latin typeface="+mj-lt"/>
              </a:rPr>
              <a:t>to</a:t>
            </a:r>
            <a:r>
              <a:rPr lang="de-DE" sz="800" dirty="0" smtClean="0">
                <a:latin typeface="+mj-lt"/>
              </a:rPr>
              <a:t>-</a:t>
            </a:r>
            <a:r>
              <a:rPr lang="de-DE" sz="800" dirty="0" err="1" smtClean="0">
                <a:latin typeface="+mj-lt"/>
              </a:rPr>
              <a:t>be</a:t>
            </a:r>
            <a:r>
              <a:rPr lang="de-DE" sz="800" dirty="0" smtClean="0">
                <a:latin typeface="+mj-lt"/>
              </a:rPr>
              <a:t>-</a:t>
            </a:r>
            <a:r>
              <a:rPr lang="de-DE" sz="800" dirty="0" err="1" smtClean="0">
                <a:latin typeface="+mj-lt"/>
              </a:rPr>
              <a:t>camera</a:t>
            </a:r>
            <a:r>
              <a:rPr lang="de-DE" sz="800" dirty="0" smtClean="0">
                <a:latin typeface="+mj-lt"/>
              </a:rPr>
              <a:t>-</a:t>
            </a:r>
            <a:r>
              <a:rPr lang="de-DE" sz="800" dirty="0" err="1" smtClean="0">
                <a:latin typeface="+mj-lt"/>
              </a:rPr>
              <a:t>based</a:t>
            </a:r>
            <a:endParaRPr lang="de-DE" sz="800" dirty="0" smtClean="0">
              <a:latin typeface="+mj-lt"/>
            </a:endParaRPr>
          </a:p>
        </p:txBody>
      </p:sp>
      <p:grpSp>
        <p:nvGrpSpPr>
          <p:cNvPr id="3" name="Gruppieren 8"/>
          <p:cNvGrpSpPr/>
          <p:nvPr/>
        </p:nvGrpSpPr>
        <p:grpSpPr>
          <a:xfrm>
            <a:off x="7380312" y="4806153"/>
            <a:ext cx="1152128" cy="1152128"/>
            <a:chOff x="7164288" y="4869160"/>
            <a:chExt cx="1152128" cy="1152128"/>
          </a:xfrm>
        </p:grpSpPr>
        <p:grpSp>
          <p:nvGrpSpPr>
            <p:cNvPr id="5" name="Gruppieren 20"/>
            <p:cNvGrpSpPr/>
            <p:nvPr/>
          </p:nvGrpSpPr>
          <p:grpSpPr>
            <a:xfrm>
              <a:off x="7164288" y="5013176"/>
              <a:ext cx="1008000" cy="1008112"/>
              <a:chOff x="1547776" y="3501008"/>
              <a:chExt cx="1008000" cy="1008112"/>
            </a:xfrm>
          </p:grpSpPr>
          <p:sp>
            <p:nvSpPr>
              <p:cNvPr id="15" name="Torte 14"/>
              <p:cNvSpPr/>
              <p:nvPr/>
            </p:nvSpPr>
            <p:spPr>
              <a:xfrm rot="10800000">
                <a:off x="1547776" y="3501008"/>
                <a:ext cx="1008000" cy="1008112"/>
              </a:xfrm>
              <a:prstGeom prst="pie">
                <a:avLst>
                  <a:gd name="adj1" fmla="val 0"/>
                  <a:gd name="adj2" fmla="val 10870217"/>
                </a:avLst>
              </a:prstGeom>
              <a:gradFill>
                <a:gsLst>
                  <a:gs pos="0">
                    <a:srgbClr val="00B05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orte 15"/>
              <p:cNvSpPr/>
              <p:nvPr/>
            </p:nvSpPr>
            <p:spPr>
              <a:xfrm rot="10800000">
                <a:off x="1782738" y="3753096"/>
                <a:ext cx="540000" cy="540000"/>
              </a:xfrm>
              <a:prstGeom prst="pie">
                <a:avLst>
                  <a:gd name="adj1" fmla="val 0"/>
                  <a:gd name="adj2" fmla="val 1087021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1" name="Gerade Verbindung mit Pfeil 10"/>
            <p:cNvCxnSpPr/>
            <p:nvPr/>
          </p:nvCxnSpPr>
          <p:spPr>
            <a:xfrm flipV="1">
              <a:off x="7646234" y="5149377"/>
              <a:ext cx="245949" cy="3494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11"/>
            <p:cNvSpPr/>
            <p:nvPr/>
          </p:nvSpPr>
          <p:spPr>
            <a:xfrm>
              <a:off x="7627875" y="54452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212851" y="5570196"/>
              <a:ext cx="914400" cy="266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smtClean="0">
                  <a:latin typeface="+mj-lt"/>
                </a:rPr>
                <a:t>IMPACT - SCORE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884368" y="4869160"/>
              <a:ext cx="432048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r>
                <a:rPr lang="de-DE" sz="1600" dirty="0" smtClean="0">
                  <a:latin typeface="+mj-lt"/>
                </a:rPr>
                <a:t>1,39</a:t>
              </a:r>
            </a:p>
          </p:txBody>
        </p:sp>
      </p:grpSp>
      <p:sp>
        <p:nvSpPr>
          <p:cNvPr id="17" name="Rechteck 16"/>
          <p:cNvSpPr/>
          <p:nvPr/>
        </p:nvSpPr>
        <p:spPr>
          <a:xfrm>
            <a:off x="4083574" y="1493785"/>
            <a:ext cx="4572000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r>
              <a:rPr lang="en-US" sz="1400" b="1" dirty="0" smtClean="0"/>
              <a:t>Road pricing </a:t>
            </a:r>
            <a:r>
              <a:rPr lang="en-US" sz="1400" dirty="0" smtClean="0"/>
              <a:t>is implemented in </a:t>
            </a:r>
            <a:r>
              <a:rPr lang="en-US" sz="1400" b="1" dirty="0" smtClean="0"/>
              <a:t>all cities </a:t>
            </a:r>
            <a:r>
              <a:rPr lang="en-US" sz="1400" dirty="0" smtClean="0"/>
              <a:t>from </a:t>
            </a:r>
            <a:r>
              <a:rPr lang="en-US" sz="1400" dirty="0" err="1" smtClean="0"/>
              <a:t>differen-tiated</a:t>
            </a:r>
            <a:r>
              <a:rPr lang="en-US" sz="1400" dirty="0" smtClean="0"/>
              <a:t> </a:t>
            </a:r>
            <a:r>
              <a:rPr lang="en-US" sz="1400" b="1" dirty="0" smtClean="0"/>
              <a:t>charging systems </a:t>
            </a:r>
            <a:r>
              <a:rPr lang="en-US" sz="1400" dirty="0" smtClean="0"/>
              <a:t>in agglomerations to </a:t>
            </a:r>
            <a:r>
              <a:rPr lang="en-US" sz="1400" b="1" dirty="0" smtClean="0"/>
              <a:t>parking pricing </a:t>
            </a:r>
            <a:r>
              <a:rPr lang="en-US" sz="1400" dirty="0" smtClean="0"/>
              <a:t>in smaller towns.</a:t>
            </a:r>
          </a:p>
        </p:txBody>
      </p:sp>
      <p:sp>
        <p:nvSpPr>
          <p:cNvPr id="18" name="Pfeil nach unten 17"/>
          <p:cNvSpPr/>
          <p:nvPr/>
        </p:nvSpPr>
        <p:spPr>
          <a:xfrm>
            <a:off x="5940152" y="2429889"/>
            <a:ext cx="864096" cy="288032"/>
          </a:xfrm>
          <a:prstGeom prst="downArrow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/>
          <p:cNvSpPr/>
          <p:nvPr/>
        </p:nvSpPr>
        <p:spPr>
          <a:xfrm rot="16200000">
            <a:off x="6732240" y="5094185"/>
            <a:ext cx="432048" cy="288032"/>
          </a:xfrm>
          <a:prstGeom prst="downArrow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139952" y="4788730"/>
            <a:ext cx="25922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Major </a:t>
            </a:r>
            <a:r>
              <a:rPr lang="en-US" sz="1400" b="1" dirty="0" smtClean="0"/>
              <a:t>revenues</a:t>
            </a:r>
            <a:r>
              <a:rPr lang="en-US" sz="1400" dirty="0" smtClean="0"/>
              <a:t> will </a:t>
            </a:r>
            <a:r>
              <a:rPr lang="en-US" sz="1400" b="1" dirty="0" smtClean="0"/>
              <a:t>support</a:t>
            </a:r>
            <a:r>
              <a:rPr lang="en-US" sz="1400" dirty="0" smtClean="0"/>
              <a:t> </a:t>
            </a:r>
            <a:r>
              <a:rPr lang="en-US" sz="1400" b="1" dirty="0" smtClean="0"/>
              <a:t>urban PT </a:t>
            </a:r>
            <a:r>
              <a:rPr lang="en-US" sz="1400" dirty="0" smtClean="0"/>
              <a:t>development, but the full </a:t>
            </a:r>
            <a:r>
              <a:rPr lang="en-US" sz="1400" b="1" dirty="0" smtClean="0"/>
              <a:t>implementation</a:t>
            </a:r>
            <a:r>
              <a:rPr lang="en-US" sz="1400" dirty="0" smtClean="0"/>
              <a:t> of sufficient pricing schemes </a:t>
            </a:r>
            <a:r>
              <a:rPr lang="en-US" sz="1400" b="1" dirty="0" smtClean="0"/>
              <a:t>takes time. </a:t>
            </a:r>
            <a:endParaRPr lang="de-DE" sz="1400" b="1" dirty="0"/>
          </a:p>
        </p:txBody>
      </p:sp>
      <p:grpSp>
        <p:nvGrpSpPr>
          <p:cNvPr id="9" name="Gruppieren 20"/>
          <p:cNvGrpSpPr/>
          <p:nvPr/>
        </p:nvGrpSpPr>
        <p:grpSpPr>
          <a:xfrm>
            <a:off x="4067944" y="2861937"/>
            <a:ext cx="4680520" cy="1584176"/>
            <a:chOff x="3635896" y="2996952"/>
            <a:chExt cx="4680520" cy="1584176"/>
          </a:xfrm>
        </p:grpSpPr>
        <p:cxnSp>
          <p:nvCxnSpPr>
            <p:cNvPr id="22" name="Gerade Verbindung mit Pfeil 21"/>
            <p:cNvCxnSpPr/>
            <p:nvPr/>
          </p:nvCxnSpPr>
          <p:spPr>
            <a:xfrm>
              <a:off x="4355976" y="4365104"/>
              <a:ext cx="3960440" cy="0"/>
            </a:xfrm>
            <a:prstGeom prst="straightConnector1">
              <a:avLst/>
            </a:prstGeom>
            <a:ln w="508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V="1">
              <a:off x="4499992" y="2996952"/>
              <a:ext cx="0" cy="1512168"/>
            </a:xfrm>
            <a:prstGeom prst="straightConnector1">
              <a:avLst/>
            </a:prstGeom>
            <a:ln w="508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4737720" y="4365104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err="1" smtClean="0">
                  <a:latin typeface="+mj-lt"/>
                </a:rPr>
                <a:t>short</a:t>
              </a:r>
              <a:r>
                <a:rPr lang="de-DE" sz="1200" dirty="0" smtClean="0">
                  <a:latin typeface="+mj-lt"/>
                </a:rPr>
                <a:t> </a:t>
              </a:r>
              <a:r>
                <a:rPr lang="de-DE" sz="1200" dirty="0" err="1" smtClean="0">
                  <a:latin typeface="+mj-lt"/>
                </a:rPr>
                <a:t>run</a:t>
              </a:r>
              <a:endParaRPr lang="de-DE" sz="1200" dirty="0" smtClean="0">
                <a:latin typeface="+mj-lt"/>
              </a:endParaRPr>
            </a:p>
            <a:p>
              <a:pPr algn="ctr"/>
              <a:r>
                <a:rPr lang="de-DE" sz="1200" dirty="0" smtClean="0">
                  <a:latin typeface="+mj-lt"/>
                </a:rPr>
                <a:t> (2015 – 20)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889848" y="4365104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smtClean="0">
                  <a:latin typeface="+mj-lt"/>
                </a:rPr>
                <a:t>medium </a:t>
              </a:r>
              <a:r>
                <a:rPr lang="de-DE" sz="1200" dirty="0" err="1" smtClean="0">
                  <a:latin typeface="+mj-lt"/>
                </a:rPr>
                <a:t>run</a:t>
              </a:r>
              <a:endParaRPr lang="de-DE" sz="1200" dirty="0" smtClean="0">
                <a:latin typeface="+mj-lt"/>
              </a:endParaRPr>
            </a:p>
            <a:p>
              <a:pPr algn="ctr"/>
              <a:r>
                <a:rPr lang="de-DE" sz="1200" dirty="0" smtClean="0">
                  <a:latin typeface="+mj-lt"/>
                </a:rPr>
                <a:t> (2020 – 30)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7041976" y="4365104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err="1" smtClean="0">
                  <a:latin typeface="+mj-lt"/>
                </a:rPr>
                <a:t>long</a:t>
              </a:r>
              <a:r>
                <a:rPr lang="de-DE" sz="1200" dirty="0" smtClean="0">
                  <a:latin typeface="+mj-lt"/>
                </a:rPr>
                <a:t> </a:t>
              </a:r>
              <a:r>
                <a:rPr lang="de-DE" sz="1200" dirty="0" err="1" smtClean="0">
                  <a:latin typeface="+mj-lt"/>
                </a:rPr>
                <a:t>run</a:t>
              </a:r>
              <a:endParaRPr lang="de-DE" sz="1200" dirty="0" smtClean="0">
                <a:latin typeface="+mj-lt"/>
              </a:endParaRPr>
            </a:p>
            <a:p>
              <a:pPr algn="ctr"/>
              <a:r>
                <a:rPr lang="de-DE" sz="1200" dirty="0" smtClean="0">
                  <a:latin typeface="+mj-lt"/>
                </a:rPr>
                <a:t> (2030 – 50)</a:t>
              </a:r>
            </a:p>
          </p:txBody>
        </p:sp>
        <p:sp>
          <p:nvSpPr>
            <p:cNvPr id="27" name="Rechteck 26"/>
            <p:cNvSpPr/>
            <p:nvPr/>
          </p:nvSpPr>
          <p:spPr>
            <a:xfrm>
              <a:off x="4932040" y="3719412"/>
              <a:ext cx="216024" cy="645691"/>
            </a:xfrm>
            <a:prstGeom prst="rect">
              <a:avLst/>
            </a:prstGeom>
            <a:solidFill>
              <a:srgbClr val="007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15 %</a:t>
              </a:r>
              <a:endParaRPr lang="de-DE" sz="1600" dirty="0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5220072" y="3429000"/>
              <a:ext cx="216024" cy="936104"/>
            </a:xfrm>
            <a:prstGeom prst="rect">
              <a:avLst/>
            </a:prstGeom>
            <a:solidFill>
              <a:srgbClr val="1C4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20 %</a:t>
              </a:r>
              <a:endParaRPr lang="de-DE" sz="1600" dirty="0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6084168" y="3719412"/>
              <a:ext cx="216024" cy="645691"/>
            </a:xfrm>
            <a:prstGeom prst="rect">
              <a:avLst/>
            </a:prstGeom>
            <a:solidFill>
              <a:srgbClr val="007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15 %</a:t>
              </a:r>
              <a:endParaRPr lang="de-DE" sz="1600" dirty="0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6372200" y="3429000"/>
              <a:ext cx="216024" cy="936104"/>
            </a:xfrm>
            <a:prstGeom prst="rect">
              <a:avLst/>
            </a:prstGeom>
            <a:solidFill>
              <a:srgbClr val="1C4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20 %</a:t>
              </a:r>
              <a:endParaRPr lang="de-DE" sz="1600" dirty="0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7236296" y="3719412"/>
              <a:ext cx="216024" cy="645691"/>
            </a:xfrm>
            <a:prstGeom prst="rect">
              <a:avLst/>
            </a:prstGeom>
            <a:solidFill>
              <a:srgbClr val="007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15 %</a:t>
              </a:r>
              <a:endParaRPr lang="de-DE" sz="1600" dirty="0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7524328" y="3429000"/>
              <a:ext cx="216024" cy="936104"/>
            </a:xfrm>
            <a:prstGeom prst="rect">
              <a:avLst/>
            </a:prstGeom>
            <a:solidFill>
              <a:srgbClr val="1C4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20 %</a:t>
              </a:r>
              <a:endParaRPr lang="de-DE" sz="1600" dirty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635896" y="3356992"/>
              <a:ext cx="864096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r>
                <a:rPr lang="de-DE" sz="1200" dirty="0" smtClean="0">
                  <a:latin typeface="+mj-lt"/>
                </a:rPr>
                <a:t>Modal </a:t>
              </a:r>
              <a:r>
                <a:rPr lang="de-DE" sz="1200" dirty="0" err="1" smtClean="0">
                  <a:latin typeface="+mj-lt"/>
                </a:rPr>
                <a:t>shift</a:t>
              </a:r>
              <a:r>
                <a:rPr lang="de-DE" sz="1200" dirty="0" smtClean="0">
                  <a:latin typeface="+mj-lt"/>
                </a:rPr>
                <a:t> </a:t>
              </a:r>
            </a:p>
            <a:p>
              <a:r>
                <a:rPr lang="de-DE" sz="1200" dirty="0" smtClean="0">
                  <a:latin typeface="+mj-lt"/>
                </a:rPr>
                <a:t>potential [%]</a:t>
              </a:r>
            </a:p>
          </p:txBody>
        </p:sp>
      </p:grpSp>
      <p:sp>
        <p:nvSpPr>
          <p:cNvPr id="34" name="Rechteck 33"/>
          <p:cNvSpPr/>
          <p:nvPr/>
        </p:nvSpPr>
        <p:spPr>
          <a:xfrm>
            <a:off x="3679329" y="2526280"/>
            <a:ext cx="144016" cy="144016"/>
          </a:xfrm>
          <a:prstGeom prst="rect">
            <a:avLst/>
          </a:prstGeom>
          <a:solidFill>
            <a:srgbClr val="1C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600" dirty="0"/>
          </a:p>
        </p:txBody>
      </p:sp>
      <p:sp>
        <p:nvSpPr>
          <p:cNvPr id="35" name="Rechteck 34"/>
          <p:cNvSpPr/>
          <p:nvPr/>
        </p:nvSpPr>
        <p:spPr>
          <a:xfrm>
            <a:off x="3679329" y="2742304"/>
            <a:ext cx="144000" cy="144000"/>
          </a:xfrm>
          <a:prstGeom prst="rect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600" dirty="0"/>
          </a:p>
        </p:txBody>
      </p:sp>
      <p:sp>
        <p:nvSpPr>
          <p:cNvPr id="36" name="Textfeld 35"/>
          <p:cNvSpPr txBox="1"/>
          <p:nvPr/>
        </p:nvSpPr>
        <p:spPr>
          <a:xfrm>
            <a:off x="3861445" y="2501897"/>
            <a:ext cx="914400" cy="2663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Agglomeration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873624" y="2716383"/>
            <a:ext cx="914400" cy="2663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Small Cities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Railmap </a:t>
            </a:r>
            <a:r>
              <a:rPr lang="de-DE" b="1" dirty="0" err="1" smtClean="0"/>
              <a:t>towards</a:t>
            </a:r>
            <a:r>
              <a:rPr lang="de-DE" b="1" dirty="0" smtClean="0"/>
              <a:t> 2050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Top-25 </a:t>
            </a:r>
            <a:r>
              <a:rPr lang="de-DE" dirty="0" err="1" smtClean="0"/>
              <a:t>measure</a:t>
            </a:r>
            <a:r>
              <a:rPr lang="de-DE" dirty="0" smtClean="0"/>
              <a:t> by time </a:t>
            </a:r>
            <a:r>
              <a:rPr lang="de-DE" dirty="0" err="1" smtClean="0"/>
              <a:t>line</a:t>
            </a:r>
            <a:endParaRPr lang="de-DE" dirty="0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46106362"/>
              </p:ext>
            </p:extLst>
          </p:nvPr>
        </p:nvGraphicFramePr>
        <p:xfrm>
          <a:off x="161511" y="1358769"/>
          <a:ext cx="7457602" cy="499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hteck 3"/>
          <p:cNvSpPr/>
          <p:nvPr/>
        </p:nvSpPr>
        <p:spPr>
          <a:xfrm>
            <a:off x="791580" y="3730282"/>
            <a:ext cx="2329484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Sustainable funding schemes</a:t>
            </a:r>
          </a:p>
        </p:txBody>
      </p:sp>
      <p:sp>
        <p:nvSpPr>
          <p:cNvPr id="7" name="Rechteck 6"/>
          <p:cNvSpPr/>
          <p:nvPr/>
        </p:nvSpPr>
        <p:spPr>
          <a:xfrm>
            <a:off x="3112598" y="2626277"/>
            <a:ext cx="1826141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Public service obligations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631503" y="1591107"/>
            <a:ext cx="1141697" cy="292387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Activities for the transport sector and industries</a:t>
            </a:r>
            <a:endParaRPr lang="en-US" sz="1000" dirty="0" smtClean="0">
              <a:solidFill>
                <a:srgbClr val="9933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993300"/>
                </a:solidFill>
              </a:rPr>
              <a:t>Networks</a:t>
            </a:r>
            <a:endParaRPr lang="en-US" sz="1000" dirty="0">
              <a:solidFill>
                <a:srgbClr val="9933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</a:rPr>
              <a:t>Stations &amp; terminals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Rolling stock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accent1"/>
                </a:solidFill>
              </a:rPr>
              <a:t>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C000"/>
                </a:solidFill>
              </a:rPr>
              <a:t>Rail </a:t>
            </a:r>
            <a:r>
              <a:rPr lang="en-US" sz="1000" dirty="0" smtClean="0">
                <a:solidFill>
                  <a:srgbClr val="FFC000"/>
                </a:solidFill>
              </a:rPr>
              <a:t>reform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FFC000"/>
              </a:solidFill>
            </a:endParaRPr>
          </a:p>
          <a:p>
            <a:r>
              <a:rPr lang="en-US" sz="1000" dirty="0" smtClean="0"/>
              <a:t>Activities for public administration and user communities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Funding</a:t>
            </a:r>
            <a:endParaRPr lang="en-US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accent5"/>
                </a:solidFill>
              </a:rPr>
              <a:t>Regulation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accent2"/>
                </a:solidFill>
              </a:rPr>
              <a:t>Planning</a:t>
            </a:r>
            <a:endParaRPr lang="en-US" sz="1000" dirty="0" smtClean="0">
              <a:solidFill>
                <a:schemeClr val="accent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37A4"/>
                </a:solidFill>
              </a:rPr>
              <a:t>Mobility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2060"/>
                </a:solidFill>
              </a:rPr>
              <a:t>Cities &amp; regions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91582" y="4097863"/>
            <a:ext cx="1710190" cy="411257"/>
          </a:xfrm>
          <a:prstGeom prst="rect">
            <a:avLst/>
          </a:prstGeom>
          <a:solidFill>
            <a:srgbClr val="0037A4"/>
          </a:solidFill>
          <a:ln w="12700">
            <a:solidFill>
              <a:srgbClr val="0037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Mobility management 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for </a:t>
            </a:r>
            <a:r>
              <a:rPr lang="en-US" sz="1100" dirty="0">
                <a:solidFill>
                  <a:schemeClr val="bg1"/>
                </a:solidFill>
              </a:rPr>
              <a:t>employers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0800000" flipV="1">
            <a:off x="791581" y="4628509"/>
            <a:ext cx="1544448" cy="241980"/>
          </a:xfrm>
          <a:prstGeom prst="rect">
            <a:avLst/>
          </a:prstGeom>
          <a:solidFill>
            <a:srgbClr val="0037A4"/>
          </a:solidFill>
          <a:ln w="12700">
            <a:solidFill>
              <a:srgbClr val="0037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Mobility </a:t>
            </a:r>
            <a:r>
              <a:rPr lang="en-US" sz="1100" dirty="0">
                <a:solidFill>
                  <a:schemeClr val="bg1"/>
                </a:solidFill>
              </a:rPr>
              <a:t>associations</a:t>
            </a:r>
          </a:p>
        </p:txBody>
      </p:sp>
      <p:sp>
        <p:nvSpPr>
          <p:cNvPr id="11" name="Rechteck 10"/>
          <p:cNvSpPr/>
          <p:nvPr/>
        </p:nvSpPr>
        <p:spPr>
          <a:xfrm>
            <a:off x="791580" y="1546157"/>
            <a:ext cx="2163454" cy="261610"/>
          </a:xfrm>
          <a:prstGeom prst="rect">
            <a:avLst/>
          </a:prstGeom>
          <a:solidFill>
            <a:srgbClr val="993300"/>
          </a:solidFill>
          <a:ln w="19050">
            <a:solidFill>
              <a:srgbClr val="99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Freight network </a:t>
            </a:r>
            <a:r>
              <a:rPr lang="en-US" sz="1100" b="1" dirty="0" smtClean="0">
                <a:solidFill>
                  <a:schemeClr val="bg1"/>
                </a:solidFill>
              </a:rPr>
              <a:t>design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112598" y="1546157"/>
            <a:ext cx="1875835" cy="261610"/>
          </a:xfrm>
          <a:prstGeom prst="rect">
            <a:avLst/>
          </a:prstGeom>
          <a:solidFill>
            <a:srgbClr val="993300"/>
          </a:solidFill>
          <a:ln w="19050" cap="rnd">
            <a:solidFill>
              <a:srgbClr val="99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European HSR network</a:t>
            </a:r>
          </a:p>
        </p:txBody>
      </p:sp>
      <p:sp>
        <p:nvSpPr>
          <p:cNvPr id="13" name="Rechteck 12"/>
          <p:cNvSpPr/>
          <p:nvPr/>
        </p:nvSpPr>
        <p:spPr>
          <a:xfrm>
            <a:off x="3112598" y="1906197"/>
            <a:ext cx="1468672" cy="261610"/>
          </a:xfrm>
          <a:prstGeom prst="rect">
            <a:avLst/>
          </a:prstGeom>
          <a:solidFill>
            <a:srgbClr val="993300"/>
          </a:solidFill>
          <a:ln w="12700">
            <a:solidFill>
              <a:srgbClr val="99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Close network gaps</a:t>
            </a:r>
          </a:p>
        </p:txBody>
      </p:sp>
      <p:sp>
        <p:nvSpPr>
          <p:cNvPr id="14" name="Rechteck 13"/>
          <p:cNvSpPr/>
          <p:nvPr/>
        </p:nvSpPr>
        <p:spPr>
          <a:xfrm>
            <a:off x="5362862" y="2267456"/>
            <a:ext cx="1554776" cy="430887"/>
          </a:xfrm>
          <a:prstGeom prst="rect">
            <a:avLst/>
          </a:prstGeom>
          <a:solidFill>
            <a:srgbClr val="993300"/>
          </a:solidFill>
          <a:ln w="12700">
            <a:solidFill>
              <a:srgbClr val="99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Networks for longer / wider trains</a:t>
            </a:r>
          </a:p>
        </p:txBody>
      </p:sp>
      <p:sp>
        <p:nvSpPr>
          <p:cNvPr id="15" name="Rechteck 14"/>
          <p:cNvSpPr/>
          <p:nvPr/>
        </p:nvSpPr>
        <p:spPr>
          <a:xfrm>
            <a:off x="5362862" y="5032673"/>
            <a:ext cx="1977939" cy="261610"/>
          </a:xfrm>
          <a:prstGeom prst="rect">
            <a:avLst/>
          </a:prstGeom>
          <a:solidFill>
            <a:srgbClr val="993300"/>
          </a:solidFill>
          <a:ln w="12700">
            <a:solidFill>
              <a:srgbClr val="99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Upgrade intercity rail lines</a:t>
            </a:r>
          </a:p>
        </p:txBody>
      </p:sp>
      <p:sp>
        <p:nvSpPr>
          <p:cNvPr id="16" name="Rechteck 15"/>
          <p:cNvSpPr/>
          <p:nvPr/>
        </p:nvSpPr>
        <p:spPr>
          <a:xfrm>
            <a:off x="5362862" y="3620485"/>
            <a:ext cx="1523174" cy="26161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Inclusive planning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791580" y="2266237"/>
            <a:ext cx="3055251" cy="261610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Incentives for customer orientation</a:t>
            </a:r>
          </a:p>
        </p:txBody>
      </p:sp>
      <p:sp>
        <p:nvSpPr>
          <p:cNvPr id="18" name="Rechteck 17"/>
          <p:cNvSpPr/>
          <p:nvPr/>
        </p:nvSpPr>
        <p:spPr>
          <a:xfrm>
            <a:off x="791580" y="4967590"/>
            <a:ext cx="3046364" cy="26161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alpha val="67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European track access standards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91580" y="5554978"/>
            <a:ext cx="2649787" cy="169277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  European </a:t>
            </a:r>
            <a:r>
              <a:rPr lang="en-US" sz="1100" dirty="0">
                <a:solidFill>
                  <a:schemeClr val="bg1"/>
                </a:solidFill>
              </a:rPr>
              <a:t>interoperability standards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91580" y="2631226"/>
            <a:ext cx="2015295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100" dirty="0"/>
              <a:t>Rolling stock </a:t>
            </a:r>
            <a:r>
              <a:rPr lang="en-US" sz="1100" dirty="0" err="1"/>
              <a:t>modernisation</a:t>
            </a:r>
            <a:endParaRPr lang="en-US" sz="1100" dirty="0"/>
          </a:p>
        </p:txBody>
      </p:sp>
      <p:sp>
        <p:nvSpPr>
          <p:cNvPr id="21" name="Rechteck 20"/>
          <p:cNvSpPr/>
          <p:nvPr/>
        </p:nvSpPr>
        <p:spPr>
          <a:xfrm>
            <a:off x="791580" y="1918086"/>
            <a:ext cx="1975221" cy="261610"/>
          </a:xfrm>
          <a:prstGeom prst="rect">
            <a:avLst/>
          </a:prstGeom>
          <a:solidFill>
            <a:srgbClr val="993300"/>
          </a:solidFill>
          <a:ln w="19050">
            <a:solidFill>
              <a:srgbClr val="99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High service frequencies</a:t>
            </a:r>
          </a:p>
        </p:txBody>
      </p:sp>
      <p:sp>
        <p:nvSpPr>
          <p:cNvPr id="22" name="Rechteck 21"/>
          <p:cNvSpPr/>
          <p:nvPr/>
        </p:nvSpPr>
        <p:spPr>
          <a:xfrm>
            <a:off x="5362862" y="1716819"/>
            <a:ext cx="1300583" cy="4308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Regular freight shuttles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320745" y="3730282"/>
            <a:ext cx="1617994" cy="41125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Door-to-door </a:t>
            </a:r>
            <a:r>
              <a:rPr lang="en-US" sz="1100" dirty="0" smtClean="0">
                <a:solidFill>
                  <a:schemeClr val="bg1"/>
                </a:solidFill>
              </a:rPr>
              <a:t> logistics management systems </a:t>
            </a:r>
          </a:p>
        </p:txBody>
      </p:sp>
      <p:sp>
        <p:nvSpPr>
          <p:cNvPr id="24" name="Rechteck 23"/>
          <p:cNvSpPr/>
          <p:nvPr/>
        </p:nvSpPr>
        <p:spPr>
          <a:xfrm>
            <a:off x="791580" y="2960475"/>
            <a:ext cx="1575321" cy="43088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European logistics brokerage platforms</a:t>
            </a:r>
          </a:p>
        </p:txBody>
      </p:sp>
      <p:sp>
        <p:nvSpPr>
          <p:cNvPr id="25" name="Rechteck 24"/>
          <p:cNvSpPr/>
          <p:nvPr/>
        </p:nvSpPr>
        <p:spPr>
          <a:xfrm>
            <a:off x="3150998" y="4608879"/>
            <a:ext cx="1837435" cy="2616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On-trip internet access</a:t>
            </a:r>
          </a:p>
        </p:txBody>
      </p:sp>
      <p:sp>
        <p:nvSpPr>
          <p:cNvPr id="26" name="Rechteck 25"/>
          <p:cNvSpPr/>
          <p:nvPr/>
        </p:nvSpPr>
        <p:spPr>
          <a:xfrm>
            <a:off x="2952011" y="4239090"/>
            <a:ext cx="1980029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Intermodal freight facilities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362862" y="4325488"/>
            <a:ext cx="1731689" cy="26379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Re-</a:t>
            </a:r>
            <a:r>
              <a:rPr lang="en-US" sz="1100" dirty="0" err="1" smtClean="0">
                <a:solidFill>
                  <a:schemeClr val="bg1"/>
                </a:solidFill>
              </a:rPr>
              <a:t>vitalise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rail stations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5362862" y="2818093"/>
            <a:ext cx="1545202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Passenger stations to urban </a:t>
            </a:r>
            <a:r>
              <a:rPr lang="en-US" sz="1100" dirty="0" err="1">
                <a:solidFill>
                  <a:schemeClr val="bg1"/>
                </a:solidFill>
              </a:rPr>
              <a:t>centres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3112598" y="2960475"/>
            <a:ext cx="1249838" cy="430887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Green and walkable cities</a:t>
            </a:r>
          </a:p>
        </p:txBody>
      </p:sp>
      <p:cxnSp>
        <p:nvCxnSpPr>
          <p:cNvPr id="6" name="Gerader Verbinder 5"/>
          <p:cNvCxnSpPr/>
          <p:nvPr/>
        </p:nvCxnSpPr>
        <p:spPr>
          <a:xfrm>
            <a:off x="5202070" y="1493785"/>
            <a:ext cx="0" cy="4281748"/>
          </a:xfrm>
          <a:prstGeom prst="line">
            <a:avLst/>
          </a:prstGeom>
          <a:ln w="19050" cmpd="dbl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6565" y="3526377"/>
            <a:ext cx="679762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362862" y="3971896"/>
            <a:ext cx="1434692" cy="263791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Urban </a:t>
            </a:r>
            <a:r>
              <a:rPr lang="en-US" sz="1100" dirty="0">
                <a:solidFill>
                  <a:schemeClr val="bg1"/>
                </a:solidFill>
              </a:rPr>
              <a:t>car pricing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5362862" y="4679080"/>
            <a:ext cx="2091325" cy="263791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Mobility </a:t>
            </a:r>
            <a:r>
              <a:rPr lang="en-US" sz="1100" dirty="0">
                <a:solidFill>
                  <a:schemeClr val="bg1"/>
                </a:solidFill>
              </a:rPr>
              <a:t>&amp; </a:t>
            </a:r>
            <a:r>
              <a:rPr lang="en-US" sz="1100" dirty="0" smtClean="0">
                <a:solidFill>
                  <a:schemeClr val="bg1"/>
                </a:solidFill>
              </a:rPr>
              <a:t>accessibility plans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2" name="Picture 2" descr="D:\P\324060_LivingRAIL\3_WPs\WP 5 - Railmap\Task 5-1 Vision 2050\Illustration\Heyko Small\rail_vision_15.2.15_Groesse-25%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290" y="252244"/>
            <a:ext cx="1590910" cy="1018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Railmap </a:t>
            </a:r>
            <a:r>
              <a:rPr lang="de-DE" b="1" dirty="0" err="1" smtClean="0"/>
              <a:t>towards</a:t>
            </a:r>
            <a:r>
              <a:rPr lang="de-DE" b="1" dirty="0" smtClean="0"/>
              <a:t> 2050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Feasibility</a:t>
            </a:r>
            <a:r>
              <a:rPr lang="de-DE" dirty="0" smtClean="0"/>
              <a:t> of </a:t>
            </a:r>
            <a:r>
              <a:rPr lang="de-DE" dirty="0" err="1" smtClean="0"/>
              <a:t>measures</a:t>
            </a:r>
            <a:endParaRPr lang="de-DE" dirty="0"/>
          </a:p>
        </p:txBody>
      </p:sp>
      <p:pic>
        <p:nvPicPr>
          <p:cNvPr id="10" name="Picture 2" descr="D:\P\324060_LivingRAIL\3_WPs\WP 5 - Railmap\Task 5-1 Vision 2050\Illustration\Heyko Small\rail_vision_15.2.15_Groesse-25%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2290" y="252244"/>
            <a:ext cx="1590910" cy="10185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2244"/>
            <a:ext cx="8316000" cy="578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826695" y="233645"/>
            <a:ext cx="374461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2"/>
                </a:solidFill>
              </a:rPr>
              <a:t>The LivingRAIL Railmap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>
                <a:solidFill>
                  <a:schemeClr val="tx2"/>
                </a:solidFill>
              </a:rPr>
              <a:t>1970s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026" name="AutoShape 2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8" name="AutoShape 4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4" name="AutoShape 10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6" name="AutoShape 12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40" name="Picture 16" descr="http://thomas.luepold.ch/wp-content/uploads/2011/04/110418-zoll_duane-150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605" y="2950484"/>
            <a:ext cx="1200071" cy="1200071"/>
          </a:xfrm>
          <a:prstGeom prst="rect">
            <a:avLst/>
          </a:prstGeom>
          <a:noFill/>
        </p:spPr>
      </p:pic>
      <p:grpSp>
        <p:nvGrpSpPr>
          <p:cNvPr id="2" name="Gruppieren 24"/>
          <p:cNvGrpSpPr/>
          <p:nvPr/>
        </p:nvGrpSpPr>
        <p:grpSpPr>
          <a:xfrm>
            <a:off x="4092770" y="2618910"/>
            <a:ext cx="1829381" cy="2115235"/>
            <a:chOff x="5953719" y="2734840"/>
            <a:chExt cx="3267075" cy="3533776"/>
          </a:xfrm>
        </p:grpSpPr>
        <p:pic>
          <p:nvPicPr>
            <p:cNvPr id="1042" name="Picture 18" descr="http://www.buergerimstaat.de/3_02/bilder/aut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53719" y="2734840"/>
              <a:ext cx="3267075" cy="3533776"/>
            </a:xfrm>
            <a:prstGeom prst="rect">
              <a:avLst/>
            </a:prstGeom>
            <a:noFill/>
          </p:spPr>
        </p:pic>
        <p:sp>
          <p:nvSpPr>
            <p:cNvPr id="16" name="Textfeld 15"/>
            <p:cNvSpPr txBox="1"/>
            <p:nvPr/>
          </p:nvSpPr>
          <p:spPr>
            <a:xfrm>
              <a:off x="6041410" y="5988046"/>
              <a:ext cx="2349770" cy="24333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www.buergerimstaat.de</a:t>
              </a:r>
              <a:endParaRPr lang="de-DE" sz="800" dirty="0"/>
            </a:p>
          </p:txBody>
        </p:sp>
      </p:grpSp>
      <p:pic>
        <p:nvPicPr>
          <p:cNvPr id="1044" name="Picture 20" descr="Schreibmaschine Reg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6685" y="5593785"/>
            <a:ext cx="1415230" cy="1075575"/>
          </a:xfrm>
          <a:prstGeom prst="rect">
            <a:avLst/>
          </a:prstGeom>
          <a:noFill/>
        </p:spPr>
      </p:pic>
      <p:sp>
        <p:nvSpPr>
          <p:cNvPr id="1046" name="AutoShape 22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8" name="AutoShape 24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50" name="AutoShape 26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52" name="Picture 28" descr="http://upload.wikimedia.org/wikipedia/commons/thumb/b/be/Fernsprecher.JPG/170px-Fernsprech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605" y="4150555"/>
            <a:ext cx="1360081" cy="1816109"/>
          </a:xfrm>
          <a:prstGeom prst="rect">
            <a:avLst/>
          </a:prstGeom>
          <a:noFill/>
        </p:spPr>
      </p:pic>
      <p:grpSp>
        <p:nvGrpSpPr>
          <p:cNvPr id="4" name="Gruppieren 27"/>
          <p:cNvGrpSpPr/>
          <p:nvPr/>
        </p:nvGrpSpPr>
        <p:grpSpPr>
          <a:xfrm>
            <a:off x="5837210" y="278650"/>
            <a:ext cx="3069497" cy="1553891"/>
            <a:chOff x="5311696" y="420817"/>
            <a:chExt cx="3595011" cy="1699966"/>
          </a:xfrm>
        </p:grpSpPr>
        <p:pic>
          <p:nvPicPr>
            <p:cNvPr id="35844" name="Picture 4" descr="http://www.freightliner.eu/media/photologue/photos/cache/koks%20und%20kohltransport-box%20i%20art_article_long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11696" y="420817"/>
              <a:ext cx="3595011" cy="1699966"/>
            </a:xfrm>
            <a:prstGeom prst="rect">
              <a:avLst/>
            </a:prstGeom>
            <a:noFill/>
          </p:spPr>
        </p:pic>
        <p:sp>
          <p:nvSpPr>
            <p:cNvPr id="27" name="Textfeld 26"/>
            <p:cNvSpPr txBox="1"/>
            <p:nvPr/>
          </p:nvSpPr>
          <p:spPr>
            <a:xfrm>
              <a:off x="7075727" y="1835786"/>
              <a:ext cx="1771748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freightliners.eu</a:t>
              </a:r>
              <a:endParaRPr lang="de-DE" sz="800" dirty="0"/>
            </a:p>
          </p:txBody>
        </p:sp>
      </p:grpSp>
      <p:grpSp>
        <p:nvGrpSpPr>
          <p:cNvPr id="5" name="Gruppieren 23"/>
          <p:cNvGrpSpPr/>
          <p:nvPr/>
        </p:nvGrpSpPr>
        <p:grpSpPr>
          <a:xfrm>
            <a:off x="6417205" y="2033845"/>
            <a:ext cx="2389877" cy="1591967"/>
            <a:chOff x="6623947" y="160338"/>
            <a:chExt cx="2389877" cy="1591967"/>
          </a:xfrm>
        </p:grpSpPr>
        <p:pic>
          <p:nvPicPr>
            <p:cNvPr id="35842" name="Picture 2" descr="ArcelorMittal bietet angeblich 1,5 Milliarden Dollar für ThyssenKrupp-Stahlwerk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23947" y="160338"/>
              <a:ext cx="2389877" cy="1591967"/>
            </a:xfrm>
            <a:prstGeom prst="rect">
              <a:avLst/>
            </a:prstGeom>
            <a:noFill/>
          </p:spPr>
        </p:pic>
        <p:sp>
          <p:nvSpPr>
            <p:cNvPr id="22" name="Textfeld 21"/>
            <p:cNvSpPr txBox="1"/>
            <p:nvPr/>
          </p:nvSpPr>
          <p:spPr>
            <a:xfrm>
              <a:off x="6670682" y="1493785"/>
              <a:ext cx="1771748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Die Welt 17.1.2013</a:t>
              </a:r>
              <a:endParaRPr lang="de-DE" sz="800" dirty="0"/>
            </a:p>
          </p:txBody>
        </p:sp>
      </p:grpSp>
      <p:pic>
        <p:nvPicPr>
          <p:cNvPr id="35846" name="Picture 6" descr="File:EGK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3256" y="868576"/>
            <a:ext cx="2033954" cy="2695439"/>
          </a:xfrm>
          <a:prstGeom prst="rect">
            <a:avLst/>
          </a:prstGeom>
          <a:noFill/>
        </p:spPr>
      </p:pic>
      <p:grpSp>
        <p:nvGrpSpPr>
          <p:cNvPr id="6" name="Gruppieren 30"/>
          <p:cNvGrpSpPr/>
          <p:nvPr/>
        </p:nvGrpSpPr>
        <p:grpSpPr>
          <a:xfrm>
            <a:off x="385605" y="691025"/>
            <a:ext cx="3150349" cy="1984721"/>
            <a:chOff x="385605" y="691025"/>
            <a:chExt cx="3150349" cy="1984721"/>
          </a:xfrm>
        </p:grpSpPr>
        <p:pic>
          <p:nvPicPr>
            <p:cNvPr id="1030" name="Picture 6" descr="http://www.abload.de/img/1985-03-03-08-00043-wen086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5605" y="691025"/>
              <a:ext cx="3150349" cy="1984721"/>
            </a:xfrm>
            <a:prstGeom prst="rect">
              <a:avLst/>
            </a:prstGeom>
            <a:noFill/>
          </p:spPr>
        </p:pic>
        <p:sp>
          <p:nvSpPr>
            <p:cNvPr id="30" name="Textfeld 29"/>
            <p:cNvSpPr txBox="1"/>
            <p:nvPr/>
          </p:nvSpPr>
          <p:spPr>
            <a:xfrm>
              <a:off x="431540" y="2403466"/>
              <a:ext cx="1771748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drehscheibe-foren.de</a:t>
              </a:r>
              <a:endParaRPr lang="de-DE" sz="800" dirty="0"/>
            </a:p>
          </p:txBody>
        </p:sp>
      </p:grpSp>
      <p:pic>
        <p:nvPicPr>
          <p:cNvPr id="35848" name="Picture 8" descr="Das Schwarzweiß-Foto aus dem Jahr 1956 zeigt einen VW Käfer, der mit einem Segelboot auf dem Dachgepäckträger und einem kleinen, eiförmigen Wohnwagen am Straßenrand parkt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8609" y="3465596"/>
            <a:ext cx="1630371" cy="935459"/>
          </a:xfrm>
          <a:prstGeom prst="rect">
            <a:avLst/>
          </a:prstGeom>
          <a:noFill/>
        </p:spPr>
      </p:pic>
      <p:pic>
        <p:nvPicPr>
          <p:cNvPr id="35850" name="Picture 10" descr="http://www.desideo.de/cms/images/Fot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8609" y="4401055"/>
            <a:ext cx="1375619" cy="1027821"/>
          </a:xfrm>
          <a:prstGeom prst="rect">
            <a:avLst/>
          </a:prstGeom>
          <a:noFill/>
        </p:spPr>
      </p:pic>
      <p:sp>
        <p:nvSpPr>
          <p:cNvPr id="36" name="Textfeld 35"/>
          <p:cNvSpPr txBox="1"/>
          <p:nvPr/>
        </p:nvSpPr>
        <p:spPr>
          <a:xfrm>
            <a:off x="6642230" y="5966664"/>
            <a:ext cx="1665185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Source: containerhandbuch.de</a:t>
            </a:r>
            <a:endParaRPr lang="de-DE" sz="800" dirty="0"/>
          </a:p>
        </p:txBody>
      </p:sp>
      <p:grpSp>
        <p:nvGrpSpPr>
          <p:cNvPr id="7" name="Gruppieren 37"/>
          <p:cNvGrpSpPr/>
          <p:nvPr/>
        </p:nvGrpSpPr>
        <p:grpSpPr>
          <a:xfrm>
            <a:off x="3581890" y="4401055"/>
            <a:ext cx="2857500" cy="2105026"/>
            <a:chOff x="4110231" y="4587720"/>
            <a:chExt cx="2857500" cy="2105026"/>
          </a:xfrm>
        </p:grpSpPr>
        <p:pic>
          <p:nvPicPr>
            <p:cNvPr id="35852" name="Picture 12" descr="Leipzig-Grünau: Neubaugebiet für 100 000 Menschen (1976 bis 1988)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110231" y="4587720"/>
              <a:ext cx="2857500" cy="2105026"/>
            </a:xfrm>
            <a:prstGeom prst="rect">
              <a:avLst/>
            </a:prstGeom>
            <a:noFill/>
          </p:spPr>
        </p:pic>
        <p:sp>
          <p:nvSpPr>
            <p:cNvPr id="37" name="Textfeld 36"/>
            <p:cNvSpPr txBox="1"/>
            <p:nvPr/>
          </p:nvSpPr>
          <p:spPr>
            <a:xfrm>
              <a:off x="4164335" y="6448727"/>
              <a:ext cx="1456713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bbsr.bund.de</a:t>
              </a:r>
              <a:endParaRPr lang="de-DE" sz="800" dirty="0"/>
            </a:p>
          </p:txBody>
        </p:sp>
      </p:grpSp>
      <p:pic>
        <p:nvPicPr>
          <p:cNvPr id="1054" name="Picture 30" descr="Russisches Bahnticket: Der angegebene Name und die Passnummer müssen mit den Daten des Reisenden übereinstimme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20308" y="2405475"/>
            <a:ext cx="2121622" cy="933515"/>
          </a:xfrm>
          <a:prstGeom prst="rect">
            <a:avLst/>
          </a:prstGeom>
          <a:noFill/>
        </p:spPr>
      </p:pic>
      <p:pic>
        <p:nvPicPr>
          <p:cNvPr id="33" name="Picture 2" descr="D:\DOKU\Projekte\Living Rail\01_01_00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49450" y="3579790"/>
            <a:ext cx="2388035" cy="2414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Mobility Services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Promising practices today</a:t>
            </a:r>
            <a:endParaRPr lang="en-GB" dirty="0"/>
          </a:p>
        </p:txBody>
      </p:sp>
      <p:pic>
        <p:nvPicPr>
          <p:cNvPr id="5" name="Grafik 4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feld 27"/>
          <p:cNvSpPr txBox="1"/>
          <p:nvPr/>
        </p:nvSpPr>
        <p:spPr>
          <a:xfrm>
            <a:off x="5742130" y="1727999"/>
            <a:ext cx="29253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DE" sz="1600" dirty="0" smtClean="0"/>
          </a:p>
          <a:p>
            <a:endParaRPr lang="de-DE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Mobility Services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Examples for 2050 measures</a:t>
            </a:r>
            <a:endParaRPr lang="en-GB" dirty="0"/>
          </a:p>
        </p:txBody>
      </p:sp>
      <p:pic>
        <p:nvPicPr>
          <p:cNvPr id="4" name="Grafik 3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kna\Desktop\liberalisation-2.png"/>
          <p:cNvPicPr>
            <a:picLocks noChangeAspect="1" noChangeArrowheads="1"/>
          </p:cNvPicPr>
          <p:nvPr/>
        </p:nvPicPr>
        <p:blipFill>
          <a:blip r:embed="rId3" cstate="print"/>
          <a:srcRect t="10196" b="6533"/>
          <a:stretch>
            <a:fillRect/>
          </a:stretch>
        </p:blipFill>
        <p:spPr bwMode="auto">
          <a:xfrm>
            <a:off x="488166" y="2663915"/>
            <a:ext cx="3408759" cy="3408759"/>
          </a:xfrm>
          <a:prstGeom prst="rect">
            <a:avLst/>
          </a:prstGeom>
          <a:noFill/>
        </p:spPr>
      </p:pic>
      <p:grpSp>
        <p:nvGrpSpPr>
          <p:cNvPr id="3" name="Gruppieren 38"/>
          <p:cNvGrpSpPr/>
          <p:nvPr/>
        </p:nvGrpSpPr>
        <p:grpSpPr>
          <a:xfrm>
            <a:off x="7380312" y="4851158"/>
            <a:ext cx="1368152" cy="1080120"/>
            <a:chOff x="7164288" y="4941168"/>
            <a:chExt cx="1368152" cy="1080120"/>
          </a:xfrm>
        </p:grpSpPr>
        <p:grpSp>
          <p:nvGrpSpPr>
            <p:cNvPr id="5" name="Gruppieren 11"/>
            <p:cNvGrpSpPr/>
            <p:nvPr/>
          </p:nvGrpSpPr>
          <p:grpSpPr>
            <a:xfrm>
              <a:off x="7164288" y="5013176"/>
              <a:ext cx="1008000" cy="1008112"/>
              <a:chOff x="1547776" y="3501008"/>
              <a:chExt cx="1008000" cy="1008112"/>
            </a:xfrm>
          </p:grpSpPr>
          <p:sp>
            <p:nvSpPr>
              <p:cNvPr id="45" name="Torte 44"/>
              <p:cNvSpPr/>
              <p:nvPr/>
            </p:nvSpPr>
            <p:spPr>
              <a:xfrm rot="10800000">
                <a:off x="1547776" y="3501008"/>
                <a:ext cx="1008000" cy="1008112"/>
              </a:xfrm>
              <a:prstGeom prst="pie">
                <a:avLst>
                  <a:gd name="adj1" fmla="val 0"/>
                  <a:gd name="adj2" fmla="val 10870217"/>
                </a:avLst>
              </a:prstGeom>
              <a:gradFill>
                <a:gsLst>
                  <a:gs pos="0">
                    <a:srgbClr val="00B05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orte 45"/>
              <p:cNvSpPr/>
              <p:nvPr/>
            </p:nvSpPr>
            <p:spPr>
              <a:xfrm rot="10800000">
                <a:off x="1782738" y="3753096"/>
                <a:ext cx="540000" cy="540000"/>
              </a:xfrm>
              <a:prstGeom prst="pie">
                <a:avLst>
                  <a:gd name="adj1" fmla="val 0"/>
                  <a:gd name="adj2" fmla="val 1087021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1" name="Gerade Verbindung mit Pfeil 40"/>
            <p:cNvCxnSpPr>
              <a:stCxn id="42" idx="3"/>
            </p:cNvCxnSpPr>
            <p:nvPr/>
          </p:nvCxnSpPr>
          <p:spPr>
            <a:xfrm flipV="1">
              <a:off x="7638419" y="5229200"/>
              <a:ext cx="317957" cy="2774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e 41"/>
            <p:cNvSpPr/>
            <p:nvPr/>
          </p:nvSpPr>
          <p:spPr>
            <a:xfrm>
              <a:off x="7627875" y="54452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212851" y="5570196"/>
              <a:ext cx="914400" cy="266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smtClean="0">
                  <a:latin typeface="+mj-lt"/>
                </a:rPr>
                <a:t>IMPACT - SCORE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8100392" y="4941168"/>
              <a:ext cx="432048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r>
                <a:rPr lang="de-DE" sz="1600" dirty="0" smtClean="0">
                  <a:latin typeface="+mj-lt"/>
                </a:rPr>
                <a:t>2,07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467543" y="1560494"/>
            <a:ext cx="3249361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GB" sz="3200" dirty="0" smtClean="0">
                <a:latin typeface="+mj-lt"/>
              </a:rPr>
              <a:t>Rail liberalisation</a:t>
            </a:r>
          </a:p>
          <a:p>
            <a:r>
              <a:rPr lang="en-GB" sz="1200" dirty="0" smtClean="0">
                <a:latin typeface="+mj-lt"/>
              </a:rPr>
              <a:t>Provide incentives to move railways and policy players more towards market and customer orientation</a:t>
            </a:r>
          </a:p>
        </p:txBody>
      </p:sp>
      <p:sp>
        <p:nvSpPr>
          <p:cNvPr id="48" name="Rechteck 47"/>
          <p:cNvSpPr/>
          <p:nvPr/>
        </p:nvSpPr>
        <p:spPr>
          <a:xfrm>
            <a:off x="4083574" y="1538790"/>
            <a:ext cx="4572000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00000"/>
            </a:solidFill>
          </a:ln>
        </p:spPr>
        <p:txBody>
          <a:bodyPr wrap="square" anchor="ctr">
            <a:noAutofit/>
          </a:bodyPr>
          <a:lstStyle/>
          <a:p>
            <a:r>
              <a:rPr lang="en-US" sz="1400" dirty="0" smtClean="0"/>
              <a:t>Providing </a:t>
            </a:r>
            <a:r>
              <a:rPr lang="en-US" sz="1400" b="1" dirty="0" smtClean="0"/>
              <a:t>incentives and regulations </a:t>
            </a:r>
            <a:r>
              <a:rPr lang="en-US" sz="1400" dirty="0" smtClean="0"/>
              <a:t>for making railways </a:t>
            </a:r>
            <a:r>
              <a:rPr lang="en-US" sz="1400" b="1" dirty="0" smtClean="0"/>
              <a:t>competitive</a:t>
            </a:r>
            <a:r>
              <a:rPr lang="en-US" sz="1400" dirty="0" smtClean="0"/>
              <a:t> under </a:t>
            </a:r>
            <a:r>
              <a:rPr lang="en-US" sz="1400" b="1" dirty="0" smtClean="0"/>
              <a:t>market conditions.</a:t>
            </a:r>
          </a:p>
        </p:txBody>
      </p:sp>
      <p:sp>
        <p:nvSpPr>
          <p:cNvPr id="49" name="Pfeil nach unten 48"/>
          <p:cNvSpPr/>
          <p:nvPr/>
        </p:nvSpPr>
        <p:spPr>
          <a:xfrm>
            <a:off x="5940152" y="2474894"/>
            <a:ext cx="864096" cy="288032"/>
          </a:xfrm>
          <a:prstGeom prst="downArrow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Pfeil nach unten 49"/>
          <p:cNvSpPr/>
          <p:nvPr/>
        </p:nvSpPr>
        <p:spPr>
          <a:xfrm rot="16200000">
            <a:off x="6876256" y="5067182"/>
            <a:ext cx="432048" cy="288032"/>
          </a:xfrm>
          <a:prstGeom prst="downArrow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0"/>
          <p:cNvGrpSpPr/>
          <p:nvPr/>
        </p:nvGrpSpPr>
        <p:grpSpPr>
          <a:xfrm>
            <a:off x="4067944" y="2906942"/>
            <a:ext cx="4680520" cy="1584176"/>
            <a:chOff x="3635896" y="2996952"/>
            <a:chExt cx="4680520" cy="1584176"/>
          </a:xfrm>
        </p:grpSpPr>
        <p:cxnSp>
          <p:nvCxnSpPr>
            <p:cNvPr id="52" name="Gerade Verbindung mit Pfeil 51"/>
            <p:cNvCxnSpPr/>
            <p:nvPr/>
          </p:nvCxnSpPr>
          <p:spPr>
            <a:xfrm>
              <a:off x="4355976" y="4365104"/>
              <a:ext cx="3960440" cy="0"/>
            </a:xfrm>
            <a:prstGeom prst="straightConnector1">
              <a:avLst/>
            </a:prstGeom>
            <a:ln w="508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/>
          </p:nvCxnSpPr>
          <p:spPr>
            <a:xfrm flipV="1">
              <a:off x="4499992" y="2996952"/>
              <a:ext cx="0" cy="1512168"/>
            </a:xfrm>
            <a:prstGeom prst="straightConnector1">
              <a:avLst/>
            </a:prstGeom>
            <a:ln w="508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/>
            <p:cNvSpPr txBox="1"/>
            <p:nvPr/>
          </p:nvSpPr>
          <p:spPr>
            <a:xfrm>
              <a:off x="4737720" y="4365104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err="1" smtClean="0">
                  <a:latin typeface="+mj-lt"/>
                </a:rPr>
                <a:t>short</a:t>
              </a:r>
              <a:r>
                <a:rPr lang="de-DE" sz="1200" dirty="0" smtClean="0">
                  <a:latin typeface="+mj-lt"/>
                </a:rPr>
                <a:t> </a:t>
              </a:r>
              <a:r>
                <a:rPr lang="de-DE" sz="1200" dirty="0" err="1" smtClean="0">
                  <a:latin typeface="+mj-lt"/>
                </a:rPr>
                <a:t>run</a:t>
              </a:r>
              <a:endParaRPr lang="de-DE" sz="1200" dirty="0" smtClean="0">
                <a:latin typeface="+mj-lt"/>
              </a:endParaRPr>
            </a:p>
            <a:p>
              <a:pPr algn="ctr"/>
              <a:r>
                <a:rPr lang="de-DE" sz="1200" dirty="0" smtClean="0">
                  <a:latin typeface="+mj-lt"/>
                </a:rPr>
                <a:t> (2015 – 20)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5889848" y="4365104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smtClean="0">
                  <a:latin typeface="+mj-lt"/>
                </a:rPr>
                <a:t>medium </a:t>
              </a:r>
              <a:r>
                <a:rPr lang="de-DE" sz="1200" dirty="0" err="1" smtClean="0">
                  <a:latin typeface="+mj-lt"/>
                </a:rPr>
                <a:t>run</a:t>
              </a:r>
              <a:endParaRPr lang="de-DE" sz="1200" dirty="0" smtClean="0">
                <a:latin typeface="+mj-lt"/>
              </a:endParaRPr>
            </a:p>
            <a:p>
              <a:pPr algn="ctr"/>
              <a:r>
                <a:rPr lang="de-DE" sz="1200" dirty="0" smtClean="0">
                  <a:latin typeface="+mj-lt"/>
                </a:rPr>
                <a:t> (2020 – 30)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7041976" y="4365104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err="1" smtClean="0">
                  <a:latin typeface="+mj-lt"/>
                </a:rPr>
                <a:t>long</a:t>
              </a:r>
              <a:r>
                <a:rPr lang="de-DE" sz="1200" dirty="0" smtClean="0">
                  <a:latin typeface="+mj-lt"/>
                </a:rPr>
                <a:t> </a:t>
              </a:r>
              <a:r>
                <a:rPr lang="de-DE" sz="1200" dirty="0" err="1" smtClean="0">
                  <a:latin typeface="+mj-lt"/>
                </a:rPr>
                <a:t>run</a:t>
              </a:r>
              <a:endParaRPr lang="de-DE" sz="1200" dirty="0" smtClean="0">
                <a:latin typeface="+mj-lt"/>
              </a:endParaRPr>
            </a:p>
            <a:p>
              <a:pPr algn="ctr"/>
              <a:r>
                <a:rPr lang="de-DE" sz="1200" dirty="0" smtClean="0">
                  <a:latin typeface="+mj-lt"/>
                </a:rPr>
                <a:t> (2030 – 50)</a:t>
              </a:r>
            </a:p>
          </p:txBody>
        </p:sp>
        <p:sp>
          <p:nvSpPr>
            <p:cNvPr id="57" name="Rechteck 56"/>
            <p:cNvSpPr/>
            <p:nvPr/>
          </p:nvSpPr>
          <p:spPr>
            <a:xfrm>
              <a:off x="4932040" y="4221088"/>
              <a:ext cx="216024" cy="144015"/>
            </a:xfrm>
            <a:prstGeom prst="rect">
              <a:avLst/>
            </a:prstGeom>
            <a:solidFill>
              <a:srgbClr val="007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de-DE" sz="1000" dirty="0"/>
            </a:p>
          </p:txBody>
        </p:sp>
        <p:sp>
          <p:nvSpPr>
            <p:cNvPr id="58" name="Rechteck 57"/>
            <p:cNvSpPr/>
            <p:nvPr/>
          </p:nvSpPr>
          <p:spPr>
            <a:xfrm>
              <a:off x="5220072" y="4005064"/>
              <a:ext cx="216024" cy="360040"/>
            </a:xfrm>
            <a:prstGeom prst="rect">
              <a:avLst/>
            </a:prstGeom>
            <a:solidFill>
              <a:srgbClr val="1C4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200" dirty="0" smtClean="0"/>
                <a:t>5%</a:t>
              </a:r>
              <a:endParaRPr lang="de-DE" sz="1200" dirty="0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6084168" y="4005064"/>
              <a:ext cx="216024" cy="360039"/>
            </a:xfrm>
            <a:prstGeom prst="rect">
              <a:avLst/>
            </a:prstGeom>
            <a:solidFill>
              <a:srgbClr val="007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200" dirty="0" smtClean="0"/>
                <a:t>5%</a:t>
              </a:r>
              <a:endParaRPr lang="de-DE" sz="1200" dirty="0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6372200" y="3645024"/>
              <a:ext cx="216024" cy="720080"/>
            </a:xfrm>
            <a:prstGeom prst="rect">
              <a:avLst/>
            </a:prstGeom>
            <a:solidFill>
              <a:srgbClr val="1C4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10 %</a:t>
              </a:r>
              <a:endParaRPr lang="de-DE" sz="1600" dirty="0"/>
            </a:p>
          </p:txBody>
        </p:sp>
        <p:sp>
          <p:nvSpPr>
            <p:cNvPr id="61" name="Rechteck 60"/>
            <p:cNvSpPr/>
            <p:nvPr/>
          </p:nvSpPr>
          <p:spPr>
            <a:xfrm>
              <a:off x="7236296" y="3645024"/>
              <a:ext cx="216024" cy="720079"/>
            </a:xfrm>
            <a:prstGeom prst="rect">
              <a:avLst/>
            </a:prstGeom>
            <a:solidFill>
              <a:srgbClr val="007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10 %</a:t>
              </a:r>
              <a:endParaRPr lang="de-DE" sz="1600" dirty="0"/>
            </a:p>
          </p:txBody>
        </p:sp>
        <p:sp>
          <p:nvSpPr>
            <p:cNvPr id="62" name="Rechteck 61"/>
            <p:cNvSpPr/>
            <p:nvPr/>
          </p:nvSpPr>
          <p:spPr>
            <a:xfrm>
              <a:off x="7524328" y="2996952"/>
              <a:ext cx="216024" cy="1368152"/>
            </a:xfrm>
            <a:prstGeom prst="rect">
              <a:avLst/>
            </a:prstGeom>
            <a:solidFill>
              <a:srgbClr val="1C4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600" dirty="0" smtClean="0"/>
                <a:t>20 %</a:t>
              </a:r>
              <a:endParaRPr lang="de-DE" sz="1600" dirty="0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3635896" y="3356992"/>
              <a:ext cx="864096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r>
                <a:rPr lang="de-DE" sz="1200" dirty="0" smtClean="0">
                  <a:latin typeface="+mj-lt"/>
                </a:rPr>
                <a:t>Modal </a:t>
              </a:r>
              <a:r>
                <a:rPr lang="de-DE" sz="1200" dirty="0" err="1" smtClean="0">
                  <a:latin typeface="+mj-lt"/>
                </a:rPr>
                <a:t>shift</a:t>
              </a:r>
              <a:r>
                <a:rPr lang="de-DE" sz="1200" dirty="0" smtClean="0">
                  <a:latin typeface="+mj-lt"/>
                </a:rPr>
                <a:t> </a:t>
              </a:r>
            </a:p>
            <a:p>
              <a:r>
                <a:rPr lang="de-DE" sz="1200" dirty="0" smtClean="0">
                  <a:latin typeface="+mj-lt"/>
                </a:rPr>
                <a:t>potential [%]</a:t>
              </a:r>
            </a:p>
          </p:txBody>
        </p:sp>
      </p:grpSp>
      <p:sp>
        <p:nvSpPr>
          <p:cNvPr id="64" name="Rechteck 63"/>
          <p:cNvSpPr/>
          <p:nvPr/>
        </p:nvSpPr>
        <p:spPr>
          <a:xfrm>
            <a:off x="3995936" y="4779150"/>
            <a:ext cx="2862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All European regions are subject to these reforms with an expected increase of rail demand by </a:t>
            </a:r>
            <a:r>
              <a:rPr lang="en-US" sz="1200" b="1" dirty="0" smtClean="0"/>
              <a:t>5% to 20% by 2050 </a:t>
            </a:r>
            <a:r>
              <a:rPr lang="en-US" sz="1200" dirty="0" smtClean="0"/>
              <a:t>with higher impacts on </a:t>
            </a:r>
            <a:r>
              <a:rPr lang="en-US" sz="1200" b="1" dirty="0" smtClean="0"/>
              <a:t>large agglomerations and dense areas.</a:t>
            </a:r>
            <a:endParaRPr lang="de-DE" sz="1200" b="1" dirty="0"/>
          </a:p>
        </p:txBody>
      </p:sp>
      <p:sp>
        <p:nvSpPr>
          <p:cNvPr id="65" name="Rechteck 64"/>
          <p:cNvSpPr/>
          <p:nvPr/>
        </p:nvSpPr>
        <p:spPr>
          <a:xfrm>
            <a:off x="4111377" y="2522519"/>
            <a:ext cx="144016" cy="144016"/>
          </a:xfrm>
          <a:prstGeom prst="rect">
            <a:avLst/>
          </a:prstGeom>
          <a:solidFill>
            <a:srgbClr val="1C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600" dirty="0"/>
          </a:p>
        </p:txBody>
      </p:sp>
      <p:sp>
        <p:nvSpPr>
          <p:cNvPr id="66" name="Rechteck 65"/>
          <p:cNvSpPr/>
          <p:nvPr/>
        </p:nvSpPr>
        <p:spPr>
          <a:xfrm>
            <a:off x="4111377" y="2738543"/>
            <a:ext cx="144000" cy="144000"/>
          </a:xfrm>
          <a:prstGeom prst="rect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600" dirty="0"/>
          </a:p>
        </p:txBody>
      </p:sp>
      <p:sp>
        <p:nvSpPr>
          <p:cNvPr id="67" name="Textfeld 66"/>
          <p:cNvSpPr txBox="1"/>
          <p:nvPr/>
        </p:nvSpPr>
        <p:spPr>
          <a:xfrm>
            <a:off x="4293493" y="2498136"/>
            <a:ext cx="914400" cy="2663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Agglomeration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4305672" y="2712622"/>
            <a:ext cx="914400" cy="2663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Small Cities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en-GB" b="1" dirty="0" smtClean="0"/>
              <a:t>Policy, regions &amp; cities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Example measures for 2050</a:t>
            </a:r>
            <a:endParaRPr lang="en-GB" dirty="0"/>
          </a:p>
        </p:txBody>
      </p:sp>
      <p:pic>
        <p:nvPicPr>
          <p:cNvPr id="4" name="Grafik 3" descr="K:\N\P\324060_LivingRAIL\4_Deliverables\SR-2_Vision 2050\Figures\Heyko Small\3_spatial&amp;urbanStructur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7285" y="233644"/>
            <a:ext cx="1623506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372234" y="1556792"/>
            <a:ext cx="3711339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GB" sz="2400" dirty="0" smtClean="0"/>
              <a:t>Transport Management &amp;</a:t>
            </a:r>
          </a:p>
          <a:p>
            <a:r>
              <a:rPr lang="en-GB" sz="2400" dirty="0" smtClean="0"/>
              <a:t>Accessibility Plans (TMAP)</a:t>
            </a:r>
          </a:p>
          <a:p>
            <a:r>
              <a:rPr lang="en-GB" sz="1200" dirty="0" smtClean="0">
                <a:latin typeface="+mj-lt"/>
              </a:rPr>
              <a:t>Making a good accessibility of commercial and administrative facilities by rail and public transport compulsory to reduce car dependency.</a:t>
            </a:r>
          </a:p>
        </p:txBody>
      </p:sp>
      <p:grpSp>
        <p:nvGrpSpPr>
          <p:cNvPr id="3" name="Gruppieren 6"/>
          <p:cNvGrpSpPr/>
          <p:nvPr/>
        </p:nvGrpSpPr>
        <p:grpSpPr>
          <a:xfrm>
            <a:off x="7452320" y="5085184"/>
            <a:ext cx="1008112" cy="1224136"/>
            <a:chOff x="7164288" y="4797152"/>
            <a:chExt cx="1008112" cy="1224136"/>
          </a:xfrm>
        </p:grpSpPr>
        <p:grpSp>
          <p:nvGrpSpPr>
            <p:cNvPr id="5" name="Gruppieren 2"/>
            <p:cNvGrpSpPr/>
            <p:nvPr/>
          </p:nvGrpSpPr>
          <p:grpSpPr>
            <a:xfrm>
              <a:off x="7164288" y="5013176"/>
              <a:ext cx="1008000" cy="1008112"/>
              <a:chOff x="1547776" y="3501008"/>
              <a:chExt cx="1008000" cy="1008112"/>
            </a:xfrm>
          </p:grpSpPr>
          <p:sp>
            <p:nvSpPr>
              <p:cNvPr id="13" name="Torte 4"/>
              <p:cNvSpPr/>
              <p:nvPr/>
            </p:nvSpPr>
            <p:spPr>
              <a:xfrm rot="10800000">
                <a:off x="1547776" y="3501008"/>
                <a:ext cx="1008000" cy="1008112"/>
              </a:xfrm>
              <a:prstGeom prst="pie">
                <a:avLst>
                  <a:gd name="adj1" fmla="val 0"/>
                  <a:gd name="adj2" fmla="val 10870217"/>
                </a:avLst>
              </a:prstGeom>
              <a:gradFill>
                <a:gsLst>
                  <a:gs pos="0">
                    <a:srgbClr val="00B05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orte 13"/>
              <p:cNvSpPr/>
              <p:nvPr/>
            </p:nvSpPr>
            <p:spPr>
              <a:xfrm rot="10800000">
                <a:off x="1782738" y="3753096"/>
                <a:ext cx="540000" cy="540000"/>
              </a:xfrm>
              <a:prstGeom prst="pie">
                <a:avLst>
                  <a:gd name="adj1" fmla="val 0"/>
                  <a:gd name="adj2" fmla="val 1087021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" name="Gerade Verbindung mit Pfeil 8"/>
            <p:cNvCxnSpPr/>
            <p:nvPr/>
          </p:nvCxnSpPr>
          <p:spPr>
            <a:xfrm flipV="1">
              <a:off x="7665977" y="5126459"/>
              <a:ext cx="173941" cy="3494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7627875" y="54452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212851" y="5570196"/>
              <a:ext cx="914400" cy="266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200" dirty="0" smtClean="0">
                  <a:latin typeface="+mj-lt"/>
                </a:rPr>
                <a:t>IMPACT - SCORE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740352" y="4797152"/>
              <a:ext cx="432048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r>
                <a:rPr lang="de-DE" sz="1600" dirty="0" smtClean="0">
                  <a:latin typeface="+mj-lt"/>
                </a:rPr>
                <a:t>1,22</a:t>
              </a:r>
            </a:p>
          </p:txBody>
        </p:sp>
      </p:grpSp>
      <p:pic>
        <p:nvPicPr>
          <p:cNvPr id="15" name="Picture 2" descr="K:\N\P\324060_LivingRAIL\4_Deliverables\SR-2_Vision 2050\Figures\Heyko Original\rail_vision_15.2.15.jpg"/>
          <p:cNvPicPr>
            <a:picLocks noChangeAspect="1" noChangeArrowheads="1"/>
          </p:cNvPicPr>
          <p:nvPr/>
        </p:nvPicPr>
        <p:blipFill>
          <a:blip r:embed="rId3" cstate="print"/>
          <a:srcRect t="4444" b="5032"/>
          <a:stretch>
            <a:fillRect/>
          </a:stretch>
        </p:blipFill>
        <p:spPr bwMode="auto">
          <a:xfrm>
            <a:off x="467544" y="3015996"/>
            <a:ext cx="2612325" cy="2933284"/>
          </a:xfrm>
          <a:prstGeom prst="rect">
            <a:avLst/>
          </a:prstGeom>
          <a:noFill/>
        </p:spPr>
      </p:pic>
      <p:sp>
        <p:nvSpPr>
          <p:cNvPr id="16" name="Rechteck 15"/>
          <p:cNvSpPr/>
          <p:nvPr/>
        </p:nvSpPr>
        <p:spPr>
          <a:xfrm>
            <a:off x="4083574" y="1628800"/>
            <a:ext cx="4572000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r>
              <a:rPr lang="en-US" sz="1400" dirty="0" smtClean="0"/>
              <a:t>The purpose of the Transport Management and Accessibility Plan (</a:t>
            </a:r>
            <a:r>
              <a:rPr lang="en-US" sz="1400" b="1" dirty="0" smtClean="0"/>
              <a:t>TMAP</a:t>
            </a:r>
            <a:r>
              <a:rPr lang="en-US" sz="1400" dirty="0" smtClean="0"/>
              <a:t>) process is to formulate a </a:t>
            </a:r>
            <a:r>
              <a:rPr lang="en-US" sz="1400" b="1" dirty="0" smtClean="0"/>
              <a:t>package of policy, service and infrastructure measures</a:t>
            </a:r>
            <a:r>
              <a:rPr lang="en-US" sz="1400" dirty="0" smtClean="0"/>
              <a:t> to meet the </a:t>
            </a:r>
            <a:r>
              <a:rPr lang="en-US" sz="1400" b="1" dirty="0" smtClean="0"/>
              <a:t>requirements of the subject site</a:t>
            </a:r>
            <a:r>
              <a:rPr lang="en-US" sz="1400" dirty="0" smtClean="0"/>
              <a:t> development.</a:t>
            </a:r>
          </a:p>
        </p:txBody>
      </p:sp>
      <p:sp>
        <p:nvSpPr>
          <p:cNvPr id="17" name="Pfeil nach unten 16"/>
          <p:cNvSpPr/>
          <p:nvPr/>
        </p:nvSpPr>
        <p:spPr>
          <a:xfrm>
            <a:off x="5940152" y="2996952"/>
            <a:ext cx="864096" cy="288032"/>
          </a:xfrm>
          <a:prstGeom prst="downArrow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/>
          <p:cNvSpPr/>
          <p:nvPr/>
        </p:nvSpPr>
        <p:spPr>
          <a:xfrm rot="16200000">
            <a:off x="6732240" y="5445224"/>
            <a:ext cx="432048" cy="288032"/>
          </a:xfrm>
          <a:prstGeom prst="downArrow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4788024" y="4653136"/>
            <a:ext cx="3960440" cy="0"/>
          </a:xfrm>
          <a:prstGeom prst="straightConnector1">
            <a:avLst/>
          </a:prstGeom>
          <a:ln w="508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4932040" y="3284984"/>
            <a:ext cx="0" cy="1512168"/>
          </a:xfrm>
          <a:prstGeom prst="straightConnector1">
            <a:avLst/>
          </a:prstGeom>
          <a:ln w="508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169768" y="4653136"/>
            <a:ext cx="914400" cy="21602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DE" sz="1200" dirty="0" err="1" smtClean="0">
                <a:latin typeface="+mj-lt"/>
              </a:rPr>
              <a:t>short</a:t>
            </a:r>
            <a:r>
              <a:rPr lang="de-DE" sz="1200" dirty="0" smtClean="0">
                <a:latin typeface="+mj-lt"/>
              </a:rPr>
              <a:t> </a:t>
            </a:r>
            <a:r>
              <a:rPr lang="de-DE" sz="1200" dirty="0" err="1" smtClean="0">
                <a:latin typeface="+mj-lt"/>
              </a:rPr>
              <a:t>run</a:t>
            </a:r>
            <a:endParaRPr lang="de-DE" sz="1200" dirty="0" smtClean="0">
              <a:latin typeface="+mj-lt"/>
            </a:endParaRPr>
          </a:p>
          <a:p>
            <a:pPr algn="ctr"/>
            <a:r>
              <a:rPr lang="de-DE" sz="1200" dirty="0" smtClean="0">
                <a:latin typeface="+mj-lt"/>
              </a:rPr>
              <a:t> (2015 – 20)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321896" y="4653136"/>
            <a:ext cx="914400" cy="21602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DE" sz="1200" dirty="0" smtClean="0">
                <a:latin typeface="+mj-lt"/>
              </a:rPr>
              <a:t>medium </a:t>
            </a:r>
            <a:r>
              <a:rPr lang="de-DE" sz="1200" dirty="0" err="1" smtClean="0">
                <a:latin typeface="+mj-lt"/>
              </a:rPr>
              <a:t>run</a:t>
            </a:r>
            <a:endParaRPr lang="de-DE" sz="1200" dirty="0" smtClean="0">
              <a:latin typeface="+mj-lt"/>
            </a:endParaRPr>
          </a:p>
          <a:p>
            <a:pPr algn="ctr"/>
            <a:r>
              <a:rPr lang="de-DE" sz="1200" dirty="0" smtClean="0">
                <a:latin typeface="+mj-lt"/>
              </a:rPr>
              <a:t> (2020 – 30)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474024" y="4653136"/>
            <a:ext cx="914400" cy="21602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DE" sz="1200" dirty="0" err="1" smtClean="0">
                <a:latin typeface="+mj-lt"/>
              </a:rPr>
              <a:t>long</a:t>
            </a:r>
            <a:r>
              <a:rPr lang="de-DE" sz="1200" dirty="0" smtClean="0">
                <a:latin typeface="+mj-lt"/>
              </a:rPr>
              <a:t> </a:t>
            </a:r>
            <a:r>
              <a:rPr lang="de-DE" sz="1200" dirty="0" err="1" smtClean="0">
                <a:latin typeface="+mj-lt"/>
              </a:rPr>
              <a:t>run</a:t>
            </a:r>
            <a:endParaRPr lang="de-DE" sz="1200" dirty="0" smtClean="0">
              <a:latin typeface="+mj-lt"/>
            </a:endParaRPr>
          </a:p>
          <a:p>
            <a:pPr algn="ctr"/>
            <a:r>
              <a:rPr lang="de-DE" sz="1200" dirty="0" smtClean="0">
                <a:latin typeface="+mj-lt"/>
              </a:rPr>
              <a:t> (2030 – 50)</a:t>
            </a:r>
          </a:p>
        </p:txBody>
      </p:sp>
      <p:sp>
        <p:nvSpPr>
          <p:cNvPr id="24" name="Rechteck 23"/>
          <p:cNvSpPr/>
          <p:nvPr/>
        </p:nvSpPr>
        <p:spPr>
          <a:xfrm>
            <a:off x="5364088" y="4365104"/>
            <a:ext cx="216024" cy="288031"/>
          </a:xfrm>
          <a:prstGeom prst="rect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000" dirty="0"/>
          </a:p>
        </p:txBody>
      </p:sp>
      <p:sp>
        <p:nvSpPr>
          <p:cNvPr id="25" name="Rechteck 24"/>
          <p:cNvSpPr/>
          <p:nvPr/>
        </p:nvSpPr>
        <p:spPr>
          <a:xfrm>
            <a:off x="5652120" y="4437112"/>
            <a:ext cx="216024" cy="216024"/>
          </a:xfrm>
          <a:prstGeom prst="rect">
            <a:avLst/>
          </a:prstGeom>
          <a:solidFill>
            <a:srgbClr val="1C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200" dirty="0"/>
          </a:p>
        </p:txBody>
      </p:sp>
      <p:sp>
        <p:nvSpPr>
          <p:cNvPr id="26" name="Rechteck 25"/>
          <p:cNvSpPr/>
          <p:nvPr/>
        </p:nvSpPr>
        <p:spPr>
          <a:xfrm>
            <a:off x="6804248" y="4293096"/>
            <a:ext cx="216024" cy="360039"/>
          </a:xfrm>
          <a:prstGeom prst="rect">
            <a:avLst/>
          </a:prstGeom>
          <a:solidFill>
            <a:srgbClr val="1C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1200" dirty="0" smtClean="0"/>
              <a:t>5%</a:t>
            </a:r>
            <a:endParaRPr lang="de-DE" sz="1200" dirty="0"/>
          </a:p>
        </p:txBody>
      </p:sp>
      <p:sp>
        <p:nvSpPr>
          <p:cNvPr id="27" name="Rechteck 26"/>
          <p:cNvSpPr/>
          <p:nvPr/>
        </p:nvSpPr>
        <p:spPr>
          <a:xfrm>
            <a:off x="6516216" y="3933056"/>
            <a:ext cx="216024" cy="720080"/>
          </a:xfrm>
          <a:prstGeom prst="rect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1600" dirty="0" smtClean="0"/>
              <a:t>10 %</a:t>
            </a:r>
            <a:endParaRPr lang="de-DE" sz="1600" dirty="0"/>
          </a:p>
        </p:txBody>
      </p:sp>
      <p:sp>
        <p:nvSpPr>
          <p:cNvPr id="28" name="Rechteck 27"/>
          <p:cNvSpPr/>
          <p:nvPr/>
        </p:nvSpPr>
        <p:spPr>
          <a:xfrm>
            <a:off x="7956376" y="3717032"/>
            <a:ext cx="216024" cy="936103"/>
          </a:xfrm>
          <a:prstGeom prst="rect">
            <a:avLst/>
          </a:prstGeom>
          <a:solidFill>
            <a:srgbClr val="1C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1600" dirty="0" smtClean="0"/>
              <a:t>15 %</a:t>
            </a:r>
            <a:endParaRPr lang="de-DE" sz="1600" dirty="0"/>
          </a:p>
        </p:txBody>
      </p:sp>
      <p:sp>
        <p:nvSpPr>
          <p:cNvPr id="29" name="Rechteck 28"/>
          <p:cNvSpPr/>
          <p:nvPr/>
        </p:nvSpPr>
        <p:spPr>
          <a:xfrm>
            <a:off x="7668344" y="2996952"/>
            <a:ext cx="216024" cy="1656184"/>
          </a:xfrm>
          <a:prstGeom prst="rect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1600" dirty="0" smtClean="0"/>
              <a:t>30 %</a:t>
            </a:r>
            <a:endParaRPr lang="de-DE" sz="1600" dirty="0"/>
          </a:p>
        </p:txBody>
      </p:sp>
      <p:sp>
        <p:nvSpPr>
          <p:cNvPr id="30" name="Textfeld 29"/>
          <p:cNvSpPr txBox="1"/>
          <p:nvPr/>
        </p:nvSpPr>
        <p:spPr>
          <a:xfrm>
            <a:off x="4067944" y="3645024"/>
            <a:ext cx="864096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Modal </a:t>
            </a:r>
            <a:r>
              <a:rPr lang="de-DE" sz="1200" dirty="0" err="1" smtClean="0">
                <a:latin typeface="+mj-lt"/>
              </a:rPr>
              <a:t>shift</a:t>
            </a:r>
            <a:r>
              <a:rPr lang="de-DE" sz="1200" dirty="0" smtClean="0">
                <a:latin typeface="+mj-lt"/>
              </a:rPr>
              <a:t> </a:t>
            </a:r>
          </a:p>
          <a:p>
            <a:r>
              <a:rPr lang="de-DE" sz="1200" dirty="0" smtClean="0">
                <a:latin typeface="+mj-lt"/>
              </a:rPr>
              <a:t>potential [%]</a:t>
            </a:r>
          </a:p>
        </p:txBody>
      </p:sp>
      <p:sp>
        <p:nvSpPr>
          <p:cNvPr id="31" name="Rechteck 30"/>
          <p:cNvSpPr/>
          <p:nvPr/>
        </p:nvSpPr>
        <p:spPr>
          <a:xfrm>
            <a:off x="3419872" y="2996952"/>
            <a:ext cx="144016" cy="144016"/>
          </a:xfrm>
          <a:prstGeom prst="rect">
            <a:avLst/>
          </a:prstGeom>
          <a:solidFill>
            <a:srgbClr val="1C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600" dirty="0"/>
          </a:p>
        </p:txBody>
      </p:sp>
      <p:sp>
        <p:nvSpPr>
          <p:cNvPr id="32" name="Rechteck 31"/>
          <p:cNvSpPr/>
          <p:nvPr/>
        </p:nvSpPr>
        <p:spPr>
          <a:xfrm>
            <a:off x="3419872" y="3212976"/>
            <a:ext cx="144000" cy="144000"/>
          </a:xfrm>
          <a:prstGeom prst="rect">
            <a:avLst/>
          </a:prstGeom>
          <a:solidFill>
            <a:srgbClr val="007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DE" sz="1600" dirty="0"/>
          </a:p>
        </p:txBody>
      </p:sp>
      <p:sp>
        <p:nvSpPr>
          <p:cNvPr id="33" name="Textfeld 32"/>
          <p:cNvSpPr txBox="1"/>
          <p:nvPr/>
        </p:nvSpPr>
        <p:spPr>
          <a:xfrm>
            <a:off x="5656312" y="4221088"/>
            <a:ext cx="288032" cy="21602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2 %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364088" y="4149080"/>
            <a:ext cx="288032" cy="21602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3 %</a:t>
            </a:r>
          </a:p>
        </p:txBody>
      </p:sp>
      <p:sp>
        <p:nvSpPr>
          <p:cNvPr id="35" name="Rechteck 34"/>
          <p:cNvSpPr/>
          <p:nvPr/>
        </p:nvSpPr>
        <p:spPr>
          <a:xfrm>
            <a:off x="3419872" y="5085184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With </a:t>
            </a:r>
            <a:r>
              <a:rPr lang="en-US" sz="1400" b="1" dirty="0" smtClean="0"/>
              <a:t>including</a:t>
            </a:r>
            <a:r>
              <a:rPr lang="en-US" sz="1400" dirty="0" smtClean="0"/>
              <a:t> all major </a:t>
            </a:r>
            <a:r>
              <a:rPr lang="en-US" sz="1400" b="1" dirty="0" smtClean="0"/>
              <a:t>companies, employers</a:t>
            </a:r>
            <a:r>
              <a:rPr lang="en-US" sz="1400" dirty="0" smtClean="0"/>
              <a:t>, etc. we might even see some </a:t>
            </a:r>
            <a:r>
              <a:rPr lang="en-US" sz="1400" b="1" dirty="0" smtClean="0"/>
              <a:t>spill-over effects </a:t>
            </a:r>
            <a:r>
              <a:rPr lang="en-US" sz="1400" dirty="0" smtClean="0"/>
              <a:t>to long distance rail travel. </a:t>
            </a:r>
            <a:endParaRPr lang="de-DE" sz="1400" dirty="0"/>
          </a:p>
        </p:txBody>
      </p:sp>
      <p:sp>
        <p:nvSpPr>
          <p:cNvPr id="36" name="Textfeld 35"/>
          <p:cNvSpPr txBox="1"/>
          <p:nvPr/>
        </p:nvSpPr>
        <p:spPr>
          <a:xfrm>
            <a:off x="3601988" y="2972569"/>
            <a:ext cx="914400" cy="2663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Agglomeration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14167" y="3187055"/>
            <a:ext cx="914400" cy="26632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de-DE" sz="1200" dirty="0" smtClean="0">
                <a:latin typeface="+mj-lt"/>
              </a:rPr>
              <a:t>Small Cities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en-GB" b="1" dirty="0" smtClean="0"/>
              <a:t>Values &amp; lifestyles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Example measures for 2050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727998"/>
            <a:ext cx="3983515" cy="1250951"/>
          </a:xfrm>
        </p:spPr>
        <p:txBody>
          <a:bodyPr/>
          <a:lstStyle/>
          <a:p>
            <a:pPr algn="ctr"/>
            <a:r>
              <a:rPr lang="en-GB" b="1" dirty="0" smtClean="0"/>
              <a:t>Green cities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Change peoples’ and with that companies’ lifestyles and appearance by offering inspiring environments</a:t>
            </a:r>
          </a:p>
          <a:p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5" name="Grafik 4" descr="K:\N\P\324060_LivingRAIL\4_Deliverables\SR-2_Vision 2050\Figures\Heyko Small\1_norms,values&amp;lifestyle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717" y="233645"/>
            <a:ext cx="1622483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207" y="2930833"/>
            <a:ext cx="3694139" cy="23883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66555" y="5544235"/>
            <a:ext cx="373179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GB" sz="1400" dirty="0" smtClean="0"/>
              <a:t>Applicable to 30 to 60 % of European cities</a:t>
            </a:r>
          </a:p>
          <a:p>
            <a:r>
              <a:rPr lang="en-GB" sz="1400" dirty="0" smtClean="0"/>
              <a:t>Raising PT shares by 8 to 10 %</a:t>
            </a:r>
          </a:p>
        </p:txBody>
      </p:sp>
      <p:pic>
        <p:nvPicPr>
          <p:cNvPr id="7" name="Grafik 6" descr="measure_2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2070" y="2243615"/>
            <a:ext cx="3315500" cy="181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863960" y="1618139"/>
            <a:ext cx="3983515" cy="125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Mobility Management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b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Employers compulsory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endParaRPr lang="en-GB" sz="1600" b="1" kern="0" dirty="0" smtClean="0">
              <a:latin typeface="+mj-lt"/>
            </a:endParaRPr>
          </a:p>
          <a:p>
            <a:pPr marL="358775" marR="0" lvl="0" indent="-3587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endParaRPr lang="en-GB" sz="1600" b="1" kern="0" dirty="0" smtClean="0">
              <a:latin typeface="+mj-lt"/>
            </a:endParaRPr>
          </a:p>
          <a:p>
            <a:pPr marL="358775" marR="0" lvl="0" indent="-3587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endParaRPr lang="en-GB" sz="1600" b="1" kern="0" dirty="0" smtClean="0">
              <a:latin typeface="+mj-lt"/>
            </a:endParaRPr>
          </a:p>
          <a:p>
            <a:pPr marL="358775" marR="0" lvl="0" indent="-3587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Change peoples’ and with that companies’ lifestyles and appearance by offering inspiring environments</a:t>
            </a: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50"/>
              </a:spcAft>
              <a:buClr>
                <a:srgbClr val="00829B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80669" y="5094185"/>
            <a:ext cx="377186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GB" sz="1400" dirty="0" smtClean="0"/>
              <a:t>Applicable to 50 to 100 % of European cities </a:t>
            </a:r>
            <a:br>
              <a:rPr lang="en-GB" sz="1400" dirty="0" smtClean="0"/>
            </a:br>
            <a:r>
              <a:rPr lang="en-GB" sz="1400" dirty="0" smtClean="0"/>
              <a:t>and regions</a:t>
            </a:r>
          </a:p>
          <a:p>
            <a:r>
              <a:rPr lang="en-GB" sz="1400" dirty="0" smtClean="0"/>
              <a:t>Raising  rail and PT demand by 15 to 30 %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Railmap </a:t>
            </a:r>
            <a:r>
              <a:rPr lang="de-DE" b="1" dirty="0" err="1" smtClean="0"/>
              <a:t>towards</a:t>
            </a:r>
            <a:r>
              <a:rPr lang="de-DE" b="1" dirty="0" smtClean="0"/>
              <a:t> 2050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 err="1" smtClean="0"/>
              <a:t>Feasibility</a:t>
            </a:r>
            <a:r>
              <a:rPr lang="de-DE" dirty="0" smtClean="0"/>
              <a:t> of </a:t>
            </a:r>
            <a:r>
              <a:rPr lang="de-DE" dirty="0" err="1" smtClean="0"/>
              <a:t>measures</a:t>
            </a:r>
            <a:r>
              <a:rPr lang="de-DE" dirty="0" smtClean="0"/>
              <a:t> - </a:t>
            </a:r>
            <a:r>
              <a:rPr lang="de-DE" dirty="0" err="1" smtClean="0"/>
              <a:t>Policy</a:t>
            </a:r>
            <a:endParaRPr lang="de-DE" dirty="0"/>
          </a:p>
        </p:txBody>
      </p:sp>
      <p:pic>
        <p:nvPicPr>
          <p:cNvPr id="10" name="Picture 2" descr="D:\P\324060_LivingRAIL\3_WPs\WP 5 - Railmap\Task 5-1 Vision 2050\Illustration\Heyko Small\rail_vision_15.2.15_Groesse-25%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2290" y="252244"/>
            <a:ext cx="1590910" cy="101855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252245"/>
            <a:ext cx="8467854" cy="578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871700" y="356400"/>
            <a:ext cx="4024371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400" b="1" dirty="0" smtClean="0"/>
              <a:t>The LivingRAIL Railmap</a:t>
            </a:r>
          </a:p>
          <a:p>
            <a:pPr algn="ctr"/>
            <a:r>
              <a:rPr lang="en-GB" sz="1600" dirty="0" smtClean="0"/>
              <a:t>Landscape of Measures by </a:t>
            </a:r>
          </a:p>
          <a:p>
            <a:pPr algn="ctr"/>
            <a:r>
              <a:rPr lang="en-GB" sz="1600" dirty="0" smtClean="0"/>
              <a:t>Effectiveness and Affordability</a:t>
            </a:r>
          </a:p>
          <a:p>
            <a:pPr algn="ctr"/>
            <a:r>
              <a:rPr lang="en-GB" sz="1600" dirty="0" smtClean="0"/>
              <a:t>Part: Policy, Regional and Urban Measures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8" name="Picture 4" descr="C:\Users\ed\Desktop\Bild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0" y="137427"/>
            <a:ext cx="9070099" cy="5991873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3156044" y="72752"/>
            <a:ext cx="4024371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400" b="1" dirty="0" smtClean="0"/>
              <a:t>The LivingRAIL Railmap</a:t>
            </a:r>
          </a:p>
          <a:p>
            <a:pPr algn="ctr"/>
            <a:r>
              <a:rPr lang="en-GB" sz="1600" dirty="0" smtClean="0"/>
              <a:t>Landscape of Measures by </a:t>
            </a:r>
          </a:p>
          <a:p>
            <a:pPr algn="ctr"/>
            <a:r>
              <a:rPr lang="en-GB" sz="1600" dirty="0" smtClean="0"/>
              <a:t>Effectiveness and Affordability</a:t>
            </a:r>
          </a:p>
          <a:p>
            <a:pPr algn="ctr"/>
            <a:r>
              <a:rPr lang="en-GB" sz="1600" dirty="0" smtClean="0"/>
              <a:t>Part: Policy, Regional and Urban Measures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Mobility Services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science base</a:t>
            </a:r>
            <a:endParaRPr lang="en-GB" dirty="0"/>
          </a:p>
        </p:txBody>
      </p:sp>
      <p:pic>
        <p:nvPicPr>
          <p:cNvPr id="5" name="Grafik 4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1" y="1727999"/>
            <a:ext cx="3664749" cy="4266286"/>
          </a:xfrm>
        </p:spPr>
        <p:txBody>
          <a:bodyPr/>
          <a:lstStyle/>
          <a:p>
            <a:pPr marL="0" indent="0"/>
            <a:r>
              <a:rPr lang="en-GB" b="1" dirty="0" smtClean="0">
                <a:solidFill>
                  <a:schemeClr val="accent2"/>
                </a:solidFill>
              </a:rPr>
              <a:t>Transport modes and services impact each other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Available multi-modal services plus novel ICT tools make the switch to modes ever more attractive and easy.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Car- and bike sharing users need public transport as a backbone solution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High urban PT shares imply high </a:t>
            </a:r>
            <a:br>
              <a:rPr lang="en-GB" dirty="0" smtClean="0"/>
            </a:br>
            <a:r>
              <a:rPr lang="en-GB" dirty="0" smtClean="0"/>
              <a:t>rail use for long distance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Funding of new mobility solutions </a:t>
            </a:r>
            <a:br>
              <a:rPr lang="en-GB" dirty="0" smtClean="0"/>
            </a:br>
            <a:r>
              <a:rPr lang="en-GB" dirty="0" smtClean="0"/>
              <a:t>via increased PT and rail fares is possible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BUT: price of rail and alternatives plays a vital role in mode choice decisions!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986" y="1448780"/>
            <a:ext cx="3614815" cy="18278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3986935" y="3438189"/>
            <a:ext cx="115571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00" i="1" dirty="0" smtClean="0"/>
              <a:t>Regression of long distance rail shares (target connections per city)over commuter PT shares. </a:t>
            </a:r>
          </a:p>
          <a:p>
            <a:pPr algn="r"/>
            <a:endParaRPr lang="en-GB" sz="800" i="1" dirty="0" smtClean="0"/>
          </a:p>
          <a:p>
            <a:pPr algn="r"/>
            <a:r>
              <a:rPr lang="en-GB" sz="800" i="1" dirty="0" smtClean="0"/>
              <a:t>Data sources: SIEMENS green city index , Eurostat. </a:t>
            </a:r>
          </a:p>
          <a:p>
            <a:pPr algn="r"/>
            <a:r>
              <a:rPr lang="en-GB" sz="800" i="1" dirty="0" smtClean="0"/>
              <a:t>Compilation: Fraunhofer ISI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256965" y="1448780"/>
            <a:ext cx="946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00" i="1" dirty="0" smtClean="0"/>
              <a:t>Number of car sharing users in Germany since 2001 by type of service</a:t>
            </a:r>
          </a:p>
          <a:p>
            <a:pPr algn="r"/>
            <a:endParaRPr lang="en-GB" sz="800" i="1" dirty="0" smtClean="0"/>
          </a:p>
          <a:p>
            <a:pPr algn="r"/>
            <a:r>
              <a:rPr lang="en-GB" sz="800" i="1" dirty="0" smtClean="0"/>
              <a:t>Source: </a:t>
            </a:r>
            <a:r>
              <a:rPr lang="en-GB" sz="800" i="1" dirty="0" err="1" smtClean="0"/>
              <a:t>Bundesverband</a:t>
            </a:r>
            <a:r>
              <a:rPr lang="en-GB" sz="800" i="1" dirty="0" smtClean="0"/>
              <a:t> Carsharing e.V. (2014)</a:t>
            </a:r>
          </a:p>
        </p:txBody>
      </p:sp>
      <p:graphicFrame>
        <p:nvGraphicFramePr>
          <p:cNvPr id="12" name="Diagramm 11"/>
          <p:cNvGraphicFramePr/>
          <p:nvPr/>
        </p:nvGraphicFramePr>
        <p:xfrm>
          <a:off x="5278986" y="3438189"/>
          <a:ext cx="3614815" cy="255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Mobility Services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Strategy to 2050</a:t>
            </a:r>
            <a:endParaRPr lang="en-GB" dirty="0"/>
          </a:p>
        </p:txBody>
      </p:sp>
      <p:pic>
        <p:nvPicPr>
          <p:cNvPr id="5" name="Grafik 4" descr="K:\N\P\324060_LivingRAIL\4_Deliverables\SR-2_Vision 2050\Figures\Heyko Small\2_mobilityServic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3240" y="233644"/>
            <a:ext cx="1619960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199" y="1583795"/>
            <a:ext cx="7985231" cy="4140000"/>
          </a:xfrm>
        </p:spPr>
        <p:txBody>
          <a:bodyPr/>
          <a:lstStyle/>
          <a:p>
            <a:pPr marL="0" indent="0"/>
            <a:r>
              <a:rPr lang="en-GB" b="1" dirty="0" smtClean="0">
                <a:solidFill>
                  <a:schemeClr val="accent2"/>
                </a:solidFill>
              </a:rPr>
              <a:t>Foster Multi-Modality</a:t>
            </a:r>
          </a:p>
          <a:p>
            <a:pPr marL="0" indent="0"/>
            <a:r>
              <a:rPr lang="en-GB" i="1" dirty="0" smtClean="0"/>
              <a:t>Rail and public transport need multi-modal integration to maximise flexibility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Develop rail stations to become intermodal hubs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Support regional mobility associations linking multiple service providers. 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 marL="0" indent="0"/>
            <a:r>
              <a:rPr lang="en-GB" b="1" dirty="0" smtClean="0">
                <a:solidFill>
                  <a:schemeClr val="accent2"/>
                </a:solidFill>
              </a:rPr>
              <a:t>Reforming Railways</a:t>
            </a:r>
          </a:p>
          <a:p>
            <a:pPr marL="0" indent="0"/>
            <a:r>
              <a:rPr lang="en-US" i="1" dirty="0" smtClean="0"/>
              <a:t>Rail carriers and policy seem to be satisfied with small to medium-sized market niches.</a:t>
            </a:r>
            <a:endParaRPr lang="en-GB" i="1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Railways to undertake intensive customer market studies in the short run.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Define and keep binding performance targets in all market segments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 marL="0" indent="0"/>
            <a:r>
              <a:rPr lang="en-GB" b="1" dirty="0" smtClean="0">
                <a:solidFill>
                  <a:schemeClr val="accent2"/>
                </a:solidFill>
              </a:rPr>
              <a:t>Funding the mobility shift</a:t>
            </a:r>
          </a:p>
          <a:p>
            <a:pPr marL="0" indent="0"/>
            <a:r>
              <a:rPr lang="en-US" i="1" dirty="0" smtClean="0"/>
              <a:t>In the long term revenues from a massive mode shift will outweigh initial investment costs. </a:t>
            </a:r>
            <a:endParaRPr lang="en-GB" i="1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Cross-subsidise sustainable transport modes through appropriate mobility pricing.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Combine private capital for high demand corridors with PSOs in remote areas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en-GB" b="1" dirty="0" smtClean="0"/>
              <a:t>Policy, regions &amp; cities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science basis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727999"/>
            <a:ext cx="4654861" cy="4140000"/>
          </a:xfrm>
        </p:spPr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</a:rPr>
              <a:t>Spatial structures matter for rail share: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Concentration of population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Polycentric countries &amp; regions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r>
              <a:rPr lang="en-GB" b="1" dirty="0" smtClean="0">
                <a:solidFill>
                  <a:schemeClr val="accent2"/>
                </a:solidFill>
              </a:rPr>
              <a:t>Dense cities stimulate public transport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Giving back urban space to non-car-related activities encourages PT use, cycling &amp; walking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r>
              <a:rPr lang="en-GB" b="1" dirty="0" smtClean="0">
                <a:solidFill>
                  <a:schemeClr val="accent2"/>
                </a:solidFill>
              </a:rPr>
              <a:t>Soft factors are relevant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Over half of users are pragmatic concerning mode choice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Changes are most likely in breaks of life phases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Soft factors make up 50% of mode selection criteria after costs, time and reliability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4" name="Grafik 3" descr="K:\N\P\324060_LivingRAIL\4_Deliverables\SR-2_Vision 2050\Figures\Heyko Small\3_spatial&amp;urbanStructur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7285" y="233644"/>
            <a:ext cx="1623506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m 4"/>
          <p:cNvGraphicFramePr>
            <a:graphicFrameLocks/>
          </p:cNvGraphicFramePr>
          <p:nvPr/>
        </p:nvGraphicFramePr>
        <p:xfrm>
          <a:off x="5382090" y="1583794"/>
          <a:ext cx="3429520" cy="225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6315"/>
          <a:stretch>
            <a:fillRect/>
          </a:stretch>
        </p:blipFill>
        <p:spPr bwMode="auto">
          <a:xfrm>
            <a:off x="6417205" y="3924055"/>
            <a:ext cx="2610290" cy="211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82090" y="4149080"/>
            <a:ext cx="112530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de-DE" sz="1100" dirty="0" smtClean="0"/>
              <a:t>Urban  </a:t>
            </a:r>
            <a:r>
              <a:rPr lang="de-DE" sz="1100" dirty="0" err="1" smtClean="0"/>
              <a:t>sprawl</a:t>
            </a:r>
            <a:endParaRPr lang="de-DE" sz="1100" dirty="0" smtClean="0"/>
          </a:p>
          <a:p>
            <a:pPr algn="r"/>
            <a:r>
              <a:rPr lang="de-DE" sz="1100" dirty="0" smtClean="0"/>
              <a:t>and </a:t>
            </a:r>
            <a:r>
              <a:rPr lang="de-DE" sz="1100" dirty="0" err="1" smtClean="0"/>
              <a:t>car</a:t>
            </a:r>
            <a:r>
              <a:rPr lang="de-DE" sz="1100" dirty="0" smtClean="0"/>
              <a:t> </a:t>
            </a:r>
            <a:r>
              <a:rPr lang="de-DE" sz="1100" dirty="0" err="1" smtClean="0"/>
              <a:t>use</a:t>
            </a:r>
            <a:endParaRPr lang="de-DE" sz="1100" dirty="0" smtClean="0"/>
          </a:p>
          <a:p>
            <a:pPr algn="r"/>
            <a:r>
              <a:rPr lang="de-DE" sz="1100" dirty="0" err="1" smtClean="0"/>
              <a:t>intensity</a:t>
            </a:r>
            <a:r>
              <a:rPr lang="de-DE" sz="1100" dirty="0" smtClean="0"/>
              <a:t>: </a:t>
            </a:r>
            <a:r>
              <a:rPr lang="de-DE" sz="1100" dirty="0" err="1" smtClean="0"/>
              <a:t>spatial</a:t>
            </a:r>
            <a:r>
              <a:rPr lang="de-DE" sz="1100" dirty="0" smtClean="0"/>
              <a:t> </a:t>
            </a:r>
          </a:p>
          <a:p>
            <a:pPr algn="r"/>
            <a:r>
              <a:rPr lang="de-DE" sz="1100" dirty="0" err="1" smtClean="0"/>
              <a:t>structures</a:t>
            </a:r>
            <a:r>
              <a:rPr lang="de-DE" sz="1100" dirty="0" smtClean="0"/>
              <a:t>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en-GB" b="1" dirty="0" smtClean="0"/>
              <a:t>Policy, regions &amp; cities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The Strategy to 2050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628800"/>
            <a:ext cx="8303592" cy="4401301"/>
          </a:xfrm>
        </p:spPr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</a:rPr>
              <a:t>Strengthen the power of local communities</a:t>
            </a:r>
          </a:p>
          <a:p>
            <a:pPr marL="0" indent="0"/>
            <a:r>
              <a:rPr lang="en-GB" i="1" dirty="0" smtClean="0"/>
              <a:t>Small and medium sized centres support rail while offering good quality of life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Strengthen the power of local communities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Re-vitalise small and medium sized railway stations</a:t>
            </a:r>
          </a:p>
          <a:p>
            <a:endParaRPr lang="en-GB" b="1" dirty="0" smtClean="0">
              <a:solidFill>
                <a:schemeClr val="accent2"/>
              </a:solidFill>
            </a:endParaRPr>
          </a:p>
          <a:p>
            <a:r>
              <a:rPr lang="en-GB" b="1" dirty="0" smtClean="0">
                <a:solidFill>
                  <a:schemeClr val="accent2"/>
                </a:solidFill>
              </a:rPr>
              <a:t>Implement regional freight solutions</a:t>
            </a:r>
          </a:p>
          <a:p>
            <a:pPr marL="0" indent="0"/>
            <a:r>
              <a:rPr lang="en-GB" i="1" dirty="0" smtClean="0"/>
              <a:t>Bundling logistics flows help the railways to re-gain lost market segments: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Carefully analyse failures of urban logistics centres in the past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Provide financial incentives for companies to locate near rail facilities</a:t>
            </a:r>
          </a:p>
          <a:p>
            <a:endParaRPr lang="en-GB" b="1" dirty="0" smtClean="0">
              <a:solidFill>
                <a:schemeClr val="accent2"/>
              </a:solidFill>
            </a:endParaRPr>
          </a:p>
          <a:p>
            <a:r>
              <a:rPr lang="en-GB" b="1" dirty="0" smtClean="0">
                <a:solidFill>
                  <a:schemeClr val="accent2"/>
                </a:solidFill>
              </a:rPr>
              <a:t>Open and inclusive European transport planning</a:t>
            </a:r>
          </a:p>
          <a:p>
            <a:pPr marL="0" indent="0"/>
            <a:r>
              <a:rPr lang="en-GB" i="1" dirty="0" smtClean="0"/>
              <a:t>Prevailing inconsistent and confusing policy goals and instruments need to be reviewed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Create a common European rail and mobility vision and roadmap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Co-ordinate European and national plans with active participation of the railways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4" name="Grafik 3" descr="K:\N\P\324060_LivingRAIL\4_Deliverables\SR-2_Vision 2050\Figures\Heyko Small\3_spatial&amp;urbanStructur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7285" y="233644"/>
            <a:ext cx="1623506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D:\DOKU\Projekte\Living Rail\800px-TGV_la_post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440" y="3248980"/>
            <a:ext cx="2754306" cy="1804071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>
                <a:solidFill>
                  <a:schemeClr val="tx2"/>
                </a:solidFill>
              </a:rPr>
              <a:t>1980s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026" name="AutoShape 2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8" name="AutoShape 4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4" name="AutoShape 10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6" name="AutoShape 12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6" name="AutoShape 22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8" name="AutoShape 24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50" name="AutoShape 26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56" name="Picture 32" descr="File:RSD-10 2009 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992" y="323655"/>
            <a:ext cx="3622494" cy="2010484"/>
          </a:xfrm>
          <a:prstGeom prst="rect">
            <a:avLst/>
          </a:prstGeom>
          <a:noFill/>
        </p:spPr>
      </p:pic>
      <p:grpSp>
        <p:nvGrpSpPr>
          <p:cNvPr id="2" name="Gruppieren 31"/>
          <p:cNvGrpSpPr/>
          <p:nvPr/>
        </p:nvGrpSpPr>
        <p:grpSpPr>
          <a:xfrm>
            <a:off x="2996825" y="1403775"/>
            <a:ext cx="2974045" cy="1769126"/>
            <a:chOff x="3581890" y="2955438"/>
            <a:chExt cx="3201290" cy="2136728"/>
          </a:xfrm>
        </p:grpSpPr>
        <p:pic>
          <p:nvPicPr>
            <p:cNvPr id="25" name="Picture 4" descr="http://upload.wikimedia.org/wikipedia/commons/2/23/TGV-Duplex_Par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1890" y="2955438"/>
              <a:ext cx="3201290" cy="2136728"/>
            </a:xfrm>
            <a:prstGeom prst="rect">
              <a:avLst/>
            </a:prstGeom>
            <a:noFill/>
          </p:spPr>
        </p:pic>
        <p:sp>
          <p:nvSpPr>
            <p:cNvPr id="28" name="Textfeld 27"/>
            <p:cNvSpPr txBox="1"/>
            <p:nvPr/>
          </p:nvSpPr>
          <p:spPr>
            <a:xfrm>
              <a:off x="3761910" y="4724564"/>
              <a:ext cx="1771748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wikipedia.org</a:t>
              </a:r>
              <a:endParaRPr lang="de-DE" sz="800" dirty="0"/>
            </a:p>
          </p:txBody>
        </p:sp>
      </p:grpSp>
      <p:grpSp>
        <p:nvGrpSpPr>
          <p:cNvPr id="4" name="Gruppieren 30"/>
          <p:cNvGrpSpPr/>
          <p:nvPr/>
        </p:nvGrpSpPr>
        <p:grpSpPr>
          <a:xfrm>
            <a:off x="251520" y="356400"/>
            <a:ext cx="3481555" cy="2262510"/>
            <a:chOff x="-2223755" y="356400"/>
            <a:chExt cx="3029490" cy="1972956"/>
          </a:xfrm>
        </p:grpSpPr>
        <p:pic>
          <p:nvPicPr>
            <p:cNvPr id="1058" name="Picture 34" descr="File:TGV original livery 198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223755" y="356400"/>
              <a:ext cx="3029490" cy="1972956"/>
            </a:xfrm>
            <a:prstGeom prst="rect">
              <a:avLst/>
            </a:prstGeom>
            <a:noFill/>
          </p:spPr>
        </p:pic>
        <p:sp>
          <p:nvSpPr>
            <p:cNvPr id="30" name="Textfeld 29"/>
            <p:cNvSpPr txBox="1"/>
            <p:nvPr/>
          </p:nvSpPr>
          <p:spPr>
            <a:xfrm>
              <a:off x="-2223755" y="2081030"/>
              <a:ext cx="1771748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wikipedia.org</a:t>
              </a:r>
              <a:endParaRPr lang="de-DE" sz="800" dirty="0"/>
            </a:p>
          </p:txBody>
        </p:sp>
      </p:grpSp>
      <p:grpSp>
        <p:nvGrpSpPr>
          <p:cNvPr id="5" name="Gruppieren 34"/>
          <p:cNvGrpSpPr/>
          <p:nvPr/>
        </p:nvGrpSpPr>
        <p:grpSpPr>
          <a:xfrm>
            <a:off x="6732240" y="2483846"/>
            <a:ext cx="2234399" cy="2512520"/>
            <a:chOff x="5983007" y="2334139"/>
            <a:chExt cx="2954479" cy="2939367"/>
          </a:xfrm>
        </p:grpSpPr>
        <p:pic>
          <p:nvPicPr>
            <p:cNvPr id="1060" name="Picture 36" descr="http://www.zum.de/Faecher/Ek/BAY/mek/mek/lk12_1/culture/history/Wpakt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83007" y="2334139"/>
              <a:ext cx="2954479" cy="2939367"/>
            </a:xfrm>
            <a:prstGeom prst="rect">
              <a:avLst/>
            </a:prstGeom>
            <a:noFill/>
          </p:spPr>
        </p:pic>
        <p:sp>
          <p:nvSpPr>
            <p:cNvPr id="34" name="Textfeld 33"/>
            <p:cNvSpPr txBox="1"/>
            <p:nvPr/>
          </p:nvSpPr>
          <p:spPr>
            <a:xfrm>
              <a:off x="6057165" y="4968751"/>
              <a:ext cx="1413561" cy="25204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zum.de</a:t>
              </a:r>
              <a:endParaRPr lang="de-DE" sz="800" dirty="0"/>
            </a:p>
          </p:txBody>
        </p:sp>
      </p:grpSp>
      <p:sp>
        <p:nvSpPr>
          <p:cNvPr id="1064" name="AutoShape 40" descr="data:image/jpeg;base64,/9j/4AAQSkZJRgABAQAAAQABAAD/2wCEAAkGBxQTEhUUExQWFhUXGRsXFxgYFxcYFxwcIBwaGx4YIBcfHiggGBomHBcYITEiJSorLi4uGx8zODMsNygtLisBCgoKDg0OGxAQGywkICQ0LCwsLCwsLC4sLCwsLCwsNSwsLiw0LCwsLCwsLTUsLCwuLCw0LCw0LCwsLC0sNCwsLP/AABEIAHQA2AMBIgACEQEDEQH/xAAbAAACAwEBAQAAAAAAAAAAAAAEBQADBgIBB//EAEMQAAECBAMFBQUFBQYHAAAAAAECEQADEiEEMUEFIlFhcRMygZGhBiNCsfBScsHR4RUzYpKyFFNzk8LxJCVDgrPD0v/EABkBAAMBAQEAAAAAAAAAAAAAAAECAwAEBf/EAC8RAAICAAQEBAUEAwAAAAAAAAABAhEDEiExBEGBkSJRYfATMnHB0VKhouEUQrH/2gAMAwEAAhEDEQA/ANzMw7KJGdRy/wARMeSsNueA/oXBijkS2ZJ6OFZdY8D2DGxOWTBgH53Mc0XHkK4O3fr9ipWNlonIklzMUlSgkBywKTnobFoFxntNgu0EvtqWJSTSSh3e68tDfKMyMNOk433q61qkTVg6JFK6Ug8gNAIswUofsc7g7i1PSDevPl8Ihqs7Fhwjr9P3NvtTbOHwiU9stirINUtXEgDS4vllFuzdsyJ6DNlLBSO+TulLX3gcramMNsdH/F4WoVU4RJFnbVw7sWMB41HZr2kkBh2cp2FjvA+e8YYywovTn/ZuMD7XYSbM7JE3fJZLpKQTwCjqYegA2I8I+a+0cqnZ2HIQAU9ixAFiUuWUOJ9RG0U6XTe1nHEAjvPlGROcYqmvUWf2k6MQ5GVyeTNp1jkYq3dHAbzAnUd3nAftLMIw+IWlTHslJdNIa1i4u/OOsVNUMThSoWKlOGSARRk3DLyEVTQqw9O/2ClYoMCEuDfP8KefGOVTicgGbR720NzYRlNiY1dCWXMKjJmKm9ooFJFJCVIcvVUBcc4e+zzy5ImL7TfSCRMWlQsO8lxugu8OpLyGlguN2wqTuhOopzbOwi8DN2y8v4sshEwk5mel6daM29LtCE7SnS8RMoQJyAiXUjdspTsQwYXzbMdIzpMSMJSVWaXCEb1r2uzvmxZtWMdTMVKQWUtAUBZJUkKe4fIs3PO3CMvgsfNEtNUy6sZLQspLAodlJDfBc8oZ7AWkzMTUEsJ4CQQGCezyHiYTws08KUeaPB2FgcQr/PSf9EeFOH1xKv8AOQ/9ELZWI/5UJjjtaHqIAVnY9bw22FKkiWFOqY6lH3yQFDdACQCAQHv6w1v9Uv4/gnLDpXS/l+Q/2eRJrVTNM3d7qlpmAXzYJDQ/MpH2U/yiMqNrSpZFKQpYqrEtITYgU1H4Q+kdy8Xi1OlVKGDn7TcSpVkjwiM2lu/fQph4Ta8jSqw6D8CP5UxycOnRKf5RGcM5bJrnzd9yGKepbdGTiLJWGnKJKMTNHJTKPLTr9CE+JEr8B+Y/7BH2E/yiPDhUfYSf+0Rll7Yxcp6jLmhNju3HVmI8oIT7QSp6QlalSF5g1bh5E/nlDWmtBXgyRYcMmg2HdbIC/ZD8YkuchExQKEqBWSCwy7QDhwIigLSEAzKkhSaga1sd0G4fdU2l+RiyZhgJqAKnrALqUc1k6nlC6s58qVV73KZOGCkuQDu8B9hUSGMtICGFzSP6FJ/1RIKyk3GWh0VErYm3dA0Jro+TPBS8AoXsSSHJZznw0aCsLspKFVPVmwIFru8HARo7bFcr5s+fbTwqjtGWhI3jhlgC2dKx43hLh9oShsooK0CYyklBI7R3Oafst6x9SVgJfaCbQntAKQtt4DgDwvA0zYmHMztTJlmY71FId+PXnDaHQpxpJ3pRgpUrsMXhjOaWlWECXWaQ7MQSbJIfzIgbFJM5W05kn3kuhG8MiQQS32iAkn/ePpm0NnypyaZ0tMwC7KDseI4R7hMFLlJoloShH2UgAeWsYKxFvz/s+ae0GLlzcHhpcpaVrUZYoSQVuEhLKGYubRv5uCVUWAZycxnVY555+EdYP2fw0pfaS5EtK9CBl0DsPCGacxBExJJpJGcxux/dEKYgOVJITdLZZXMKpGCky01ICa0ntNAA4axZso9n42c5HaqZyS6ksL9wgaEfVjBCcO4sQEm4BYngbcDz48ooqa0aYsXOOkk0gU4XDhCQABSmlgzUq0Ba6XbzjrC4SVLAMmxZ1gXe26ctL5c4vVhJST3Uku7qZ3+7kPHhFW6lICEpFmyFmBswZrHm8OkFy13YQhYTLSAoFTXdQGfNrj5wP2CBOXOExRrCUkBqRTkaqbu/pHkqSihNktSlIDAMB8Lcb26xwpEvJks4U1nc6qewLWvAkq3NHxaIrRsZLgCaS04T1OEhiCVBF2sWN+Rg2Vs1UucuameKJizMVL93T3Waslxa78oBXUoppBluGJNBICe7UOLEjO78oI2Xh1qU6yQKWI92CkJNgSBZ3JBtYmFai+aF+JiLdPsUy9hFMlWGViQuWU0hNKCU7wvYvoReKdp7QmyEGV2xnTDeukJUkEMEhuh5+UNJq0SwpSQlIb4WD3cDg7v53aEexh2uJVMWxCQpavXj4ekTlSR0YNybb2GGEnS5RSmwBIqI+rH9c4vxuLUapb3WyXHAOlvO/jzjKTJylqqv146ecNsLhp7ZN1YNz5RztHU4Ja2NpKQmgK3lAFVzlkyfPPpBU2dYlAJPaE05ktkG0cG0IzgZtQPDn+sETFTQQSnkWOXz+jCsDiMMZLdctRJBTUCbbwSbF+besKNqYMTjXKDEPVlvZsrrpA07Gq3UjJOdzYHMk5QRsWcWLn4LtcgP88oytahytKwDA44pCpampUlYuciUlPk2nLlGpQVFYYKasgalNJUGPJ8j1B0hFjtnPiEDuiaUklJcuWcgG2ZHLKNGrDpQR7xRKVywpylt5YUSwuD1i3zKzjx0oyzRXvUrE8kOgBmzOry1Ly0un1jyPMDhlLSlIs6Ujl3CH9YkC1yOLJiS1s15gPBLJVNDqICwA+XdDgcv1g4iAsC1U3PvB3bho2Q68Icugl49aPQI9aAY4aOWi0xwRBMctHgMdxzBAfOJ6plSj2RJBUAKk7wq7+WnHK+jGGUmdQhIO6EhiSbqbg2lrtC+dKVUp1KuSomtNiCWR4+UVCWsnNTkFSiFJNBDbhPjr5WMdEMrVWjNSTTcZV6sZr0ILuLNrlZ/UmJJmJy1YvZTHKwOoDFyOcLzNUAlNNBpzrDoNmDHU5v+UcSEChTkpLAByNx33c2FhrDKmqtFKkneVlisWunclqUlg1w67d5r2HIa3aOHmDJC1U5XSa317pqbk/hFUmWohN1JcOd5O4W7udnfllrFglLLXUmrPeRuNkDez8mg6VWZE3F3ajLp7+h3VNT/ANNaqeaTW/Bkl25O3KGWxFrClIWlTUgJWSneNywIF7cCctIVokTVMHWmrO6BQ3G9n5N4x2mVOU28tNWd0Chsib2e/DxiTy85REamtoy9+0HbcT7sl+7Y5ZGz3ztfj0eFXs9LtOU7Fgnzc563b6MHY/FTFSmXLLn4nSClrOoPq1jl6QLsBLS5ouHULixbwtqc4hiNVozu4a8j0CNiyU1FbZFhx0/OHJncIXYKciUgldiVK52HMRfh9qyllgb8GiDLS1ZeJ3CPTMsbDwvHEzGS0gEqbxu0Dp2lImGkKvppCgSsUbUSKizDldvGBJc3sg4N87XuLhPLjFuNQa1Wcg68IsmAUOAwSM+t/PTzhiy2G89PvcNl+8AGZs/5jXnGjw0t1zQQWNOaQAS2YV8WkZaUr3mEzBKkkh7Z2HhzzvGrwUtpkxTAPSHZYJbiSWPhFcNeE48fcKwuESjuvoA/CJF6YkFxRzF6hAWASy53dusGxBPdSL8DbI8YNVAeBSqqa4YVCnmGzgmQYTEePIjQDEJjwxIkEBy0eax6Y51HhGMfOZ3aVH3RO8R3ksU1F18245esFmeEjdSpTOpKWuTa5JtT0PF4EnIVUreUHJJNQ3S53G55/RgoYZLd5RILne9Et8hHRGns0NbWkoy6tCxa5hJPZE8GKd8fbHFrXuA45x3UoSyRLKrgC6TUyVb2THPPzhijBgMWJ+1cqDWsPXK3KLcXg1qQzFNnJDOG6X45c4da70FySel9/eonlKWwaWpVIYXRvuO9ldmGT5jnFtaxkhSqbC6DW+uV25P4QVJ2eqkNNFwDYndtkN0OD4aQXhMDSKlgrU7sC6Q3ABvlGntenYTMn+ruKq5iWZKlU5HcNbvyLtyfwiwGanJExVH3N5+iTU3J/CC8XhQUkyyZZBZQctmxYE2IfTxgNMmaod5aarHeTuNk97Pybxien+ziugkrvw5n9DjECexFEw0j+A1VaWBqbk+uUVbNlt2htnqTULPYZnh4dYJEiefimJrtcoFDam4Z+TfKA0pWhZKwpLg96hydCW6HLnyiM6rRx6HTwknmaqXUKxuyyuio0gJFnuTqfDhAeC2QawAoliHcNrfoOsayTOBSCSAGvlA+H2hKORSlLmnQnR2+Uc9s7FORn9sYBSpqmJCQwyJ8IHlbEWKmU/AH8ecaheOQksqlSVHOxbhUNHgsykhLhI5fpwjWzPEZnscgppqzYPFUuRLKX0zzLk8KYu2qquYAII2bgN8njkH9eGkAa6QHhJhOIkOG308cnGQ8rxs8CB203J2Q/eq1Z3sBnlGIw+MQjEEtWkLB+JwxJBB8zwPCN3g1EzFEIAQQgpWGdefjYNnxjogvCcvELUYpiRERIxzFyjAWzwyp3NfL7I4fjBhijDSaai/eNXTT8IxkXmPIkS0AxI8MexIwDkx5rHpjOe2G0ihCZSCypjv93h1MGx4QzPKZWbi2WXGRLBwXu9Rsz5fWdn7RW70pcZA6OzkWZy0LiSwCWSHAf8enzt0AszGpSwKVFw7ppb5/XODnZ3x4eNU9fqPpG1Qq0yoE2zt+kNsSAmWpTEliwBJKicgPzjHomlQuhSUkZkh/C7t4w/2DinSqVMPdDh2y1ForhyvQ5+Jwsizx2KsPj5wH7upgGG5vhsw17cnzvDLB42olKpZRkyhdJ8Acm1DgcRClEpW6moizEhQZBGnj9ax2mWstdSan+JO5ytk/JorLLzkjmytbRkP8TJqBBIBOrBjkb8R631hBTOQWoWSg/wAJrfw3msQz82hnsiaogJW4dylyNz+EkdHFuMW7TwypiN1RQpOZB0118c9T4S0eloSSa11XoKFTJ6fhmKov8BrfQ2u3J2vlAmNEywWlW7kpVLl7s4taDEyJ6vimJrcd5IobWxs/JvGKMSmaQFLK2U+6qkhJHEA5kcBe76QrcfOPTcOBmWItJddjiZNWqQkJc/CYJnSSqXQZJNOoUgqHgTlA+zJyUlSVWSSD6/oIb4vDJmh0qHF/q4jmkqZ6bdC1EvcKRJmBw28ZY9KnfwibPnTqaS9nF/rOGODwPZlyoENzinFYxCAqku5Hnr+ELYbsrSmkEnP6tFmya96peQIS+QPMa5+ohVMxrB1DLujJzx4txj3ZuJUgO9ySS+pP16xq0C1pqcY9LTTq1jd78v11bnG49mZhMhD6Ep8AbekY2bhipVSVXOh/2+n5xs/ZxIElAe9yrOxOhtno/KLQaqiHEfKOkiJETEgnEeyplQfK5HlFeJnCWl3D5B3ueFgT6Qv2fPqm0uXAJysbsQT1vBOIwRWSayk2oIYsM7pIZ3D+XAQsXaCqLFqnOWTKZyzrXlo+7aODMn/Zkv8A4i/D4OvlFZwKjYzFKdQUbJDgfAwHde7fnHSMBvKUJi0lRdVKhc8yU5DQdYYbQOMD4vEFABsxLXJFyWGkTDSCkF1FRJcnLjoOp8Io2hh1LTYioXCS1OoJPGxPTxjAVWddpO/u5f8AmK/+IyHte/8AaHNmkjoM3u1w8aVODmFK0KmrpcpCmBUpJSxc9SW1tCf2xwBZE0XoSUqaxKeI6fjAZfAaUzIT0haGqFNuZ1I65RXPxC0pNCpW6kbzOtw4KQWsks8UqQQBvLJYmqpwoWYgcc4IOIm9uFdhL/d1dnV7un+9JfP1jI9HYtxOKSulQCUuA6RSA4ALhjkXfzgnZC2mpa+4oaZNa8JOyJtUoOLXsBq4bh+kaXYGFJCpzbpFKBxDXPj6tFIfMiHE0sJhmNwiqUrlpq3bosCbDeyuRfyELxOmA9xRotmN59TZ3Tyf5voU4gBKahdsmfIAkxWpe8SOpJbxbnybWOme237HkQk29W+7FKFzUEEIUaCNU7/Elhdm0eNIUso2JSfFw9zzJHzEIMcipTIUpIUkuQQGI1zDO7WOgjQ1vRoSLnXIcM9b9IjL1q/QZX615v7GbUmehxStfZk3sy3LcHIGdnyu1oDxU9SdyY9sqqSovfTgzBufAQz2pJmGYQhawlYHdIFDJBfvAgnk3jCtWICVKXVUss6ixCW4GzdR5Qk69OiKcNGWfXN12BFyiS6gUpszsCpzkkeTmPQldKVd3tCaW7v3W05eMUYieVKDvx8dA3nGq2VJE2RS2pp1I4HlnE9z0G8itiOXhJiiE1PwFd9OI5jjAhKEuLqVoL59dfCNANlzgWEvLJmA010yHqeUcytiKqpVQFKureZSibsNUiEUWw/EiIpcok1K1y6fIAaMfxgmXKsT4DSGmH2MZirqzc2SerC2dh5Z8HuE2SKRu06bwBOjFgSM3cGDkbEljRQj2bswkpK3APdAYKV+SecaPDy2mJY7tVJybuqNA5BrqzJ6GLVYMo7gJKu+sqHacgCePLLhHcuWXQAilKS/eSWFKgwAPMQ6ilscs8RyYeqYEhzkA5jyBdpTglBd7hQccWJbxD+USA5UQbrmD7PQylLSx7yWyuVkwLLxs/8At9HZq/s9AQ9O6JvfKq8+7u5NbN4JRIAUCdFA/jBqsUQ5JFAJ8m4wsJWtTVlsz2AxeIOBmLPaKnBJO9KCSldKSUJSE7wSXax4XgqTjJ/Z4c7xebSVFO8pDzKSoNuuEoUSAPWDVbaZdNJN2PLep8tYrXtpRSopQMlFJJP2ag46w6ZsyFkjHTivGBaiEoppWE/uyVTBZ5Z+FMskkKZycrRbhMZOUvBV1hS0AzUdnSO4SVGxYhQZqgzixqsfL2sutlJFL02dxvBIPTlBOJ2hdIQynIfMhmJ8TGTDYp9mcZPXJUZjqUDmUFLGkFSGAFQSq3HRzHWwMTMm4YGYe0U5BWUhIJtcMA6eFgWsbiNEo+nWB04xBI3iT0L/AC+njBToxWN2EFOZJCdTLWNzqGuiFq9gTnJ7JOTP2tmzbJ+cahKDSzeXiW5nUnhHBV5FmsXH0FJhsjOuHEOjMYvZZlICl0qNSB2aQqm6gHURvLzyHCGK9uKThpZUkAmYtMxAFNKJbVLZV3AKGSeMGz5aVpZYqTYkMprMeXF35QSjZGF7MJmSEbgWkVAq7xuX0UWDnOwvFEmlaJYmLGTqYqnbSCcR2KwQErCEzAM0iXWq4sJgNLDIgjhFQx04SDPWEBJQJssJUSqo5BVgHuHbo2sOcTKlpUlSU3JC7uwmJTSF3LvTb/eFsjY0gElUtBSW3ADS7vSz8fhDDrFVdanPmhyVCzEbSmGUZoQd1LEPuqUTSTk5ZT5csod/tJaFEKQh5U1EmZSokOooAUktYUqO7ZlAZwZJwspUtUoISJajdGSSS5LMeIOTR1L2bKCQgSxTU9Lkb7u75guznM24RJu9Bk4q2ZramPnETQUIdKhKASVKqVuhiCBxHrAKSd0sCDLE3MnMsB6X4gXjR47ZSZilEr3VLrp7NCgSBS713DCBzsAbpE5QpFKWQmwJJZq7hyYi8t7rs/wdEMZKKSi+6/JnRKUooSEFSpiQokXYqBKU83pPlG42VNOHw1SkFkJUssRcBy3oIo2J7PyxMqWrtCkIoNNJSU2DEKOlmjUgCMvQXFxs6oxn7fxCcHLVNIlTQvs5yzLcJISpVpZIO8aA1jctdobbX2lMRPkISkpCyQQUpJUakCl9GQpatMuAMPFmPBD0QEWL2pNCcRekIXLAUQgUIUlBVcqYquogm2WUV4PbM1S8IFA1TJQVMlhIFykmoOXAqAGgTkQag2gESdPCQSosNevTUwGjWZPE+0M0Yda0rBpmlAmUJayCoCl2evcbMO2cMdubUXKTLUCJbrAU6Qom3dCXuXPdzIdri7GbtWWkJVXuqBIN2sAr5ER6NogKZi3F+ZH11gNpAQPtYO7khqt0mw92sBusSJiT2lROVJbpST5xInmb2QksNNleDxilruzFJJAGoUsP5CFKsSpSSSbqTfgfdp0jyJA8ugJbPqHYVAq8R/WYIpHZn7h/8cSJDQ27Glu+v/QiXLBmHqfRYi3ZqAb8AhvJQiRIZDrf35jAqMAYyWKhzvEiQUFgOHXWoBQB+bcOl47TKFL6gA+JQFfNI8okSHixpJX78jnESQkKbQLzPBNv6j5xRilUqYWGXz/KJEh4N2LJeH35IoTakaZekVpXZP8AFY58Wcc+cSJAm9R4JZUFhVgLXUBlyJglE09rTpWOPGPIkIKxQnBSSf3Mv+X9Yg2dI/uJefA/nEiR5D4rGv5n3PR/xsKvlXYZ7AwstClFEtKCUgGkEOHNs4cpMSJHdw85TgnJ2cWLGMZVFUjxZiCJEjoJEEAbWuEffESJAlszGeUn3Z+5/wCqX+UPyLj6+IxIkSkt+v2Fw/x9yvGzyhFm7qs/8NR+cexIkVohiN2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68" name="AutoShape 44" descr="data:image/jpeg;base64,/9j/4AAQSkZJRgABAQAAAQABAAD/2wCEAAkGBhQSERUUEhMWFRQVFxoXFxgYGRgXFxgYGxgYGBgYGhoaHCgfGBkjGRgYHy8gJCcpLCwtGB4xNTAqNSYtLCkBCQoKDgwOGg8PGjUkHyQuMCwsLCwsLCwsLCwsLCwtLCwsLCwsLCwsLCwsLCwsLCwsLCwsLCwsLCwsLCwsLCwsLP/AABEIALABHgMBIgACEQEDEQH/xAAbAAABBQEBAAAAAAAAAAAAAAAFAgMEBgcBAP/EAEkQAAEDAgMFBAUJBQcEAQUAAAECAxEAIQQSMQUGQVFhEyJxgTKRocHwFCNCUmKSsdHSBxYkcuEzU2OCosLxFVSys6M0Q3N04v/EABoBAAIDAQEAAAAAAAAAAAAAAAMEAAECBQb/xAAzEQACAQIEAwUGBwEBAAAAAAAAAQIDEQQSITETQXEUIjJRYUKBocHR8AUjUpGx4fFiM//aAAwDAQACEQMRAD8A29wwKjrxBHDS5sr8qfe0qA8AD+WT9NWkZkzrO10LcW2haVLbAK0iSpOYSjMOEwY5xUoun4Bqi7skf9Y2nyyYXWPqL6daugjp7PD6tbnHK7GU20Ol4/ANeD5P/BoPvHtRWHazoQFXAMxCZ4mBJvA4a1TFb64jh2Q8ECrjTctinOxpnan4BrpcPwKzIb8Yk8W/uDT1V5W/OJ4Fv7g/KtcCROIjTA6fgf1pt/GBAKlmEpEkwbDjxrOf31xP1m/uJv7KQvfnEEXKDz7iTbjw0g1fAkU6hpLOMC0hSSFJNwQJkeuoGM2k8lSgnsoGkhU+cGqHu7t15orS2lJQSbH0UEiZmDHCBoZApjH714kKUCpIvHoDp08P61qNFqRic3bQBtb7P4rabTiyMrbmVtsSG0m6STzUTeegA5HRXd78QPos+tX51i+zFw9mEAheYGOIM8bG/vqxPbceOq0/cT+VMU6MOaBVJzvoy/q36fB9BryzH31GXvw8XUqyNzlI0VpI+1Wer2w6dVDXgAOfKmTtNzMDN70xwaX6TClU8zTxv2/fuNW6L/VXlb9YiCcrVuiv1VmiNsuCdDfiOg5UdZdzNZimCUkxJjodeUVaoU37JTnNe0W/9+H/AKrX3VfrptW/mImMrXE+irhH2+tV1LYPA+s/nXE4cSLHjz8a1KhSirtIyqs27XLF+/mI+q191X66bTv/AIk/RZsSPRV+uha2m0+iMx5mR5gcqZc71joLeu/jS1FRq2kqdo+u7931NOclpmDB/aBiRwZ+6v8AXTid/cTya+6r9dVPGKQgSqB/W1qHO7bA9FM+JIHnaR43HWmnSoL2UVF1XzL5+/mJmIa+4r9dd/frEf4X3FfrrN1bZcm0DpHDW/EjqCR0qXhN43AIJJJAg2mOkWULfRg30oThS5RCpT5yNAa33xBE/NfcV+uur32xA/utR9BXH/PVZ2btlOUFRSqe7eDJ+qJgeVlWpzEYxhQOUBOUgKVcpBnQz6PDWKpQpc4lNVE9JFh/fbE/4X3Ffrrh32xN/wCy+4f10CbwoUnMkpPS4OnIgfGlNlsTEc/Z/wA0VUaT2igTnNbtljO+mJ5t/cP6q8jfTEEA/N3+wf1VXw0DwvSkMCLxry62q+BT/SjPFlbxMOK30xPNv7h5T9bpXTvliebf3D+qgLzAA0GvLhN/fQXbOEhyQH+8gJT2R7mYFR731TcXPAdKrg0/0o0qkn7TND2JvU+6+lCyjKZmEwfQKhcqjUVa+36/+P51lH7PsMpONBKXQSCPnFBUlKVzlyn0e8L8fKtZjx/1VzsVGMZKytoN0m2tWPLTIplTSuBH+r9VPmkqtek7jDQF2fuylrE4jEBSu0xAbCwScvzYKUlN5FjeSdKJnDKn0v8Ay/XTzarnTyM0FxW9KQspQgrgwTnQgW1y5jKtNYjrUlUtrJmXlW4ScwRUFBRBChEHMR6iqoQ3WYiOxa1+p49acwu8bCx/apSRqlZCFDxCo/KiTawRIMg3BGlSNS+zJaLBf7rYf+4Z5egPzri91MMf/sM/c/rReK9Wsz8y8qAGK3SYupLbSYGnZ5hy0zW8RB60Ex+yhhwB2DSgpYTmyBUSDoSZm30gRzVAq8LRIvVV3owbjjjQQ6U5nAEJ0SFAKUVFQGuUSOqetEhNt2bMSiiqYh5DbpKWh2agBkJKdQiZKFEE5geJHsqC0tKVrUWwpvMBEZ1JtqkqFxe4OsjWrNtPc1xSSr5R2i57oIIzQJgGTytUFzdZxtSsrykLIEhIMTA4gg8eVMxnF8wE1Yz7YGBLmKKUwpKVysx3UiTINp1tHThrV1ewDYjuonT+zAHq0H40ndzZ3ZTlUr0lZwBYuZjmVOpPDyohiOF1eqjU3qK1JXApwLcgZEfcApheCR2gAbToTASJ9VEXTB+kdeHSpOBwoLrYPpXJBGn1U+J9L1c6mNxSw1Jy58iUoOTImH3dN1ZEjSLCeR8IjWk4nCrAslRChYxqOdulWZGJAdLeU5ok2sBrrHLnXMVwWmTlk5ZMK9XHlXmYfjGKhUWbn57a7DDpxaKskEdOlScM/kKVFMpJI6GxmDpMVPeaK1g5CknLw1594cLi/Ci7WwUBJESTfwE6A8LefWnsX+OU4U8tSN21qt1+/wB+RiFFt3QCThg6tXZWnRKrHTgRaOOoprGbIfDbikpunQak2AkAG4HjVsGVIASmIsAK7ntVYLHV6kM7Vo7Jbu3nf78x+jgovvSMTdSqe8FZjpxJibAn0h9k04jArNwg28RHPqjztWsYjBIcstsHxHxNPN4JAAASIGnT45V0+0ryNdmfmZYzsJ1R9Ai/LzmB/wCSZ8KPbL3QMnOmSTxHd/JRt9lQq/NsJHAeEcece8UtYHx8XocsS3ogiwyWrKwrdFIECOX9DPpDoqfGhm0dgqbT3U5SNIJt53KRw+knS1XbPf4+BTeITI0n4+NKpVpLcqVGPIy5O3HGpBAjgAIB4yAn1yjme7RLBbdQ4QFgJPBQ4+MWMHiBNrgUR3t2GCnOkX46XPCxsTboetUi9wfDz4AzE8LGFciabjK6uhScLOzL52REcjoRoR0PKlZdb8j7P6VD3Y2oHUdgs98TkPExeOqhfkq0kHWpik5VQQfZeOV9L0xTqZtHuJ1KWXVbMS4JEE2NVzauJAeBLjTai0mzilCQSoEZAQCCDB1mBpAqwqet6J9n50ExTzgUA32mgkIQ2qBmUJKln2dKK9jEEWPcRvM7h+8lVl3TpGVcAZiTYQL8q004brHkn8qzbcUAYhkArP8AaSVQDOVeaQNIMiOGlaeK5WMffXT6j2HXdfU9SHNKWaQ4JHwKSGQPtPeFttC4WFOBJAQm6s2gmJgSRc6VQSjuJCVZznQEgyEpIABUVcLIBMnQ6VoLe7GGBP8ADtg+Hj8edOfuzhYI+TtQfsilalKc3rYXnTlPcy8ocuA4lQRfKFpXNx6KZki/KKvO7O2mmkdg44hOUkoJUAlSSZIB+yqRHKKM/u3hv+3at9gVz928NM/J2vuJ/KswoTg7plQpSg7piF704YKCQ8lRP1e8BeJURZImBfnRWoDO7+HSQpLDYIMg5BIPQ8KIUzHN7QdX5nIqO/a8fHuqRXFVstgPAIC2yBM5vaLhUEnideIHKoWNkqVYyLGDoYE0b2Xh0gKIABJNwZ9vu4XoRthEOLMWMA36CD7v+KPF3mwE13EgEsXEBXr60xiGzay/WKh7V2qhpxtBBK3FpSlIUZgqiTyH46VPx7UBJyqnjc+83oqrqnUjB8/h/oi4NpsawbKZBWCcysozGwsTNtacS6ErC8wWqFwQBBUb8BYd3wqE3c5dATN7wQLEcZp910JynVRSpIj0iQdfVA8q5v4hhpSr3zXbtZen08w1OSyII7JxaSgkFIcUfnCojMeCYHKIt0r3a2AJzAEibE2PpHTqf8tR9k4eEKcCbqJieAEAi3h6xTmETClJyKld5Vpx7sjmfxrlYzhKtUlDXXz/AHt6Ll0Nxu0kFMFlKZEXuPDWfOZ86UX1hXAjjwt15e+l4bBqQDcAzwFoiBM8aS4oJEEXJ56zXDpxjXrqC1Tf+jcIO65DbipPjXQDpTS3OVKSn4+NK9xGKikkPti0t/HxpTqdPj4NJA+OPrpc1os8D8fHupt5zn8fHWmn8WEa/gT7NRQXF7SzCNBMzPsnT11uFNsFOokgi5jEpIvp8fEUr5clVpgSI6+4/jVaedv7o93vSfKupxBI16EzxGkmP/MDxo/CQu6zLNjmEqaWDpB/Dr76ybHJyrUNIte0DWDrA+8nwq+px5CYvpMX042uY8JFUPaa5dVHMxHncR+Kb3unmWlHKmBqSzO42xiChQULER0vqJk+wnj3VcKu7G00voSoRnA7w6/S110uCARF+dUEK5e4W49Ak/dngKsO77KSguBXe0Ig2jSRM24DUA90kWoj0dwbV1ZlgKZqr47ZyWnMiLwkf2mKcatoAInMQZJ5SOdWhrQeE/HxxoRtrCKUpRScgS2DZtK1rgqlIzAxFjAuc1tKaEouzD37PhDrHoxLnorLg0cHpm6jznjNajWY7kH+IYkQe/8ARy/RXBKR6JIgx+FadXLxnjXT6juG8L6nDXF101xenwKSGRKNTaPKl0hv4vNOVZD1er1eqEOE14GvRXahD1JNKrijaoQGIfVkGXXtADlEWkZtZ4TULazYzr0vrPgKlFwIbkkHv3mYBjS56AeZodtUlThBgC1iPC6vcPysWO4CaujD8DjlHH51nOflAEzaA53R4QAK0x1cwJHeJzAEE3P538RWUYFX8aJ/7mdP8U306XrYMEoTBKdCZAka8RpF/ZS+KSUJVLXa13torltK6X3yE4PZYQoZo4nQE8OMc6kLQA6iQZCVe7reoGKfUkwi+Yki8DQ2M8JphOYuI7UyMqtBGgGpiIiTwsa4k6VWu+LN7o3KCp91FlGMTAAKSByjUa2mdfbUXEPZCCApRJAMcNbkHROonpQp5tKbQSoqJtBVreFDhMcaQdolISSO8U5SL8LlUEczNDpYHPJKnrcHN82HnMaUpBUR04/80zh8R2g1mNT+PtoS3jQ4UgqGVNzKiLXJP2uB9dSn9ot4UcO/3oNoGn9fOi4bBSo4iEXHvPXbSxdGSzXb0CSGpPxNSAig2B3rw67FWQ/a0PgdKNyCAQZHs9deilFx3R0IuMtmckf8flSCu1vjyrrivj+tCdobeaaF1AnlrHjFxUjFy2JKajuSMYshMxPu94qvdmRf2/8A9D3iou0N9EqEJAPhcezvD1UKG9ipmBA48PvJmP8AMmm4U3FaiU6ik9Ay+3aOfC1/L0VeRBqN2pBMzYTxkeP00+YUK83tttxP1SeFgD53Qrzg0h5MmIuBYQZF9QmcyfFCiL6UVLzBM8/jABwuZGkGeUHKT1SUnpyq2JPePEEx58JmL6awrkaJbZChKtAQATb2mL+C0g9aEL93qHnMDp3k24VrRFHUa/8AOo9s/wCocQdaIbIxpQoBIm88BY2jlB+6T9U0PA6cv6ceegnj3VcDJwZIcSR9YHX13jymJ4KSdayy0XRloQDf/UOnPnQnbW0uzWlOdluUzLqyJhUQkAiYvxtRlmwA/prbSTFxzoVtrCrUZSpaYbURkCJUo/RlQPEC1p505y0EYvvahXcHazbuMaAWguQuQlWYWSoEjoZEeNawKzDcYEYhjODm7xlQSFegsd7L3QrSYtWniuVjPGug9h/C+p40O2++UMLUlRSRliNT3h3R3VXV6IsdaImhW8uJyYZwlIUMosXOyElQAJc1bAJBzC4iRek1uHYN2GMSl9JxCyVPJW4UAp7JoAgIabGUKUpIIlRN5NtItFUfdVp35XmeDaj2aglQxy8UpIlFktltASDxXc2Aq8Vb3LPVyu16qIer1er1QgkC9ecQCCCJB1FKrhqEBWGwYUO6CAFzlJ7pIAggjQcvCh21XfnFCSkkCRE2jgfXRnZhGVUR6R92s6Ggm01kzciQFm0wIED1WnoaJHxA5eHUyHcrd1b2NW6olLSHlmbBSiHT3U/ZB1PDQaW0raCiZvlSnUyZJBkgeM6delQ28yVJDZINkpBAEXvc8DbWpvyIECSpQEwBYE6zYZo8+Xlyca4KupSeiWyX3uHh3ablbfb6+4CvPDNGZPIwIg8LmxjmLU18oUpac9wAoQLEjl1Imbe+jBbOiEBNxOYgAW0tx0+DNDNsslKwsd0KBEyqNB+ImmqOKpVZKmopaaa/ttazB2lOLctXv9V8yM4qSMiiBzPEyLDqfyNqkNYYHKVyCOJtIzE+ZHv6VEwbKycyEzHDXmOPjSiDmAIIgyJF/G4vxGlO1MNGc3GnOz669BTNaPeRKxTDQ0iRaE2gxMGPdpXMQGsocdsEwgp1SdSCRGt70vAqDndiCsmSOWUT+I81cadxewe2ZuSMqp7vEcTEXt8caRotwrxpzk3b19OXvDx1fdRWNqPYVXoJKD9ZEqH3TUzdPajiHQgKC2zrB0/yq91Obd2My4sOJWEmAFBMgmABIF4JA0r2xdjthzMM0pMgKEH1iK7UpLIXFPOH97ceUMSk3PWDHvrL1uKKiVa8yP8Acmr7vI/2ndE28Dc9D5VUf+kEBRMJI09Jv+hq6StBEqu8rnsEhvLmWkr6zmA80QoedKOJZVfs4P1hJiPtJ733qKbHDBw7jbsSojvlIKkEaEOIvHSKHO4RoTDhWJiQM58lJhQ9Roi6AiCW7yk2HGR7VJt94Ue2TipSQfLQA+R7pP8AKQaFM4BROYC3OZ/1JuP8wo/gNn5IA+lroJ9XcX6gajZaQxtzDEtKN5TB4yP9yR6xVURw8/8AkR04pjqKvuNTLTg6aXAHlqi/HSqps7ZmdyFWSLrPwfUsSOdVfQg3s/ZjjxhtBVa9rAH2QfUrlNP4vZDrCk9okjiOXrPv8DVne2hKm8LhRkSTBIEGwk6R6hGsiakYvZi0BTa1FadQTeJt+fQ61lS1szTStdCW0HKLgcNNJkc+dDsc68FSjIU3mQqeMwEyTRBS/wA/Xr7aDbSQlTqEq7USDKkKUhIGhkpIMzF+AnSafexzYasM7jY51W0GkuZB3FqypCgoHLEKzaHWtarKP2fIIfYCpnM5ZUlQOVZhRJMnwMcq1euTjPGun1Ohh/C+pw0K3oROFdEIIKYIcR2iMsjNmQCCsRPdkTpRU0C3rcSptTCjl7VtRzgtynKUxCXLKVJEDS3Ck47h3sAd2MM6jHJ7RtkAsOKCmMErDphSmijM6pau8QD83YggyLA1fBVW3ab76FfL3nwpskNO/J5glJzQyhJBA5n6Wk1aa1LciPV6vV6slnq5Xa4KhDtCHsYtLy9VIASMtpmCcwJ8QIqfjkLKCGyEqNgTcDmY4mKDDDuJc7KQZGbPlMBOip711Zo4/S6Vz8fLEqC7Mru638vvf0GKMYu7Y/gsfKVgJX9LvQAkGNB3uEdaGbVNzZXoI5cPOjWE2aUBSSvMlVwMsBJ4xc2JvFBdpm6pF4A8zAUPXcU3Gc408090tepiUYOSjHa6B7eDKTnKTOguD3SLHXxpTyySEgFPdi1oGo9hoJvBvf8APDDMd5eYBatQgHURHpQb8pm3A6WwCZJJ463v7bA1529Tx1N393N1LS0Wy/gj4hkqATmsCJ0JVAt4WHspvEOBUIIJsYKhKZgRxuONr046gyALdBa1/VafXUVeJRKFZrXAHOLQB4mKkU5JW+3/AGA8L0G/koRIbJSqRIm0GxkeRNKcQ4tslRSQL21EHlx05UtCM6+0KVACBHAwTCiOFibdacDKQlakwSoTCYJkfkfaac4jVr6vT191zEqr56jGAchxS1akASm4TCQNOvOj2FxAyJ8P6Gqi0js4KTNs3G/oymeIgeyi+zH1KaExIkeU2PnrXQp0I8RVV09/+fM1RlHNoiTtJhDtoGvEUhppDbaiE+iPGlNoqh7Y3mczqRISAYIMpIvXUpxc9LhKk8utiY85mUc2XndJB9dSsJCrD1JVPsNVRvaa5BlRjkoGfXRHA7RzPJkela6D46inGhNMPK2WBfKJPGMqvWKQNjgqnIJ5kQoeCk6+dF8O6CLR5GRXg9Hj019XGh3YSyI7eBEyTf1H1jUUp6ACR+HtKePlTbmJzHXyGvmk+6omIxduEDxgf7kGrSZTaOqfFr+32A8PA05s3ZqVqWPRzTJFrxy+iemhvQwu36nwJI/BY9tS8LKhlRIJkcTbpxI+ybjhWmtDKdxG6mFcC1KQQQDB6gGfx9R6VaNpvWXIv2R99Rd2tjqYbXn1UZ6/l566TpSNrvQkpnvKuroOAoK/MqaBZfl09QagGdNI4/0qv7dS32ie1GHskwHlwDczAjnx6irKgcKCbdWlK0FbvZpMie4Co/VlQJiDwrqS2OXB94N/s5WO2YypbSkKdA7I9z0XJItcda1msr3DdKn2DMjMvKZSSU9muFdzu36VqlcnGeNdPqPYfwvqcNB94tk4VxIcxTDbwbBy52+1IzFMhKYJKiQkQBJsKMGhO9Dihh1ZWFvhRSkpbUlCwCoAqSoqTlI1CgoEEA8KTjuHZB2BsvBIWh3D4ZplbiFZVIZ7FRTIzIUIBBBAOVV7aWNWWqJujhinFSWcQkdmsBWJxDTqkkqScraW3Va94qUQDZN6vQNaluRHa9Xq9WSzhrtciu1CHqSU1016qIVl50OuKUVqQAcqYUBISZzdO8CfIUxicJlUlWYlJVCpMmSbEHXWK9jM4ecEo9KQm4MSmSedp+8KQ6gHVUISZibSNCegsfGuTU/D67rKpGq7N6xe1vT73Oi5xjC+yX3p6mPYIj5cf/2iLcw97yK13FCV6REcbzMx4mT7Kx7DlIxgKVhajiSpWsoV2xEHpNweR9euuKIvqSCqef5i9Cxkcslc5+ax5LfePe8DY8I93toQ9g0pdQYmcwuBYm8RprepqMQtISEJk3THDNBMzw0Nra1DdxqVONhavuD6RIAvMAA666npIKcKkJvy+IKWqsgxiMMcndWQT9IW5z5ASZoI2wEtANnNlkoMSTIuR8fSqVj3hARmlWmWR6N/TI0EjQawOtQcSpeT5sgICFA5OHQesm3KiUIyjGze75lSaTQ3iGQEEqJzGSmdArugieUx6ql7DdClOJHogApF5iSD7agYgQhOYkkCBeLBQ1kcTN+lSNjO5ClZlIKQm59LWPAg3iulSk4q9+ZUGotNljZZioO2ditqbcVl7xSJIvMG1japjm0G0DMpUAdDVc23vkyoZEHMPpcK6tOEr3G6koqOpWnN3UTJNtRLfvBqfs/ZrbZlMT0WpPsJio+0t4WiEpbQQE2JC9fbQ/8A64r7UeCVWp2z5id0ti1dvHPxI94pjEYu3Mc/SH6hVeb29fQeUoPlwqep3OkKPtEf6k1WUmYe+VWk3H3gPP0k1EfxckHjwM/gsfgqmz2ilENsuORBJTHdmYGcGTYaQaUnCPBR/hX+c5UD/dCvMCtqyMNjzQ6dTbzkpGv8yaMbCfbDsLI0zSYvB5/SA56jjVdxKnwkn5K8lKb3CRAFyqy+75T4Uhpsu5SLTcnQ34nkeuh41mSurM1F2d0aDjtsgA5Dmi0xIHqoI6uQomZIPA0lbiGmE5iEjMBfncADrJFhx01qOvGrMAYd4hQkd1KSOuRSgv8A00SgowiBruU5k9TgA4+o/lQ3H4YLM8SlSZyzYg3Fvi3KpjGNQslIPeT6SVApWnlKVXGmtcc9IDl+X9ab3QotGStyGsmKZBJUSpZKsuWSW1cAIFaqKzHdc/xrP8yv/WqtOFcnHK010+bH8M7xfU4aEb2tpVg3gothOSSXjDUAgw4fqGIPQ0XNQtsJllcJUoxYJKUqmREFXdBBgybWvSK3GWUjdI4Q4xIww2aFdm4ScHdcAoEKIEBMkWOsW0NaA0mKqWxmljGtlbbrZLDg7zrKkrVmazqKGx6SvSMEJBuE3Jq4mtzd2UjtJWk8LV0GvRWDR4muCaVXqhBKZ41016a8ahCk70F9xZDC0IICk5igKMiI8QCTrTq3VdnIuQACIBMaTBIke2/GoWN2oEqczJWQHF98JlAGYwCR0SKU1j5gpykKOWRJtkk6GJgVTquOW652282JRjieK4N3itddvd0vsZ/u7urlxLj757xdcLaIUYHaKhR4aaCbWNjpZsVtDMdSRxOS1vDXlYGpeOUQITmJ000kxPlQc4yO7EERM2jy1PhT+SyzKNxjDRp15SVSVrC0Y3ihVp4Ajgb36H21ObypCFKavpmPNREAcwSZPh4UJWPRQZuSojTj+R9kUQZeU+rLrkGXjl/mtqoWHC4FK/itG8FUtonr5gqLy3je/wDp35UEoJU3Ak3MDmItqbEQOdNOY6ySMyc4OW8ASOIiLH8KMtYUGEnKUxKbC9rHiD5UN2yySrJIABjMdJUkn871waNWE6mW3rz2NtWQzjFqVAVe3SYJAkAez31118SY0SQBE/ZABGmsz4dal7QscwkqCfpRe48lai1C8QlM87i543EmupgKCxElmWiF6krEtTAehBFibwogil7QHyZEpCoAsQc0eM8Kj7OfyKGgE/B6UexGH7QQpIIPMV16/wCXO3IbofmQutygY/eMOyOzA+0W5JoIFAq0T6lI41o37j4c3yG/JSxr/mpDu5bCLhSgeAzTfzmqVaOyRHRluytMbIQU8T/KoLnyN4rrrobECAeQlB+6qxoji2wgQSLfWT706VXMQ4XVBCSfnFBsQQoDMQJhWkCTHSmEBZad2tpMYfDhTzqELfJegn6BhKDA0GRKelzrrRBW9+E/7hHjf8qr22N3MR261NpQpspQlAkBSUITATlIg3kjvDWgOLbca/tULbHNQKkDrnE5Z6E61nQzZMs+8u8jLrCmmXQtbsIgTISo983EejNQsK6G28x0SCbC46AfW+ybG0UJwIKiIJJM6XnpyWPbVj2bhgvEMNcBmdULwUtxCZn+8W2YOmU1WyNLQK4bBjDsLxeI7ziG1KA4NIAKsiBJhRgZlak20AFC0bISUSsS8ohS3Pp5z9IK1GUm17AADSju+7+XBO8ZLaYNwQpxCSCJ5E0HYcS4gKAFzBjgRqOY8DeCKLStrcBNu1wn8jGMwzbhITiEgpDoHouJORY6oK0GUn2EWE4TFly5GVYzIcT9VaSAodRNwbSCDxozu0QG3EiAEvLt/NDn+80H2gwEY5Vv7doOC30kHIs/dLfqqU3aWUqSurhrdcfxjP8AMr/1rrThWXbrAfLWIABzK4f4a61Gk8d/6Lp82MYXwvqcNC95282FdTlSoFMEKQXExIkqbSQVpAuUi5AiihodvEtYwzpaz5wgx2YSXOuQK7ueJiZvwNIrcZZnu7zZ+UZdnObL7QoXncYwTgyAFPdWpL8DMYsTJy6GLaawlWQZj3oEnrFyPOqru826nEJznaJTlV/9T8m7Im0f2Pez6xNonpVtLw51ubuykcyQfHpThFIZUSJNLUaGaE5LamuhNdCq7NWQ5Xor00xjcYG21uHRCSox0Gg61LXI3YA7IYypdn6b7pE8QDl/2Gg2HCVOq7OAlOZYCQL5u6CByISo+Yoyw0ULYQq5DTildVlTWY+tSvXUHHYNLbrYQmEqbcsNZBbIuTwBIjw5Vt0lKpG22r/lAuLaEvN6fvuDHj3vp+oc6jYhdpJWAJ4CKo+8u9K3sW2w3KGkvoSu5zLUlwSk8AkH168INv2iZISAonUpzXgaeAnj0NdCi77CE6bi7MHkFS1XUJMyRcCCAOmhPnRHZbgbcBsEBKgrpwAH4VDDJSPpElRJJOpv8Dwqbs/DdqtKDA72Y8ZAEdNPxis/iFlhJ39/TS5qDvNWDTjwRJQAQAJBtAvPDhoBQd1BWS4uLybwoBJCLEDVVlQB0o2NkAklCpFwbwkzGbztrfU0ztLBpIK3V5EixubmZ53HCvEYetTg+7v01/YaalfUENRmUpRFjlif5eHOdfiIL5vaOB6cDam3wcxUDEFQ7sj6RNjyNS9mgZu+BlSmRqQIjXpevU4XNh4yxD1VtgMop2iRYMkT4+elT2turbQRc5RY6noIqG7iCtSlRqbTaABAERpb2mmwTJsOHHx6V06SdeknVWr1JGToy7jI2I3yXMDPA6a0PxG8a1GZgcig1atpbqtqwbK8mVaislSZGvo9DYVR8RglNqIUFDqCSPxqRy62Ctt6s49jVKMyJPJUH1Gk7OxvYvtuqRnySQFdy5GUKzAEGATTJVJuoHxEV7JGkp8LgzzFRsli5YbfxomHWnG5+lAWnwlJknwFWfCvIdQFNqStCtCIKTwP/FZdhcGpWlhxIunzGoqw7tMrwzqFgHsXVBtz+7zK7rahay82VHUK+yKw4rcjWmhK3g2AjDfxLKQlvMO3RogJJjtQOGUwTEWk66ktg4NScSsqESygiReFLXPQ+gLjlRDebL8jxOf0ewczeGQzTmLcKMVhwoQXMHfkC0tGYf8AzeysylqkSOsWCv2gp/gF/wA7VufzyLRVU2TjcioOht4HQa30Pom97E6Vad/1TgXLfSaJ8nUc7VRuF+HlA85hOtjKbCCK3Fuxmyehe917h/8A/Of/AFNVG3lbHynDHiUvJ9jZ/wBop/8AZ8mWHSZkvH2Ntp4k8ufspO8yycWwlIslt1Z6FRbSn1wv1GpTbczM4pIlbrD+MY/mV/611p9ZfuuD8sY0jMrn/drrTxQcd410+bN4XwvqeNBttYZLrrbawnKtDgJK1JUQcgKUZSO9eZ1EWoyaC71HCdiE47sy2VDKFiSVgEjIB3isAE92+tIx3GWQmdissYxsNhAKkLhOZwuAAJzLIUsgomATAgrTe97IpAI0qsbop2ekqGBSgLIBXZSXVAExm7TvlIvfS9WZLdquW5ELRoK7NcCa8U1RZ2K9UTamOSw0p1XooE8uMC/C5FVLG/tHyIUpOGKsrvZA5xkntA2VExmSAb3HAzFbjCU/CU3YurigAZMCNeVULaG2UoaKGVHEEupWVTCDlKVRMyZIE5Zm/hVY2tt97FPZXlgNoU2C2gEJClkoTIVMqzC4MRYinGNoBTqmyACAogTJhKgklQ4SSCNbcqchhoxacndguJKUWlov5Ldsbbnyh+XEpbUhqIzzmK1A2kDTs6e3rORCHExKVxHMLGUxB55eelUPEL7RuSm4UUwCIssokqIsPpaTbnXMFlUhCwkAEAjoDpeJijKhDOpJ+4BK+VozgrPyxaiAFfKSYGgJeJtNaQlRC0kiSfSniVED8azppsnGKi5+UqPGTDpJ04QJM1pbzczPKiYd2voVWhceU1cWjvc+hpeFVGIaAMSSPZ76htApjjB89NZ8/DwpZelSCOvjw9VFq088JQb30F13S14B5WVKXCklSQRl8goa85Mg6eFQdq7SNwkokEpAsZA6TxnSm8KUpRK3FJKrJykkhMTABBvaaE7TfCoQ3IbTM28Ikm8xXhqODzYhxtqm+Wn3yHrXVxsg5lTFzaBAiSff7KdafKAQnUwBp1PHhTSfXXn3kogrN+AFzofLjXsezw4PClsLXbndC0opDxCZKrAxfnr66H4vbSzZtvKOZIKuWmgoRiSpV1JUTzKpI4Rej8RJWiRUrvvGxYTCjEbPbCfqJKeBlP5wfXWf7w4KUEwQRy161d9xsckbOQpRyBvMFZjpB1nrOnWq/tDazGJxORnMFLMGxCSeY8a5tOclKWmg+4RslcoTTJVofvCiWzd2XnT3WlAfWEkedabsbc5tAlffOsEJj1XvUnF71YXDOFkIWpYjMlllawkkBQCihOVJykGCdFDnU47k7QRHTUVdsF7A/Z4EAKfVKuSYjzmxqRva21OHwjaUhS3UPKCQAUtMKDmY20LgbR/nMaGIG1P2krnI02hhRsFYhaSs9UYdoqW4fskpNQNnbLxKg44kLb7TvP4zEjK6UgEjsmNUpAJACsoTMwq80oyvmqMy2mrRJO1nkuuBkqhpspdxS+CWwcyWp+u4oAR9XMbSJqu8G+JcxjWIuG2VEAC8tqGVcQSFcFRE93yr22cclI7BjMG80qKiQ464YlxSz6SoEQbWAEAUCebPW8yIgny9FfrmjqPNmNtDQN62w5gXynvfN5xF5ywsRz0rPk3FuU/1AFwNLpkdKObC3iOGR2TqFOMad0EqaB1CkquW9YF44SIAEKwTKTlTi2+xN0Eh3tgm+jRbOZYEAEESRfWtQVimX7cVgowaSYGZbi9RpmIBsALpSD51WmNuJfxT7sShZS22oX7jcxbRQUVqV9aCLHgxtfeHtmRhcM2prCpQEFShDikiwTlglCCkXKhJm8cYOEbOYADUEDkRyEZpFxoXB9lNajpqYcb7l93cRGMw/JSlQRcEdmvQ1pgrKdzVH5Vh72zqP/xOdT+PqrVxS2Md5Jvy+bN0IqKaXmcNAN43h2raEvLYdLTrgcCULQEN9n2gWFg27yT3YNjfmfNRsfstp5OV1tKxBFxwUIUAdRIsaTTsw7Knulj3HlpXiFYg50k4cutNMtrTAJUnsypQUUmcrhBiSE2JF0SKbThkgJEWRGXpAgR5U9Vt3dyJWE3rsmu16qLBe8GNabYUX5CDawJM6iIGsi3WKynCgKbKHCAlTinFAwFHOvtZnT05lMW6cdpivRR6VVU01a4OUW3e5kHyduZKsxGWZIvkJLc2vlJsegma622kKKgZJnW8TBMeJA9Va9Feii9pW+X4/wBFZH5mMu4IZCgFUFWYnjdWc8NCfxrzLJAA75jiZJNbPXK0sXb2fj/RnhepgGy9gBlxxeVSlrcUqcpskqJyi3to+W1fVV90/lWvRS6zDHcsvx/ojo87mN9gr6ivun8qju4dQWk5FGdRlV6xbWtsqHiWlF5oj0U583mLUTtv/PxMuhfmZX8mUZGVcTYZVRoOYry8F9haieST+JFbBXqH2pLaNvvoWqHm7mLvYNw2S2tI+ylQ9oE1HVsEyPmlfdVrpyrcK9U7V6fE2qduZiKthH+7X91f5Ul3YCjHzS+HBfhyrcK9U7V6EdO/MyzeHClLLWGYS4pAGdwpCzmWbATHDl1FRd09lFvFtKWhwJGaSUrgd0xwrXa9WOOsmWxeR5r3Byce2ND7FflQnGbIwLy1LcYbWtUZlFskqgQJt3u6AL8Ks9epdWWxvUr+zcNhcOIYZbaH2Gsv4JoBvZtFx8FpttwNz3j2azm8o0q/16twkovM1f3kd2Y3/wBAXlgNOeTa4+6R04Uhe7qyI7JzwDa49RH4Vs9eo/afQHw/UxobuuZQOxckafNuW8LSnyMUo7uLv8y4Z/w1X8e7CvMedbHXqnafQjp6bmOfu65F2Xenza7eFreRFKTu85B+Zcvc/Nruba925HWTyNbDXqrtL8i8hme6+y3UYpkqacACiSShQA+bWJJI5mLk61pYrteoVSpxGmXCGU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6" name="Gruppieren 42"/>
          <p:cNvGrpSpPr/>
          <p:nvPr/>
        </p:nvGrpSpPr>
        <p:grpSpPr>
          <a:xfrm>
            <a:off x="6075674" y="4779150"/>
            <a:ext cx="2906816" cy="2061831"/>
            <a:chOff x="0" y="4521980"/>
            <a:chExt cx="2906816" cy="2061831"/>
          </a:xfrm>
        </p:grpSpPr>
        <p:pic>
          <p:nvPicPr>
            <p:cNvPr id="1062" name="Picture 38" descr="https://encrypted-tbn3.gstatic.com/images?q=tbn:ANd9GcSnVvtGQWzizfPl9kwe8GYiKo7D6mH4CXUWyirxCtHH_YgKxaWu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9630" y="5583789"/>
              <a:ext cx="1871993" cy="1000022"/>
            </a:xfrm>
            <a:prstGeom prst="rect">
              <a:avLst/>
            </a:prstGeom>
            <a:noFill/>
          </p:spPr>
        </p:pic>
        <p:pic>
          <p:nvPicPr>
            <p:cNvPr id="1066" name="Picture 42" descr="http://upload.wikimedia.org/wikipedia/de/thumb/5/50/1000_Ital_Lira.jpg/270px-1000_Ital_Lir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5041420"/>
              <a:ext cx="1511660" cy="817417"/>
            </a:xfrm>
            <a:prstGeom prst="rect">
              <a:avLst/>
            </a:prstGeom>
            <a:noFill/>
          </p:spPr>
        </p:pic>
        <p:pic>
          <p:nvPicPr>
            <p:cNvPr id="1070" name="Picture 46" descr="http://upload.wikimedia.org/wikipedia/commons/7/76/50_francs_banknote_A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97515" y="4521980"/>
              <a:ext cx="1534853" cy="946287"/>
            </a:xfrm>
            <a:prstGeom prst="rect">
              <a:avLst/>
            </a:prstGeom>
            <a:noFill/>
          </p:spPr>
        </p:pic>
        <p:pic>
          <p:nvPicPr>
            <p:cNvPr id="1072" name="Picture 48" descr="http://upload.wikimedia.org/wikipedia/de/3/37/100_pesetas.jpg"/>
            <p:cNvPicPr>
              <a:picLocks noChangeAspect="1" noChangeArrowheads="1"/>
            </p:cNvPicPr>
            <p:nvPr/>
          </p:nvPicPr>
          <p:blipFill>
            <a:blip r:embed="rId10" cstate="print"/>
            <a:srcRect b="49011"/>
            <a:stretch>
              <a:fillRect/>
            </a:stretch>
          </p:blipFill>
          <p:spPr bwMode="auto">
            <a:xfrm>
              <a:off x="1365628" y="5468267"/>
              <a:ext cx="1541188" cy="932331"/>
            </a:xfrm>
            <a:prstGeom prst="rect">
              <a:avLst/>
            </a:prstGeom>
            <a:noFill/>
          </p:spPr>
        </p:pic>
      </p:grpSp>
      <p:pic>
        <p:nvPicPr>
          <p:cNvPr id="1074" name="Picture 50" descr="http://polpix.sueddeutsche.com/bild/1.1568051.1372661750/900x600/flug-flugreisen-flugzeug-fliegen-sonnenuntergan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2768741"/>
            <a:ext cx="2697068" cy="1785384"/>
          </a:xfrm>
          <a:prstGeom prst="rect">
            <a:avLst/>
          </a:prstGeom>
          <a:noFill/>
        </p:spPr>
      </p:pic>
      <p:grpSp>
        <p:nvGrpSpPr>
          <p:cNvPr id="7" name="Gruppieren 45"/>
          <p:cNvGrpSpPr/>
          <p:nvPr/>
        </p:nvGrpSpPr>
        <p:grpSpPr>
          <a:xfrm>
            <a:off x="229335" y="4642369"/>
            <a:ext cx="2857500" cy="1943101"/>
            <a:chOff x="2138054" y="4717860"/>
            <a:chExt cx="2857500" cy="1943101"/>
          </a:xfrm>
        </p:grpSpPr>
        <p:pic>
          <p:nvPicPr>
            <p:cNvPr id="1076" name="Picture 52" descr="Rostock-Altstadt: Ersatzneubau in Plattenbauweise mit Sonderelement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38054" y="4717860"/>
              <a:ext cx="2857500" cy="1943101"/>
            </a:xfrm>
            <a:prstGeom prst="rect">
              <a:avLst/>
            </a:prstGeom>
            <a:noFill/>
          </p:spPr>
        </p:pic>
        <p:sp>
          <p:nvSpPr>
            <p:cNvPr id="45" name="Textfeld 44"/>
            <p:cNvSpPr txBox="1"/>
            <p:nvPr/>
          </p:nvSpPr>
          <p:spPr>
            <a:xfrm>
              <a:off x="2287651" y="6370026"/>
              <a:ext cx="1771748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drehscheibe-foren.de</a:t>
              </a:r>
              <a:endParaRPr lang="de-DE" sz="800" dirty="0"/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440" y="5057084"/>
            <a:ext cx="2399430" cy="165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en-GB" b="1" dirty="0" smtClean="0"/>
              <a:t>Values &amp; lifestyles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science basis</a:t>
            </a:r>
            <a:endParaRPr lang="en-GB" dirty="0"/>
          </a:p>
        </p:txBody>
      </p:sp>
      <p:pic>
        <p:nvPicPr>
          <p:cNvPr id="5" name="Grafik 4" descr="K:\N\P\324060_LivingRAIL\4_Deliverables\SR-2_Vision 2050\Figures\Heyko Small\1_norms,values&amp;lifestyle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717" y="233645"/>
            <a:ext cx="1622483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199" y="1727999"/>
            <a:ext cx="4789876" cy="4140000"/>
          </a:xfrm>
        </p:spPr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</a:rPr>
              <a:t>Behaviour changes: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Generation Y and reduced car ownership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Impacts: income, education &amp; alternatives.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Changes with education, income, social group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Change most likely in break in life phases</a:t>
            </a:r>
          </a:p>
          <a:p>
            <a:endParaRPr lang="en-GB" b="1" dirty="0" smtClean="0"/>
          </a:p>
          <a:p>
            <a:r>
              <a:rPr lang="en-GB" b="1" dirty="0" smtClean="0">
                <a:solidFill>
                  <a:schemeClr val="accent2"/>
                </a:solidFill>
              </a:rPr>
              <a:t>Travel mode choice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Just one of several expressions of lifestyle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Only partly depend on hard factors (time &amp; costs).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Soft factors up to 50% of decisions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Perception of soft factors influenced by culture, income, education and system knowledge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0667" t="23738" r="22929" b="10000"/>
          <a:stretch>
            <a:fillRect/>
          </a:stretch>
        </p:blipFill>
        <p:spPr bwMode="auto">
          <a:xfrm>
            <a:off x="5587698" y="1727999"/>
            <a:ext cx="3126038" cy="229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6311"/>
          <a:stretch>
            <a:fillRect/>
          </a:stretch>
        </p:blipFill>
        <p:spPr bwMode="auto">
          <a:xfrm>
            <a:off x="5427095" y="4509120"/>
            <a:ext cx="3693899" cy="15301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5427095" y="4239090"/>
            <a:ext cx="332943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err="1" smtClean="0"/>
              <a:t>USEmobility</a:t>
            </a:r>
            <a:r>
              <a:rPr lang="en-GB" sz="1200" dirty="0" smtClean="0"/>
              <a:t>: non-captive users are dominant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579495" y="1538790"/>
            <a:ext cx="310662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/>
              <a:t>Car ownership</a:t>
            </a:r>
            <a:r>
              <a:rPr lang="en-GB" sz="1200" dirty="0" smtClean="0"/>
              <a:t> declining for generation-Y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56400"/>
            <a:ext cx="8316000" cy="914400"/>
          </a:xfrm>
        </p:spPr>
        <p:txBody>
          <a:bodyPr/>
          <a:lstStyle/>
          <a:p>
            <a:r>
              <a:rPr lang="en-GB" b="1" dirty="0" smtClean="0"/>
              <a:t>Values &amp; lifestyles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The Strategy to 2050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727999"/>
            <a:ext cx="7760206" cy="4140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Information and regulation</a:t>
            </a:r>
          </a:p>
          <a:p>
            <a:pPr marL="0" lvl="0" indent="0"/>
            <a:r>
              <a:rPr lang="en-US" i="1" dirty="0" smtClean="0">
                <a:solidFill>
                  <a:srgbClr val="000000"/>
                </a:solidFill>
              </a:rPr>
              <a:t>For the decades ahead we expect people, companies and the public sector to put a high priority on sustainability, health and inclusion in decisions across all parts of society.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Actively address social norms and values with campaigning techniques, etc.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Stimulate green </a:t>
            </a:r>
            <a:r>
              <a:rPr lang="en-US" dirty="0" err="1" smtClean="0"/>
              <a:t>behaviour</a:t>
            </a:r>
            <a:r>
              <a:rPr lang="en-US" dirty="0" smtClean="0"/>
              <a:t> by information, incentives and regulation.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Stimulating environments and services</a:t>
            </a:r>
          </a:p>
          <a:p>
            <a:pPr marL="0" indent="0"/>
            <a:r>
              <a:rPr lang="en-US" i="1" dirty="0" smtClean="0">
                <a:solidFill>
                  <a:srgbClr val="000000"/>
                </a:solidFill>
              </a:rPr>
              <a:t>Creating and sustaining the envisaged shift in preferences requires the constant application and adjustment of a bundle of push and pull instruments.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Foster the transition towards green and transit friendly cities.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Implement transit oriented development in all cities and regions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Improve the attractiveness, accessibility and cultural function of rail stations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5" name="Grafik 4" descr="K:\N\P\324060_LivingRAIL\4_Deliverables\SR-2_Vision 2050\Figures\Heyko Small\1_norms,values&amp;lifestyle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717" y="233645"/>
            <a:ext cx="1622483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Railmap impact assessment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Exercise with the ASTRA-EC model</a:t>
            </a:r>
            <a:endParaRPr lang="en-US"/>
          </a:p>
        </p:txBody>
      </p:sp>
      <p:pic>
        <p:nvPicPr>
          <p:cNvPr id="35" name="Picture 2" descr="D:\P\324060_LivingRAIL\3_WPs\WP 5 - Railmap\Task 5-1 Vision 2050\Illustration\Heyko Small\rail_vision_15.2.15_Groesse-25%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2290" y="252244"/>
            <a:ext cx="1590910" cy="1018556"/>
          </a:xfrm>
          <a:prstGeom prst="rect">
            <a:avLst/>
          </a:prstGeom>
          <a:noFill/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57199" y="1727999"/>
            <a:ext cx="8210256" cy="2736116"/>
          </a:xfrm>
        </p:spPr>
        <p:txBody>
          <a:bodyPr/>
          <a:lstStyle/>
          <a:p>
            <a:pPr>
              <a:tabLst>
                <a:tab pos="38100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US" sz="2000" dirty="0" smtClean="0">
                <a:cs typeface="Arial" charset="0"/>
              </a:rPr>
              <a:t>ASTRA model: system dynamics based strategic assessment tool: </a:t>
            </a:r>
          </a:p>
          <a:p>
            <a:pPr lvl="1">
              <a:tabLst>
                <a:tab pos="38100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US" sz="1800" dirty="0" smtClean="0">
                <a:cs typeface="Arial" charset="0"/>
              </a:rPr>
              <a:t>Mostly country level (some variables NUTS I or NUTS II). </a:t>
            </a:r>
          </a:p>
          <a:p>
            <a:pPr lvl="1">
              <a:tabLst>
                <a:tab pos="38100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US" sz="1800" dirty="0" smtClean="0">
                <a:cs typeface="Arial" charset="0"/>
              </a:rPr>
              <a:t>“Aggregated” transport modes: “Rail” include everything from metro to HST</a:t>
            </a:r>
          </a:p>
          <a:p>
            <a:pPr lvl="1">
              <a:tabLst>
                <a:tab pos="38100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US" sz="1800" dirty="0" smtClean="0">
                <a:cs typeface="Arial" charset="0"/>
              </a:rPr>
              <a:t>Abstracting from transport network (stations, interchanges, track capacity…)</a:t>
            </a:r>
            <a:endParaRPr lang="en-US" sz="2000" dirty="0" smtClean="0">
              <a:cs typeface="Arial" charset="0"/>
            </a:endParaRPr>
          </a:p>
          <a:p>
            <a:pPr>
              <a:tabLst>
                <a:tab pos="38100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US" sz="2000" dirty="0" smtClean="0">
                <a:cs typeface="Arial" charset="0"/>
              </a:rPr>
              <a:t>Three scenarios:</a:t>
            </a:r>
          </a:p>
          <a:p>
            <a:pPr lvl="1">
              <a:buNone/>
              <a:tabLst>
                <a:tab pos="381000" algn="l"/>
                <a:tab pos="1295400" algn="l"/>
                <a:tab pos="2209800" algn="l"/>
                <a:tab pos="3124200" algn="l"/>
                <a:tab pos="4038600" algn="l"/>
                <a:tab pos="4953000" algn="l"/>
                <a:tab pos="5867400" algn="l"/>
                <a:tab pos="6781800" algn="l"/>
                <a:tab pos="7696200" algn="l"/>
                <a:tab pos="8610600" algn="l"/>
                <a:tab pos="9525000" algn="l"/>
                <a:tab pos="10439400" algn="l"/>
              </a:tabLst>
            </a:pPr>
            <a:r>
              <a:rPr lang="en-US" sz="2000" dirty="0" smtClean="0">
                <a:cs typeface="Arial" charset="0"/>
              </a:rPr>
              <a:t>		</a:t>
            </a:r>
            <a:r>
              <a:rPr lang="en-US" b="1" dirty="0" smtClean="0">
                <a:cs typeface="Arial" charset="0"/>
              </a:rPr>
              <a:t>Cost change</a:t>
            </a:r>
            <a:r>
              <a:rPr lang="en-US" dirty="0" smtClean="0">
                <a:cs typeface="Arial" charset="0"/>
              </a:rPr>
              <a:t>		</a:t>
            </a:r>
            <a:r>
              <a:rPr lang="en-US" b="1" dirty="0" smtClean="0">
                <a:cs typeface="Arial" charset="0"/>
              </a:rPr>
              <a:t>Speed change</a:t>
            </a:r>
            <a:r>
              <a:rPr lang="en-US" dirty="0" smtClean="0">
                <a:cs typeface="Arial" charset="0"/>
              </a:rPr>
              <a:t>		</a:t>
            </a:r>
            <a:r>
              <a:rPr lang="en-US" b="1" dirty="0" smtClean="0">
                <a:cs typeface="Arial" charset="0"/>
              </a:rPr>
              <a:t>Target rail shares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ella 3"/>
          <p:cNvGraphicFramePr>
            <a:graphicFrameLocks noGrp="1"/>
          </p:cNvGraphicFramePr>
          <p:nvPr/>
        </p:nvGraphicFramePr>
        <p:xfrm>
          <a:off x="908594" y="4005070"/>
          <a:ext cx="7848871" cy="1854200"/>
        </p:xfrm>
        <a:graphic>
          <a:graphicData uri="http://schemas.openxmlformats.org/drawingml/2006/table">
            <a:tbl>
              <a:tblPr firstRow="1" bandRow="1"/>
              <a:tblGrid>
                <a:gridCol w="1026955"/>
                <a:gridCol w="1320371"/>
                <a:gridCol w="220062"/>
                <a:gridCol w="806893"/>
                <a:gridCol w="1393725"/>
                <a:gridCol w="220062"/>
                <a:gridCol w="1636668"/>
                <a:gridCol w="1224135"/>
              </a:tblGrid>
              <a:tr h="370840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Mode</a:t>
                      </a:r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Cost change</a:t>
                      </a:r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Mode</a:t>
                      </a:r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Speed change</a:t>
                      </a:r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smtClean="0"/>
                        <a:t>Context</a:t>
                      </a:r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Target share</a:t>
                      </a:r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Rail</a:t>
                      </a:r>
                      <a:endParaRPr lang="en-GB" sz="1400" b="1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-20% /</a:t>
                      </a:r>
                      <a:r>
                        <a:rPr lang="en-GB" sz="1400" b="1" baseline="0" noProof="0" dirty="0" smtClean="0"/>
                        <a:t> -40%</a:t>
                      </a:r>
                      <a:endParaRPr lang="en-GB" sz="1400" b="1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b="1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Rail</a:t>
                      </a:r>
                      <a:endParaRPr lang="en-GB" sz="1400" b="1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+15% / +20%</a:t>
                      </a:r>
                      <a:endParaRPr lang="en-GB" sz="1400" b="1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b="1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Pass – urban</a:t>
                      </a:r>
                      <a:endParaRPr lang="en-GB" sz="1400" b="1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45% - 60%</a:t>
                      </a:r>
                      <a:endParaRPr lang="en-GB" sz="1400" b="1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Road</a:t>
                      </a:r>
                      <a:endParaRPr lang="en-GB" sz="1400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+5%</a:t>
                      </a:r>
                      <a:r>
                        <a:rPr lang="en-GB" sz="1400" baseline="0" noProof="0" dirty="0" smtClean="0"/>
                        <a:t> / +15%</a:t>
                      </a:r>
                      <a:endParaRPr lang="en-GB" sz="1400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Pass – interurban</a:t>
                      </a:r>
                      <a:endParaRPr lang="en-GB" sz="1400" b="1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 smtClean="0"/>
                        <a:t>35% - 70%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Air</a:t>
                      </a:r>
                      <a:endParaRPr lang="en-GB" sz="1400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+50% / +60%</a:t>
                      </a:r>
                      <a:endParaRPr lang="en-GB" sz="1400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Freight</a:t>
                      </a:r>
                      <a:endParaRPr lang="en-GB" sz="1400" b="1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 smtClean="0"/>
                        <a:t>40% - 60%</a:t>
                      </a:r>
                      <a:endParaRPr lang="en-GB" sz="1400" b="1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Maritime</a:t>
                      </a:r>
                      <a:endParaRPr lang="en-GB" sz="1400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noProof="0" dirty="0" smtClean="0"/>
                        <a:t>+15%</a:t>
                      </a:r>
                      <a:endParaRPr lang="en-GB" sz="1400" noProof="0" dirty="0"/>
                    </a:p>
                  </a:txBody>
                  <a:tcPr marL="45720" marR="457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echteckige Legende 7"/>
          <p:cNvSpPr/>
          <p:nvPr/>
        </p:nvSpPr>
        <p:spPr>
          <a:xfrm>
            <a:off x="3581890" y="5094185"/>
            <a:ext cx="1980220" cy="765085"/>
          </a:xfrm>
          <a:prstGeom prst="wedgeRectCallout">
            <a:avLst>
              <a:gd name="adj1" fmla="val -6403"/>
              <a:gd name="adj2" fmla="val -93120"/>
            </a:avLst>
          </a:prstGeom>
          <a:solidFill>
            <a:srgbClr val="B4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>
                <a:solidFill>
                  <a:schemeClr val="accent2"/>
                </a:solidFill>
              </a:rPr>
              <a:t>Average of new high speed and fast freight services within overall rail traffic market </a:t>
            </a:r>
            <a:endParaRPr lang="en-GB" sz="105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>
                <a:solidFill>
                  <a:schemeClr val="tx2"/>
                </a:solidFill>
              </a:rPr>
              <a:t>1990s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026" name="AutoShape 2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8" name="AutoShape 4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4" name="AutoShape 10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6" name="AutoShape 12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6" name="AutoShape 22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8" name="AutoShape 24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50" name="AutoShape 26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6868" name="Picture 4" descr="Meißen: Revitalisierung der Innenstad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5060" y="3338991"/>
            <a:ext cx="2227430" cy="1611174"/>
          </a:xfrm>
          <a:prstGeom prst="rect">
            <a:avLst/>
          </a:prstGeom>
          <a:noFill/>
        </p:spPr>
      </p:pic>
      <p:sp>
        <p:nvSpPr>
          <p:cNvPr id="24" name="Textfeld 23"/>
          <p:cNvSpPr txBox="1"/>
          <p:nvPr/>
        </p:nvSpPr>
        <p:spPr>
          <a:xfrm>
            <a:off x="6670682" y="4698721"/>
            <a:ext cx="1771748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Source: drehscheibe-foren.de</a:t>
            </a:r>
            <a:endParaRPr lang="de-DE" sz="800" dirty="0"/>
          </a:p>
        </p:txBody>
      </p:sp>
      <p:grpSp>
        <p:nvGrpSpPr>
          <p:cNvPr id="2" name="Gruppieren 26"/>
          <p:cNvGrpSpPr/>
          <p:nvPr/>
        </p:nvGrpSpPr>
        <p:grpSpPr>
          <a:xfrm>
            <a:off x="6597225" y="4950164"/>
            <a:ext cx="2227430" cy="1603751"/>
            <a:chOff x="6597225" y="4950164"/>
            <a:chExt cx="2227430" cy="1603751"/>
          </a:xfrm>
        </p:grpSpPr>
        <p:pic>
          <p:nvPicPr>
            <p:cNvPr id="36870" name="Picture 6" descr="Stralsund: Neues Einfamilienhausgebi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97225" y="4950164"/>
              <a:ext cx="2227430" cy="1603751"/>
            </a:xfrm>
            <a:prstGeom prst="rect">
              <a:avLst/>
            </a:prstGeom>
            <a:noFill/>
          </p:spPr>
        </p:pic>
        <p:sp>
          <p:nvSpPr>
            <p:cNvPr id="26" name="Textfeld 25"/>
            <p:cNvSpPr txBox="1"/>
            <p:nvPr/>
          </p:nvSpPr>
          <p:spPr>
            <a:xfrm>
              <a:off x="6670682" y="6264315"/>
              <a:ext cx="1771748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drehscheibe-foren.de</a:t>
              </a:r>
              <a:endParaRPr lang="de-DE" sz="800" dirty="0"/>
            </a:p>
          </p:txBody>
        </p:sp>
      </p:grpSp>
      <p:pic>
        <p:nvPicPr>
          <p:cNvPr id="28" name="Picture 6" descr="http://www.myhighlands.de/wp-content/uploads/2013/02/Eurotunnel-Verlau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6895" y="2819650"/>
            <a:ext cx="2445613" cy="1374435"/>
          </a:xfrm>
          <a:prstGeom prst="rect">
            <a:avLst/>
          </a:prstGeom>
          <a:noFill/>
        </p:spPr>
      </p:pic>
      <p:pic>
        <p:nvPicPr>
          <p:cNvPr id="29" name="Picture 8" descr="File:Innotrans 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5489" y="841872"/>
            <a:ext cx="2667225" cy="1777038"/>
          </a:xfrm>
          <a:prstGeom prst="rect">
            <a:avLst/>
          </a:prstGeom>
          <a:noFill/>
        </p:spPr>
      </p:pic>
      <p:pic>
        <p:nvPicPr>
          <p:cNvPr id="30" name="Picture 10" descr="File:S3272 Bf Madrid Atocha, 103 xx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6005" y="4412258"/>
            <a:ext cx="2068794" cy="1378334"/>
          </a:xfrm>
          <a:prstGeom prst="rect">
            <a:avLst/>
          </a:prstGeom>
          <a:noFill/>
        </p:spPr>
      </p:pic>
      <p:pic>
        <p:nvPicPr>
          <p:cNvPr id="36876" name="Picture 12" descr="http://upload.wikimedia.org/wikipedia/commons/thumb/b/b0/EU15-1995_European_Union_map.svg/680px-EU15-1995_European_Union_map.svg.png"/>
          <p:cNvPicPr>
            <a:picLocks noChangeAspect="1" noChangeArrowheads="1"/>
          </p:cNvPicPr>
          <p:nvPr/>
        </p:nvPicPr>
        <p:blipFill>
          <a:blip r:embed="rId7" cstate="print"/>
          <a:srcRect l="9827" r="25807"/>
          <a:stretch>
            <a:fillRect/>
          </a:stretch>
        </p:blipFill>
        <p:spPr bwMode="auto">
          <a:xfrm>
            <a:off x="155575" y="3728249"/>
            <a:ext cx="1996390" cy="2371831"/>
          </a:xfrm>
          <a:prstGeom prst="rect">
            <a:avLst/>
          </a:prstGeom>
          <a:noFill/>
        </p:spPr>
      </p:pic>
      <p:grpSp>
        <p:nvGrpSpPr>
          <p:cNvPr id="4" name="Gruppieren 34"/>
          <p:cNvGrpSpPr/>
          <p:nvPr/>
        </p:nvGrpSpPr>
        <p:grpSpPr>
          <a:xfrm>
            <a:off x="2186735" y="2255928"/>
            <a:ext cx="2150765" cy="1534631"/>
            <a:chOff x="4255019" y="4262947"/>
            <a:chExt cx="2150765" cy="1534631"/>
          </a:xfrm>
        </p:grpSpPr>
        <p:pic>
          <p:nvPicPr>
            <p:cNvPr id="36878" name="Picture 14" descr="Pictur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55019" y="4262947"/>
              <a:ext cx="2150765" cy="1534631"/>
            </a:xfrm>
            <a:prstGeom prst="rect">
              <a:avLst/>
            </a:prstGeom>
            <a:noFill/>
          </p:spPr>
        </p:pic>
        <p:sp>
          <p:nvSpPr>
            <p:cNvPr id="23" name="Textfeld 22"/>
            <p:cNvSpPr txBox="1"/>
            <p:nvPr/>
          </p:nvSpPr>
          <p:spPr>
            <a:xfrm>
              <a:off x="4255019" y="5492261"/>
              <a:ext cx="1890210" cy="27699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600" dirty="0" smtClean="0"/>
                <a:t>Source: </a:t>
              </a:r>
              <a:br>
                <a:rPr lang="de-DE" sz="600" dirty="0" smtClean="0"/>
              </a:br>
              <a:r>
                <a:rPr lang="de-DE" sz="600" dirty="0" smtClean="0"/>
                <a:t>investigatingthetravelandtourism.weebly.com</a:t>
              </a:r>
              <a:endParaRPr lang="de-DE" sz="600" dirty="0"/>
            </a:p>
          </p:txBody>
        </p:sp>
      </p:grpSp>
      <p:pic>
        <p:nvPicPr>
          <p:cNvPr id="36880" name="Picture 16" descr="http://upload.wikimedia.org/wikipedia/commons/thumb/8/83/HighSpeedSpain.svg/776px-HighSpeedSpain.sv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86735" y="4473057"/>
            <a:ext cx="2374900" cy="1836263"/>
          </a:xfrm>
          <a:prstGeom prst="rect">
            <a:avLst/>
          </a:prstGeom>
          <a:noFill/>
        </p:spPr>
      </p:pic>
      <p:pic>
        <p:nvPicPr>
          <p:cNvPr id="36882" name="Picture 18" descr="http://www.derweg.org/deutschland/staedte/images/berlin-mauerfall_bi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575" y="160338"/>
            <a:ext cx="2781496" cy="2095590"/>
          </a:xfrm>
          <a:prstGeom prst="rect">
            <a:avLst/>
          </a:prstGeom>
          <a:noFill/>
        </p:spPr>
      </p:pic>
      <p:sp>
        <p:nvSpPr>
          <p:cNvPr id="38" name="Textfeld 37"/>
          <p:cNvSpPr txBox="1"/>
          <p:nvPr/>
        </p:nvSpPr>
        <p:spPr>
          <a:xfrm>
            <a:off x="9821032" y="1683386"/>
            <a:ext cx="1456713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Source: derweg.org</a:t>
            </a:r>
            <a:endParaRPr lang="de-DE" sz="800" dirty="0"/>
          </a:p>
        </p:txBody>
      </p:sp>
      <p:sp>
        <p:nvSpPr>
          <p:cNvPr id="39" name="Textfeld 38"/>
          <p:cNvSpPr txBox="1"/>
          <p:nvPr/>
        </p:nvSpPr>
        <p:spPr>
          <a:xfrm>
            <a:off x="155575" y="2040484"/>
            <a:ext cx="1456713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Source: derweg.org</a:t>
            </a:r>
            <a:endParaRPr lang="de-DE" sz="800" dirty="0"/>
          </a:p>
        </p:txBody>
      </p:sp>
      <p:pic>
        <p:nvPicPr>
          <p:cNvPr id="36884" name="Picture 20" descr="Fahne der Europäischen Un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5575" y="2359784"/>
            <a:ext cx="1996390" cy="1339246"/>
          </a:xfrm>
          <a:prstGeom prst="rect">
            <a:avLst/>
          </a:prstGeom>
          <a:noFill/>
        </p:spPr>
      </p:pic>
      <p:pic>
        <p:nvPicPr>
          <p:cNvPr id="31" name="Picture 3" descr="D:\DOKU\Projekte\Living Rail\Bahnen_Rotterdam440eh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67155" y="123526"/>
            <a:ext cx="3071492" cy="2045334"/>
          </a:xfrm>
          <a:prstGeom prst="rect">
            <a:avLst/>
          </a:prstGeom>
          <a:noFill/>
        </p:spPr>
      </p:pic>
      <p:pic>
        <p:nvPicPr>
          <p:cNvPr id="2050" name="Picture 2" descr="C:\Program Files (x86)\Microsoft Office\MEDIA\CAGCAT10\j0234657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64798" y="2168859"/>
            <a:ext cx="1202207" cy="1170131"/>
          </a:xfrm>
          <a:prstGeom prst="rect">
            <a:avLst/>
          </a:prstGeom>
          <a:noFill/>
        </p:spPr>
      </p:pic>
      <p:pic>
        <p:nvPicPr>
          <p:cNvPr id="2051" name="Picture 3" descr="C:\Program Files (x86)\Microsoft Office\MEDIA\CAGCAT10\j0196400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33432" y="2359784"/>
            <a:ext cx="750193" cy="801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>
                <a:solidFill>
                  <a:schemeClr val="tx2"/>
                </a:solidFill>
              </a:rPr>
              <a:t>2000s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026" name="AutoShape 2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8" name="AutoShape 4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4" name="AutoShape 10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6" name="AutoShape 12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6" name="AutoShape 22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8" name="AutoShape 24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50" name="AutoShape 26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9821032" y="1683386"/>
            <a:ext cx="1366703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Source: wikipedia.org</a:t>
            </a:r>
            <a:endParaRPr lang="de-DE" sz="800" dirty="0"/>
          </a:p>
        </p:txBody>
      </p:sp>
      <p:grpSp>
        <p:nvGrpSpPr>
          <p:cNvPr id="2" name="Gruppieren 32"/>
          <p:cNvGrpSpPr/>
          <p:nvPr/>
        </p:nvGrpSpPr>
        <p:grpSpPr>
          <a:xfrm>
            <a:off x="6778625" y="356400"/>
            <a:ext cx="1905000" cy="1905000"/>
            <a:chOff x="6192180" y="730886"/>
            <a:chExt cx="1905000" cy="1905000"/>
          </a:xfrm>
        </p:grpSpPr>
        <p:pic>
          <p:nvPicPr>
            <p:cNvPr id="37890" name="Picture 2" descr="Eurosymbo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92180" y="730886"/>
              <a:ext cx="1905000" cy="1905000"/>
            </a:xfrm>
            <a:prstGeom prst="rect">
              <a:avLst/>
            </a:prstGeom>
            <a:noFill/>
          </p:spPr>
        </p:pic>
        <p:sp>
          <p:nvSpPr>
            <p:cNvPr id="27" name="Textfeld 26"/>
            <p:cNvSpPr txBox="1"/>
            <p:nvPr/>
          </p:nvSpPr>
          <p:spPr>
            <a:xfrm>
              <a:off x="6382259" y="863715"/>
              <a:ext cx="1366703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wikipedia.org</a:t>
              </a:r>
              <a:endParaRPr lang="de-DE" sz="800" dirty="0"/>
            </a:p>
          </p:txBody>
        </p:sp>
      </p:grpSp>
      <p:grpSp>
        <p:nvGrpSpPr>
          <p:cNvPr id="4" name="Gruppieren 31"/>
          <p:cNvGrpSpPr/>
          <p:nvPr/>
        </p:nvGrpSpPr>
        <p:grpSpPr>
          <a:xfrm>
            <a:off x="5580503" y="1153264"/>
            <a:ext cx="2636902" cy="2005706"/>
            <a:chOff x="4635397" y="1468299"/>
            <a:chExt cx="3113565" cy="2335173"/>
          </a:xfrm>
        </p:grpSpPr>
        <p:pic>
          <p:nvPicPr>
            <p:cNvPr id="37892" name="Picture 4" descr="File:Euro coins and banknot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35397" y="1468299"/>
              <a:ext cx="3113565" cy="2335173"/>
            </a:xfrm>
            <a:prstGeom prst="rect">
              <a:avLst/>
            </a:prstGeom>
            <a:noFill/>
          </p:spPr>
        </p:pic>
        <p:sp>
          <p:nvSpPr>
            <p:cNvPr id="31" name="Textfeld 30"/>
            <p:cNvSpPr txBox="1"/>
            <p:nvPr/>
          </p:nvSpPr>
          <p:spPr>
            <a:xfrm>
              <a:off x="4825477" y="3474005"/>
              <a:ext cx="1366703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wikipedia.org</a:t>
              </a:r>
              <a:endParaRPr lang="de-DE" sz="800" dirty="0"/>
            </a:p>
          </p:txBody>
        </p:sp>
      </p:grpSp>
      <p:grpSp>
        <p:nvGrpSpPr>
          <p:cNvPr id="5" name="Gruppieren 34"/>
          <p:cNvGrpSpPr/>
          <p:nvPr/>
        </p:nvGrpSpPr>
        <p:grpSpPr>
          <a:xfrm>
            <a:off x="6326455" y="3001584"/>
            <a:ext cx="2357170" cy="2648165"/>
            <a:chOff x="341530" y="1840717"/>
            <a:chExt cx="2357170" cy="2648165"/>
          </a:xfrm>
        </p:grpSpPr>
        <p:pic>
          <p:nvPicPr>
            <p:cNvPr id="37894" name="Picture 6" descr="http://upload.wikimedia.org/wikipedia/commons/thumb/d/d3/EU27-2007_European_Union_map.svg/680px-EU27-2007_European_Union_map.svg.png"/>
            <p:cNvPicPr>
              <a:picLocks noChangeAspect="1" noChangeArrowheads="1"/>
            </p:cNvPicPr>
            <p:nvPr/>
          </p:nvPicPr>
          <p:blipFill>
            <a:blip r:embed="rId4" cstate="print"/>
            <a:srcRect l="11505" t="9802" r="27099"/>
            <a:stretch>
              <a:fillRect/>
            </a:stretch>
          </p:blipFill>
          <p:spPr bwMode="auto">
            <a:xfrm>
              <a:off x="341530" y="1840717"/>
              <a:ext cx="2357170" cy="2648165"/>
            </a:xfrm>
            <a:prstGeom prst="rect">
              <a:avLst/>
            </a:prstGeom>
            <a:noFill/>
          </p:spPr>
        </p:pic>
        <p:sp>
          <p:nvSpPr>
            <p:cNvPr id="34" name="Textfeld 33"/>
            <p:cNvSpPr txBox="1"/>
            <p:nvPr/>
          </p:nvSpPr>
          <p:spPr>
            <a:xfrm>
              <a:off x="459610" y="4273438"/>
              <a:ext cx="1367085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wikipedia.org</a:t>
              </a:r>
              <a:endParaRPr lang="de-DE" sz="800" dirty="0"/>
            </a:p>
          </p:txBody>
        </p:sp>
      </p:grpSp>
      <p:grpSp>
        <p:nvGrpSpPr>
          <p:cNvPr id="6" name="Gruppieren 38"/>
          <p:cNvGrpSpPr/>
          <p:nvPr/>
        </p:nvGrpSpPr>
        <p:grpSpPr>
          <a:xfrm>
            <a:off x="68532" y="2261400"/>
            <a:ext cx="2478243" cy="1648032"/>
            <a:chOff x="1061610" y="2186013"/>
            <a:chExt cx="2478243" cy="1648032"/>
          </a:xfrm>
        </p:grpSpPr>
        <p:pic>
          <p:nvPicPr>
            <p:cNvPr id="37900" name="Picture 12" descr="[image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1610" y="2186013"/>
              <a:ext cx="2478243" cy="1648032"/>
            </a:xfrm>
            <a:prstGeom prst="rect">
              <a:avLst/>
            </a:prstGeom>
            <a:noFill/>
          </p:spPr>
        </p:pic>
        <p:sp>
          <p:nvSpPr>
            <p:cNvPr id="36" name="Textfeld 35"/>
            <p:cNvSpPr txBox="1"/>
            <p:nvPr/>
          </p:nvSpPr>
          <p:spPr>
            <a:xfrm>
              <a:off x="1061610" y="3618601"/>
              <a:ext cx="1366703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frantzen.de</a:t>
              </a:r>
              <a:endParaRPr lang="de-DE" sz="800" dirty="0"/>
            </a:p>
          </p:txBody>
        </p:sp>
      </p:grpSp>
      <p:pic>
        <p:nvPicPr>
          <p:cNvPr id="37898" name="Picture 10" descr="http://blog.opperer.com/wp-content/uploads/2012/06/ryanairje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562" y="5547082"/>
            <a:ext cx="3128447" cy="1310918"/>
          </a:xfrm>
          <a:prstGeom prst="rect">
            <a:avLst/>
          </a:prstGeom>
          <a:noFill/>
        </p:spPr>
      </p:pic>
      <p:grpSp>
        <p:nvGrpSpPr>
          <p:cNvPr id="7" name="Gruppieren 37"/>
          <p:cNvGrpSpPr/>
          <p:nvPr/>
        </p:nvGrpSpPr>
        <p:grpSpPr>
          <a:xfrm>
            <a:off x="208119" y="492436"/>
            <a:ext cx="2346196" cy="1556728"/>
            <a:chOff x="155574" y="704672"/>
            <a:chExt cx="2616225" cy="1745079"/>
          </a:xfrm>
        </p:grpSpPr>
        <p:pic>
          <p:nvPicPr>
            <p:cNvPr id="37896" name="Picture 8" descr="Pike River coal mine clos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5574" y="704672"/>
              <a:ext cx="2616225" cy="1745079"/>
            </a:xfrm>
            <a:prstGeom prst="rect">
              <a:avLst/>
            </a:prstGeom>
            <a:noFill/>
          </p:spPr>
        </p:pic>
        <p:sp>
          <p:nvSpPr>
            <p:cNvPr id="37" name="Textfeld 36"/>
            <p:cNvSpPr txBox="1"/>
            <p:nvPr/>
          </p:nvSpPr>
          <p:spPr>
            <a:xfrm>
              <a:off x="155575" y="2234307"/>
              <a:ext cx="1366703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gstatic.com</a:t>
              </a:r>
              <a:endParaRPr lang="de-DE" sz="800" dirty="0"/>
            </a:p>
          </p:txBody>
        </p:sp>
      </p:grpSp>
      <p:pic>
        <p:nvPicPr>
          <p:cNvPr id="29" name="Picture 2" descr="http://www.apfelnews.eu/wp-content/uploads/2010/09/ipod_touch-4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1742" y="3661517"/>
            <a:ext cx="1590065" cy="2245926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075" name="Picture 3" descr="D:\P\322679_UBA Nichttechnische Massnahmen\3 Arbeitspakete\AP4 - Oeffentlichkeitsarbeit\Bilder Webseite\iStock_000004429915_Large_City_Biker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9680" y="4938822"/>
            <a:ext cx="2584855" cy="1730538"/>
          </a:xfrm>
          <a:prstGeom prst="rect">
            <a:avLst/>
          </a:prstGeom>
          <a:noFill/>
        </p:spPr>
      </p:pic>
      <p:pic>
        <p:nvPicPr>
          <p:cNvPr id="40" name="Picture 2" descr="D:\DOKU\Projekte\Living Rail\800px-Betuweroute_Dodewaard_20080223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26795" y="1015610"/>
            <a:ext cx="2744203" cy="1828325"/>
          </a:xfrm>
          <a:prstGeom prst="rect">
            <a:avLst/>
          </a:prstGeom>
          <a:noFill/>
        </p:spPr>
      </p:pic>
      <p:pic>
        <p:nvPicPr>
          <p:cNvPr id="41" name="Picture 2" descr="D:\DOKU\Projekte\Living Rail\761px-VW-Cargotram-Dresde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36885" y="2753925"/>
            <a:ext cx="2572948" cy="202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20"/>
          <p:cNvGrpSpPr/>
          <p:nvPr/>
        </p:nvGrpSpPr>
        <p:grpSpPr>
          <a:xfrm>
            <a:off x="257129" y="3534718"/>
            <a:ext cx="4944792" cy="3179647"/>
            <a:chOff x="26495" y="3534718"/>
            <a:chExt cx="5175426" cy="317964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95" y="3534718"/>
              <a:ext cx="5175426" cy="3179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189962" y="6498921"/>
              <a:ext cx="1366703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</a:t>
              </a:r>
              <a:r>
                <a:rPr lang="de-DE" sz="800" dirty="0" err="1" smtClean="0"/>
                <a:t>amadeus</a:t>
              </a:r>
              <a:r>
                <a:rPr lang="de-DE" sz="800" dirty="0" smtClean="0"/>
                <a:t> (2013)</a:t>
              </a:r>
              <a:endParaRPr lang="de-DE" sz="800" dirty="0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 smtClean="0">
                <a:solidFill>
                  <a:schemeClr val="tx2"/>
                </a:solidFill>
              </a:rPr>
              <a:t>2010 </a:t>
            </a:r>
            <a:r>
              <a:rPr lang="de-DE" b="1" dirty="0" err="1" smtClean="0">
                <a:solidFill>
                  <a:schemeClr val="tx2"/>
                </a:solidFill>
              </a:rPr>
              <a:t>beyond</a:t>
            </a:r>
            <a:r>
              <a:rPr lang="de-DE" b="1" dirty="0" smtClean="0">
                <a:solidFill>
                  <a:schemeClr val="tx2"/>
                </a:solidFill>
              </a:rPr>
              <a:t>?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026" name="AutoShape 2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8" name="AutoShape 4" descr="data:image/jpeg;base64,/9j/4AAQSkZJRgABAQAAAQABAAD/2wCEAAkGBhMSERUUExQWFRQWGBwZGBcYGRgbGhcYGBYdFxgXGRocGyYfFx0jGhUXHy8gJScpLCwsFh4xNTAqNScrLCoBCQoKDgwOGg8PGiwkHCQsLCwsKSwpLCwpLCksLCwsLCkpKSwsLCksLCksLCwsLCkpLCwpKSwsKSwsLCksLCwsLP/AABEIALIBHAMBIgACEQEDEQH/xAAcAAABBQEBAQAAAAAAAAAAAAADAQIEBQYABwj/xABGEAABAgQDBAgDBQUGBQUAAAABAhEAAyExBBJBBSJRYRMycYGRobHwBkLBBxRS0eEjM2KS8RVDU3KCshdUoqPSFiVjg8L/xAAZAQADAQEBAAAAAAAAAAAAAAAAAQIDBAX/xAAjEQEBAQACAgMBAQADAQAAAAAAARECEiFBAzFRYRMiUrEU/9oADAMBAAIRAxEAPwCaEw9KYeEw8Jj39eeaEw9KYclMOA4ROgjQoSTy9f0giJXj78IUnQVPD8+ELTw0JA9+3jkpJ90/X0gqZOpr6CChEToCTLh4TBAmONOZ4QtMzLA5KipIIoCAXI9B+fnEgSX63hp+sFCIWgKXKA/PUwTLBAmFywtAeWEyQs6Y0FSHAhaeBZIXLBcsLlg0YizywiDPVq/v2YkbQNPfKK8TN0OdVDtow9PWDWvGeA6gF2YnzLH32RC+9MpIZizF9N7LXjT1g611VWjAjts/NqRDEsqUoihD04gqcM933qGtIWtM8OnBlACnWLvQB2qdKij2MCweHKpTu+8thanSKOQNbQn+kEkrG8T87pIIdgwfzCuDk9sQdnLeWEqU6Uua6Mssmpu9eLQT7Cdh1qSQ1AQ4fSt35/WLaRIJfVR4acB4eLiKvD4VRJOYsaUJNRRxSxp4d8XGCSlKQFUNWSDdjUv4c3Eaay5F6OmV28zxYRFxiOjGZIoGOt+L8KV7YmlFFE0Y8K8X8DFZMnnO2hDitKVIr7rEnx+kKbOSrdYgktYFy7kUuaEMLjufPSJoTMnpSxKylOtGlupT6VJbtTGgxiQhlJZVd4Atl0vYte3yxmsMkCbicyt4Ag0cuEqFdHDN4mJ5fcXxxfySlEpLKDFArqS1XPt4g4rbRrysOqCBw5gacj3CXJUpNQkMkJYmoAux46nwimmJ62Z1MHD6sHq3Z5RV5WQpNXmzNqEobMQK0F6l35sDxiDOnlzZvDVvQPEHAK3jlLB9NA5zBzwanbC2CsyndrVvS7WeMrz9NJx9nY3ElVzmYMk2pzfQvoaRBm7zEIBo1ibE8Ik41YB3QC4ob2tccOXCBpnrHVsa63I8uyMry8rnHXqYTDiW58hDgg9nrD8rCO7XBhol8fD3eCNCpBI4ev6Q9KeFuPH3xhaDACfdu38oKiU0Oly2txggTE6ZoTDgmHEtzPCFEp7+Gn6wtGGCtrcfy49vrBJcoD3ftggTDgmJ08MCYcEw8JhwTC08DCYYqYAWg5FIgKJzjnWDTkCx6iFgcT9IsMPVIipxU0GaC/VSacTQepEXWFQyANQKwX6Ox2WFywUS44pidLFRjhw/r7rGaxE8gta+lNG7GB8xGi2rikpUElSAo1AzJBZ2ep990ZvGAqmUAdSCQQb2LEtrSvbD1rxGCCbjRwril2NK6PduMAwSj0s1IJpU8Gy082tEwqKQFX+UhnFhet6ecQMVM6OcTdKpZBa7pSopY8Xq+kFuVcmkTKIlzDQBSy13zJURStmSRTg8QtnywlCQ2bM9Q9you5FHL+XOJ6pgUJcsrJKUVSA5c0Jzcy/814j7KUEJQ5oEgZRvOSmrADgQPZgn2L9LaTlSl8xCWq7hwOwtaDonJyJCVZqZnN75rnq3B8YiKlqKVLqJYFlsTYknKBUGzu8BmYHKoFAVlAzBJZKXNxSp0oY01jYvJ0+hNixoKnd1IFqnWKnaYGUqCQCGuzOwalm8GeIi9srSlmYF7AAB21sdPGIW1NoBRCnJuDz77aWiLyxfHhTsTOdDLzKCjXQFzQs71eznXhGbCVH7wX3aA8FFILObCgBe7nxPip5FQAEnmCwuKWDVpwiDhsacq0rrmJ1LA0FA9A3p3Rny5a0nHE0KACSVCwcX0emmmnCK/E7WzHhp9DS1uUJOxhUjLQBIDc6edX84rJp1INX72OkRz5+PCuM/VpLVmqTUjTQ27tYiTAUh95jq9LsD2U84WRPIKdd8jNoXL+tfG8KmYVAJJDfMBdgav3wvuD6Mly1APWhe9R8pfhp4CDKnGjFQBA6uUi0ClT1CiuqsMrtZvF6wsjFBKQN3vLH1iNV6eyDl7/OCBPGOCh38IKhEeg4MIEPfwggTCpTDvbROjHJEcHNrcfy9+MLLlU3q+n6wcJidPDEy2ggTChMPCYnTwwJh4TDgmIuJxeUgDUt796wASbiEpuQOXaWiENuS3YEXaMjtfHGYs75yjiOPqOenKIWHnZVEgmgsBa9Pq8DWcHo33oEFucVq5xC/LmCSR3XipwONICTVVGVqVE2FdKwc4xlpUpW6VEB+KUklz2N48oYzD8SvLOOrJYcyVBvKNHgFOjN+KteGlIxu1Zn7VwWGUh31BTXibk90bbAKCkAi1vCJ5XwnlBWPv36wq5dOEPa8NWulK9n52iNSwePwqFbReYAsELGUgEDTXgC/+qK87Hl9KpHRoACVBC0pAqVoYqCWG6DXV3i0x6yMYKakXscyXvRm046XiLiynpk5lGmYgNQ0AHc+kP02gOzJCxnASEgFJSMylVAYtUgbw8GOoiLiZrHfbL0iXJqU5SCpxSzmJ2JxpVMBJZDEahyCDrWvKKXbE3NR82+nvcZRU8m0ia1kX03DiZKmTXUFlJUxYAJAIyqSBwDmlzHbMlJMiWCro0hILu2d7kvpVm1pp1oU3bBTImBWUqUg0zEKSHAOam8fOLORs9P3VBmEuEIAUVVDoTYUy1A7YufbK/WUeZhHkzCFknKTXss5uD33gG2sV+2qOxqPUeRGvKKyTjwkKQqqWUXvfdsS4LudPKIi9sCYhJWqoBrcBks1q1ctxi9LqZtMlJYkKduLaggagD07IqsVjNwDge3sMWGLUFSswJYhrG6XN2aoVesUOPI3qBKgRq7hk8m0PjGHK7NbTwF0xIAJeng44G8RMNNNKDVjzA/QUhJuJDFiaPUcHb0MKlhKFGLkvrct9fOMlAiSpRCQLCh5X/OCzJSgnKe0V9ODw6VihUlWtBXThyrDcXiQqoOYgEks16H84fjE+dCmT6kAskLKkg1Ic2PHQPBMRMBWdLs38Rd9dCPAQHHoImLFw9/EfSGTzRPHL6Ky+gjPseJmHnhKDTeGY1qxFLdpBeBTlrejEX8TmHDQiIiV7wOpv3hj9YMrA52I0DHut5NBeQke9JliCCXDRfnD0y+Ph7vHo64scH0tx/KCIS2n1hyUw8JidNyYIEw3JAcCvMku4IWtNf4VkP2NCCUBDwIGUFqEg8eHOIyMZ+zCjQ2INwQWL94hHiRiRT1q0Zf4ixywkJYgk0qOJ1r6RMxW20hQzCx8zbXkRFVtra0tQehAqO0pIZnchy9NBDipFQJyspJBJIodGBsSBR+LxXy8Zuk0dlB+bU8AG7++H47GJZQS7gUPJmJPDQjSI8jEhgWTRCll9VOUN/1DwELxrVbzMaoUIIazAhLi1qHtLwGTtIEpDF+kG8KkslT3ZzV3PGK/FYo0TmU5JBCgRq5Bfnz0MDwcshSTQArZy7dUhw9r+UG+R6Xe1sXmnpIBYyyW4WBtyYRs9h4vLKSHdSrtVqW5frHnm3JiU5QC4IUAC5feQSSSA7gVDac4u9l7KwoCUmWhRF1AOX5m3fVnbSC1PXY9DChdi/5c/wAoHMnsmrW0tGPx+DEllSZk2WoMopK1GWU/hyAtXTgxLQOZt2ZMRWpBroDdi/YPGJwpwqJtvHJM8KSNWNmsFZn4tSKrHbQCpwpl3VeLgCvu0P2hNqhgbsWFDupPdyiHOWnpHKjRJanMU8oztbcYkTpjJBJcgi2vOt/0iBtHEOkEO+rFiFJUDSnJx2w0YwKzMDRmJ4sfCG4mWSz5WzO5YMEmteYGvCI5cms42/Qs/FEyVJcMQczUe9CO68T8TtdJlBKSp2HFzQXrav5RnMRtCUHaZmJoAiprS7Nrxh+FM1SlCXInEZmpLUo7pYA5a6DSHPlhX4/SSFkh2CSzl3u5cgAViPMxLA8Xd6a9r6vFvJ+EdozA/wB2mpS4IfKkqD1/eEEeHKD4z4Mxe8r7vM1ypSZXGhfPyiLzPIo5eLUypbvnTnTxYA5ga3KVGnIRW4vEFV9DTXl9BGn2V8OYr71IBw0xJSUgkijAkkkktY6RT7e2UrDTlomjKokFIvfey0oGBbm0ToyM/NcO7/rD5TkUFA7nvpB56wdOfeKEc6ekKlZbK264L++LRJYikgMaHlDWJbShtqDb1MFxXINQcL0GkIpBBCRfwYt+o8IANMdZKjUqHixr6wEF0PQNW9XOnbTyibOZlABw9PG/YQpu6IiUEpLHR+VDYDsUYAjIQ/v3rBRiVJtrXS9vpHSUs4FXPhVgx84emcBQpB+nK3t4E4+gEpgiRA3A19IeDzj0XEIBDxDEnt8I6YlRBy3ahLMDEngohUJYcICyuPp/4x0ybkS6jbs+ghG6bjkpIBN4pdvbbQlDpNHA4CqgDftfujN7V2irpSCp/J3PEHWvjFRi8QFAJIB7Q9CKwrZGvHgnY7azqck1qGIqkv8AUGKnaG0FL1LepIbSKxUsA0DUZgA3AaQ8LLca2HjU2jPly1rJh6caQFOKN7bXlCypjgKOoXTg7fQHwhjukkBuy/MPEZc1mbUse1zpC7DF3tDFJmKHyMAAUsK3d9HcPcXiImapIQpJJImity5RUv397asYgKnbz8zYa8Qde+O+8KZL1AUDzIAevH9IrunqPiqrlhRDVAFWG8DWkao7fUmUEoAHVYAXUbg8a17BGdQlKmUyphByp6MEuzGrp407uyLXZvw1j5ymTgpyUpJAUrImtn3ykGgFQ/zRF+X8a/5yfabPnrCWzKVTeKjrlAJPkOyIc7GEMkKBUVVN90Cra8OQeNIfslnL3sRiUyUNYF2NKklh8tgdbxocF9nOBRLM5c1U5ASSpWYZCEguRlvrRzGfL5LTl48XmUza8teUi6V5XP4ikAMTyCv0hJexMXiFHoZC1OCcxSrKaU3iGrb28eibI+JNn9KlGFwYzEhIWpKElgn/AFGiQ1SLRqfjHa6sNhFTJbBbpSCwLZjUsaWeJtqe34802d9l20FBL9DLTXMlRL6MWQC+tMw7Y0eF+xnDhQXOmKWrKykpACSTcgKzEeMUvw98Rz8TiQJk6YsBRYOQmgDboZN3j19JhcthcuVYr+wdlYSbLlmTITNUU5BMdanJZJ6qgmti4jYYfDhPyoHDKG8fzjzP4pw5m7ZlZat0Z7knMfIGPU0FwDBy45Im2o+PSyHAciw48o8cm/ajiwtaTIlbq1JYTEg0LWUDwj2uaN2PmP47wKpGPxKCFIeapSC5AKVnMO0VuP6P4+M5XyXayNrK+0palDpJCkV6yckwJ5sFJJ7of8U4VUsjE4jEJVIcHJlLKKqANlWVPHkyJy36x7y8evfGcoT9jJWP8OWv+Uh/rFc+HX6Vw5XkyuNxmyp9iJS9CkFIfsYDxSIzO0cMuTMyAuzZVaKSbHwiul4Rw8aHF4bckKFc0oO+hDg/7fOIzFy6rcPhnDvYsfF/Rx3RKVJBGYtUUA8H5WaJGDkEhQJZJFe16ecdi8UgUuomwOj+ZhqxBkuc9rfTh3CIyZYByi5BHbuOPMQTEzTWrFn84TZwFVqozsRxuD4t2wiSUSwUElxlcE8d5mpYsbn9IgT5VbP2RYicOjJAFDS13Yvw08YZh1ADjUwxXuCQK0EESoRAmyiSpiwKW4sdDUaexrElNhHoVxYkpXyMPBPv84Ckw5S20udP1iQMIo/ijaGVGUBydD75RYqxSRvMaeYPraML8QbY6VZozEiJvjyvjNqqmTrkjMWtqC+n6xHnrGYa37LeP9IFLVWvvtiRh9hz56v2cpax/Ck8CLswjLdb+lXOxTaD6Gp990RislV6vT8xG3wf2R4uYRnaWDxXbtCcx7ov5H2YYSSXxGJD8AUo/wBxJPhEl2eZSkHLavsaQisAtZ9nnp2x7Fh9mbLlDMiQudWisi1gklhVbINS0M2z8eycLJUpGGACRu5VymqoJbczAEO7P6w8v4XeMZ8J/ZycZKM2ZNEqWlWVwN5RDZrkBI3gHOpjYbW+E9nbOw4mzpS5+8EgKUKqIOgISAyToYstjYo4zZaFpSQZy8zGpAGIYk8aIgn2k/Dc/GyZUuRlcTMysysoAykDtqYxt8noWwfiCSrAYjFysNLk9H0jAMcxSnM6iEi6jFV9n3xbicZildLNdISSEBKUjg9A5vqYu9h/BS5ey14OYtIXMzutAKgMynF2zUHKHfCH2dysBMVNE1cxak5agJSASC7B604xPgbHn32m40q2moEuEJQkA2G4CfNRjcvk2Cop/wCWNv4hU+cXOL+C8FNnKnTJCVzFM5UVEUAHVfLYcIupMpKEhKUhKQGAAYACgAGkFvjBa8K+B9m4g4mUUypmXMXVkUwej5iGAj1T452BNxWFEuVlz50q3iwYO9e8RpHhILy0ryedfC/2aT5E5M2bNlsC5SjMSeTkAaR6KAGjmhFWPZCt0rdVkzY0gzRiMjzQlszmzNa1jFpLNB2QAKp3RITYQtFOUaRWYhCVUUAocCAfIxZLXGZ+K9vDCS0TOjVMzTEoZNwCaqfgID4o2O2DhAFKOHkl6q/Zpr5crQPF4aWuXkyp6MpbKwy5SLNZmifjpxyApCt4pZgaBwS/CkY3bmPmImrZc0EHdABKCGDCoy+EL7ayKPa32d4Yj9mVy62zFQvpmcjzjObcwaMOlKHdKEmqmdySdGj0rGqcWqdOceefFEl5+UlJKXzBwpiDVJZ2PIxctp5IpcCpZAzUSz9r3Jr284h4qaUzC4Y9z/1aLKfOU/HR/wAgKN7eIs7CuvNc5Q2rZRU+LwzqFMS7PwOjcv1iRgZ5qWBLagMBQiyb/SF+5qUd4kN56U0ETvuyBLYl69UaAJcqZ+QgLEPC4d0s7u/Zy+vhEJYUat5n84swkggBSQHcBwxYdrBn8Y44ZIJaz8H84Bj1/oi75ldj0/WDBNGcjsb8or5BJJJxEpIrRCVzSGvXdSLHU2hROw7qC1T5rMKq6NBJD2lsfEmO+8nH1Tp+0JcvrzEp7SAT3XMMONWsAypM6axdwjIn+aZlfueII2v0S0JkS5MoKdylIKiwpvFzcCsSFbRXMUkKmqO+ARmUAQ9aBgzDhqYm6fgadgsSpP7WbIwwOildIsBrMMocciYqNnfD2z1Otc6fiK/KMie+g0vvawqluhZAIISTQNZLk0Gm6O+F2Js9eRkyyU2SQCzqAJ4UYX4wWePNG30sxjsFhklUvCSwEu6l7ygxYGyiXNmV4QWX8Vz5g3WSEuCEIF91gFKz/iPyi0QMTsDFzENLQUkg1O6wChS3KkWeF+FMQQAoABgakFiHGW/P/pET/wAIfms6cXNmTgZs1a0uSylFustnFv7vQC8WUlOQhQISVEdRLOEn+EAfN5RNwfwNOJZapScrZikrKj1zR0gD95w0i4lfBgrmmkj5Q3VoH1rUPaHfl4pnFmcIUvLNaCXoNMhOvI6Rl/tDKU4ZCQG3Zd2cupRegGiRHquE+E5GVNVFmqWBLcQQRVrRUfHPwrgzhlTJ4XlQHOUsQlAUWCQG1OmsR/txVONvhL+AUZdmYMf/AApP85J//UayPEV/Ec+VLlypU2aiUlJSgUcITSWkqSLgDjEebtWcvrTph7VrP1jOfDeXtVuPc1z0p6ygO0gesQp3xDhUdafKH/2J/OPDlKJ5wJRi/wD557qez2HFfGmCC0q6dBCeCVqL8mS0AnfaZgxbpVdiG/3ER5hKkyejdUxedjuhNHqznh1fGIzRU+Dh/TvKvS532ryR1ZEw9qkp9Hivnfa0v5cOgf5lk+gEYNoYRGk+H4/xG1sJ/wBqmLPVTKT2JUfVRhmzfj3GTZ6Ermsgu4CECmUn8L6RlpeMbPuoOcNVPV5pbqmHYfaRQUnKk5X0YnMnKXPZD/z454hS3fK0wPxZi5gm58QthImEDM1WDGgDGsVE/aM5VFzJhP8AEtZ9TEQpQHySwjMCk7ylbpFRUsNDbSCrxRWsFRBNBoKJDCg5CH8cy/R8vpqQr7vgj0hquzV8Y8/TtGSULTNQonM6VXYOXAGhNK8tI2Pxfh5q8NKErMSLgag8dRHmeIXMdToo5DgFnFGBjPnynsSVLRt7EJ6k+cng01Y9FQZPxpjRbFTu9ZV6vFZhsxL0SzVUWr6xYYj4gmHPmRLdQY7tm1FTd+yOe2VpJYlyfj3G5kvPBqKqQhhW5IS8Fxk1SMTMKlIXmzKKkgAFRNVAZjQmz+EZrETcynyhNqC1A0E2elOfe/CaaFhTWJ/iuPKyrufjAq5DnR3rx4mtYNJJqTUABqW07jasVappGVwWYE2DtzAhqZtLq1pmZn7qO3lEt5U9U4nqsGN6cgTw9iBYxLnKkvq5YPR6cmcc7xGGLrfxeEVMBfu15exAWn4gEAJSQok6MQ7DxY5uRaJ2CwzIG8NbuTdq+vfFSue1r2tb20BGIJ4d4H1hFuPecB8NyZaSFYoHS6E3J584ko2RgQ7zkqq/71Gg5d8eEp2RNY9U14nSFVsqa+nVa5DUAdjcho37cv6xx72E7Mlkb8mgN5j34jNWJP8Ab+zgP3khhyer6U5mPnQbOmtlUCRVylQcubNmZqDwjl4VeiNSdNdKHvibf3RlfQ2M+O8AEKyz0u3ypX/4w+V9omAEsPOoANFdlHZ6iPnc4dbfulWZgkau9haI0vDqStJVLWpKdGPOzhmeFvH8FlfR8z7SsCkgmZRSXHVrWt1gC1rwP/itgSWSVLPBJlk2fSZHzpjMQpa3Yp4UZnFbDmfGJCDJSkMsEln3TStvAecKXj+DK93l/a/hSpWRC1G/WRQAAEliWq8R/wDjdhi+VALVJ6QUHGiDxEeETZMs1ExAc1FbX4aRMExHR5EEKU9hlt4Oaw94/wDUdb+vY0fbcgy1TBJRlQpKVHpCQCt8o6j1CFeEUu3/ALaDNlIRKRLSoqAJ3yyWqWISC9rx54MeAkpNWSGSMlaHM5ZybUipxc5lNlIDvl1BFq6mFeUz6/8ARmedbift7BhTBU6ZVhlRLuG4zed7c4ZL+I8Mo0lz9SHVKHHmrhGUmYoOgAIuDyawDNa1XpSJGMmrkTEqypcpJYildGo5FBD/ANL+qyNIr4jk9JkTInLVwE6WNH/wjErB7TQtRSrDLSwes8KerWTJ4+kYiXi1ImoUd11AqZxR2ULmlIt8RipskmaA4UcoBzMwJLvRn83hd+X6cka3p5f/AC571zPokRC2htkoKRLwkpRL0UufT/uDn4RlV/FU5gWTW1Vmx/zaxCxnxDMmEGiWDbub6l4fei9Wp/4gTwlQEjCgUBS08u9G/e1oPKE/9TYin7DBh2/u1m/+aZflFDsjqOkutSsu8bUp3VNYj7UKhMTcZQ57dfSJ2ixo8b8WTkh0pwz0p92lm5AuX4+UFl7Zx5FFYUdmGkU/7UUc8Tp4SEhK2YEAEZS1iczFmaI0oKlzkFTAlRQQCW4cSDXhB28jrF4v44xaFkBaCxauHkJHAspKXPhE6T9pE9B/adLZ2lmW1bF8tuTCM1jZynyoSSc7ku9alqAXiHi9oKIAyhk01FTxiu2FZHpsv7Z5ZSEmXOzMztKIfxjDY34jGSWEygCgkk03yTcht2/OM3mYg84m405VkBScvO9auxD+DxPe0ofidoKm1UGY04QyViUkNQtrXhEerqNqM2vI8uMBNVlta+VYnRqanEJUqgatos5OLwwC91RmAbrCl9S9A3KKCS7ijG/aGiUE7z8RU8fdPCA5RTOUVFyfpDiunH84RXswgXSBUIqhhwW3bAyqOzF4C04q9YR/biFHIWhMvGANGMVlBDs/4sw+kCVNWs9YBPJQf9IRGEIqFEcK37qnWHmUsBjl4uoAlvGw7IrtWmRIkTShLBPhdzqTV4cnaJ1AoOB17YghX8I7ioHXSkGRPZv3g7wRZzoaCH3o6xPGLSbgW/N396QNWISXypHboKe/GIwxYIqsW+dIsaB69ptrBhyEs34jsFvrBedpzhCEi9uwkcYUoT+JQJr1javtucccLm+Qmt0qB0qb/R4d0ISAVBaSQ7EHdSDcnKw7y7GJ08JNwjCqi55g/QtaGqwKRUHvyoPa277cvCyyCevcOARzFes7QaVIJF0kEUvXvZvWFoxGRs1LuEoHA9Gi/wAvPvhszZKCaollw/VIq4c0VzMTlylcAKNRQ4XqYHMTMzOUk0agJDU/WAWIf9gyTXILvQrsz/i87RytgS75a6kLU4vbnbxiYqabVc0qLe6Q377S5r3P38oC6xXr2FLL9fif2mlgap5CHr2AhVFKnEXDrBBp2U0rziwUwYiumrZef6844Tr60fg9aktRhr2dkB9YrJnw+kgPMmB7uxZqs3LlAFfDCWJ6RTD+AeW9F6qecz3S5Y8aNSnZfhpHZwU86NUd5HIB6wF0imw+wlyiejnqRmDFkXbjvQk/YK1nMucVqGq0lm7yXvpF10o3crJe7jidXFnFuTO0JIU+hJvy5mmlDAOkVUuXiUJ3Z8oJD3QO99x3iNtHZ+ImsZkyUQCCKMOVkVeL2aqwFg72Hr2NeHBQcdlqXIDDseAdYoVYfF03pXBmSH5VTWI6tiTgS4Ssq5p8gSPSNLKyhgUgkFy96GrB3a4d6+jN1RBYXADWBszk0qzto8A6RlV7Fnf4I/mT9Fwk/Zc5RP7A+NbclRsFSElQBcqB+U0FSDbl6+KT5KSdSBUM5txHHx84WF0jEHY87/BX3JJ+kIjZ80V6KZZuor8o160ZnBJDWIYPwc6V9IXFjKSlxm1IYgcas0GJ/wA4yIStP90rvSp6d0KrFGu4R408o1aUkC9BRya6m714QiVqDupR7ywo9GL1Ffyhn0/rIjF8R5wbDyyt8oJYPcfnWNMrOauQKPUl70qaWhAebc/Bnp2wDr/WdGz5hcNYtf04wQ7NmC4A74uk5spfidB9Uw1ZUCzjm4HP+HRvOAdIqRgJjUTQC/AekINnTDVvMRbEFxUcbe3tCIM75QG5PrXTtgPqaiaC5JJzXFuTO5pXyh33xN1O1mpfQ1B9iK4mlDbQGta1gC1nWoPvthlq7/tKWVUYnnY89GNvAwWWqWUnnYkixtzNqG7mM/lDOBp9dYJhlJd1VZqHttAJV6mSji5duRIJqKf0DGsIrZ4DmhqSGaqhyBc/1ivTjASSClJPAMKCvZ9e6LOXiQPwsOqQ/WYaXNa2FbXgUb91UBQq6zvoTTdq+pZhHGbNFlVUd1wQAwcih4RJVOJZ+qFM7M5YmtWDBh2tHS15iXSKAClydCVFnJo5Fh2wjMOKmOXAKWqSxrdqg+DwwYxIAJlMoEgACocs4ynhEkKStW9SrOTepBNFUu3DyjpkpBYWKQXNWuN17EO99AIMPQunlgITmUly4AWoP/MD6wZC0lZ3zbqlKD3uC9ezSElyQWAq/AMVUskdwVb5rgQBeBbKtQAJ57yiCxSNbvoHaFg1KSpQSWmJKn+YLSG7qQ9WZ0sEL4spBI4AZhW58YgIwpSc79atFFqP/Cw0NHgiMLMC2JJKiGBS4agparkBngw+yYuUczGUeSsrhzpumI/RSyuqWUmgfMBfR3BrSBp6RKyN0ANTNlKXLbxBZNaX8oKcZOTMyssghwRvPewLk20hZRsKiXLVmAUSQa7wLEf6Q4pDvuqS9SWL1ALGt2VW/DhAp20gkBSgkh6PLBrqaAQv3iW75EVuUlSX7WeDyfg5WFOhHeFf+JB1howvEh+ShxcFlc/CEEyWo50mYkn8KkkNyCvqILMUlWXLMWki+ZIIV25Ut70g2jwGJEwEBiRQP1g3cfbQnQEMFAsxcsaVd/D6QWeHSrLMlFejpy+OZRgsuUt2CQRTfSthzpcecGjERM1gCaEs7i7Gx8gwvDZk+7sbqLal624/WJK5y0qUFJXlFiCVP3EPxgeIxOVOYgkWrL4/6R+sGjAkYminFaEN5O4rR7cIZNWbZmowFO88rXqawZC0adG9KVSRwpmceEIUodiA50zufMeTwaMR1PUEgdj0F+Z1HfDkFRuWDte3hpzhy8OmxCufVr2sRw8ob0ArU1/hUKdzw9hZTACxqSDU01DJFOXvWFnTnIowADsBYH11reGrSfxJNKOfoYaiSom4bkXoSHFLijtAQi1O2ahINWAJ+a2preGlY1AcMHFS3VYfiob8Td7Cny8vykjix9to0Cy1p5uHbj4M0MhjPULnKDS9bW4Wp3w2bLDWq2jG1K1odKQFKQdctCXYvRqatceUKsh3tbj3EnusIAREylyHe2rC3gfKG5iw3ykNQFQHfCBVSbs1HrqKHsAtApkgk1Ynu+sBAy0Fw5APHhWHT5DsdG8/bQ7AYtMuYFKS4DuNbM9aU7omp25KSsvKzArQqtwEpWFFkqAclSS1i1YeI1W/dtxSsyQEkMCplKf8IuW1iNnMXydqYUsOgLVcsH/hYmYagXJuQ7COG2ZOaY8pwtTuAkFKWqgB2GZspPAuGNC8LVGgAv8AlErCTRYhnuS3P36xZS8XhqPKzANWgU9KtnIAoT3mvBZmPR0wUhCUoSCFAsTvOHqohwFJro1OMGCOVMIBDcCyt4A3fg9wSRq2rwRONJSEskH5QHJUctNaDu4kNpNk7WkJCRkdW6DuBixskZtCTRjb5SAYgY3GAzTMCHdSSXZgQkAko1rUDNRm4w8itFSt2zEgje4FwddWqC7sHtEtRlpYgErIO6SzA7zsxszNxMG/9QSTfMolsp6NBUCU5UrIfemBrFkkKJDWguMxKCUvLMtaXKqBmUEqCHBrQKU93JpE2KlAIVLSx6rhwkEZiHCU1dyA4a9Fd7ZEpznSg9IUpqBQAVLB90AACofkLQw41CELo2U9VzbKxa/FgGPDV4Jhp6kANR7rNRvU1YEk6lg0JR2JWwJykhKFApo1TRKqvwuRrStB9B0qMpFVEAH8JFaOWct8rAN3lZhASmWo5gouQSVZgHJANgokWZ7l+L8LMIyinWUVWNaqLGtGL0rQi8A+yLE1QVlSkb6EjMeqAPmIdySruZzB1SlZZagQbJO9bLQgvcMolga95huKlKSsD+6GYFmUFrdznINQlISp+TWDknS9GtPVSSpSkBrkDXg7OS1oNLAeiotKkJBCQxYOASG3QwUTQMBQamBISG/aIVmKQLOFFiGAGgPaa1ekWMtwtSppS5plTWq1EpzEVWokaUYRFTITmWXJB0FGZGbIAKVUztzh6MRBsxLOh0pDAFJ6ymJ3ho7OTVnFIErZ5mMtCsjKICcwcgODvWJ4gcddLSblcL4slAJzKKsrKmXYJ3hRhcUrAZ84JUEgAJQBkc9ZSgUgV4lKObPyg8DyBK2fMUWKkkmwZYJHMe7GK7ItKlZ0pYaBioWZ9OJu9+EaLF7QWMgyrBKMoShXyqyux0cBRJHJyKRA6JKiUgFkEkMzqcUzMAHG8KaM8LIW1EKlpsVjkCrwuQ/KGSNsKW7rN/mCSH5OKxZFKSrOXyr6qE5SQwDqXQi4YJ0e7vDU4BKygLlrAJIUrKyEl2STu73WNrOB2GH2qGMYRdEstxRzfidST3w5WNRMOZUtJIeoLN5CDYnBoSPlBoAgJSLEhOZnD1fKfxB2EQ0bNlgKKVFKiblhu0Yh8wL0ft0DQdT7HyZ0tJc9M1mzOPIkwizKzFSJikk6Lch+NQH8YBKwilOQsFILbyGV2gZhmDVdu6BzcHMICpZBFaVFhWjl+7shYOydh0lROaZKbTK5PhmgE3DLSs0StN3A8qmkRVoVqg8HYMfyFDeGFJAdiOzMLdnd4wsGpYSc2UIWDYM3qlUMxK1oIcTGPafB3eIsjaJzZc6geF/UQdeMXYkEc0whrjOegWk8t2EULuEnuI+sBm4sK68tCvfZBZOJliglJbkEmGNNTMGgHcT+UICBor+YQ0mVVsyCTUgV7KWEc6P8VX/T9RAFbmdNa+zDVdU9sdHRbE8HdMHUkZU00V/uA9I6OgActRpXT6/rE6UkZJhaoRTle0dHQL4/QU4sARQ5fzPrCp60zkmnKojo6H6IXZiRmVylqI5EWPbSFxEw5kByzks9Hd3btjo6JVBMIKk8VMee8qJeNV+1QNM6qafvF6R0dAayWkb3JFOTJS3+5X8x4wbHSkjDBTDNnSl2rlaz8OUdHQj9kwqWOUdUTKJ0qSTS0C1mHUJDHg6y7cI6Og9GllLTA1HNW1ygFPgQGiFhC0tBFCULUTqVFKXUeJqa8zHR0EL2stqJAmlg1Zg7ugSW7HJPfFJtmaaly/SJF9CpiO8UhY6GPSzCR0btUZAOQK1AjsIA8IBtlREuYRQ9Aaihrf1jo6F7HoLBj/248zLfm9C/F4lYxAAmsAGs2lEmnCtYSOghehPhTCoWAFISoCWSHALHOqofXnEBMlJmpSQCKUYNWhpCx0XEi7RUThZj1ZSmerMkM3Boh7OOUoy7rBTNRnQl2a1z4wsdBQTBKJQXL9v+VI9BAMcgBaiAASlJcUqRU+Q8I6OgpQ/FSU9Ao5Q+W7D8aYyq5qgtQBIFKAx0dElftYKO4eyI0k757B6R0dCq/Y6oak3jo6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4" name="AutoShape 10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6" name="AutoShape 12" descr="data:image/jpeg;base64,/9j/4AAQSkZJRgABAQAAAQABAAD/2wCEAAkGBhQQEBIUEhQUFRQVEBcUFhgYFxUVFhcVGBQXFhgVGBcXHSYeGBojGhQXHy8gIycpLCwsHB8xNTAqNSYsLCkBCQoKDgwOGg8PGiwiHyQqLDUrLC8sLy0uKSwtLywsLCwsLCwsLCwsLzQsLCwpKSksLCksKSwsLCwsLCwsLCwpLP/AABEIAOEA4QMBIgACEQEDEQH/xAAcAAEAAQUBAQAAAAAAAAAAAAAABwEEBQYIAwL/xABREAABAwIBBwUMBQgIBQUAAAABAAIDBBEFBgcSITFBYRMiUXGBFzJCUlRykZKhscHRCBQWI5MkMzQ1c4KyszZVYmN0orTCFXXS4fAYQ1Ojw//EABsBAQACAwEBAAAAAAAAAAAAAAAFBgECBAMH/8QAMxEAAgEDAgMGBgEDBQAAAAAAAAECAwQRBSESMVEGIkFhobETMoGR0eEUIyTwQlJiccH/2gAMAwEAAhEDEQA/AJxREQBERAEREARUJsrasr2RNLnuaxo3uNkMpNvCLkusvgy/+bFHeO53ImXbSsMrvHdqZ1jefYtDxbLOrqidOUtafBZzR7NftXJUu6cPMn7Ts/dXG7XCvP8ABNeI5VU0H52djeANz1arrWq3O3SMNmCSQ9IFh6b/AAUO7XdLj2k/ErJ0eTVVN+bgkd2aP8Vlyu7qS+RE7Hs7Z0FmvU9cG8z55fEpe0vHusrN+eCbdBGO0rGU+a+uf4DG+c+3uBV6zM/Vna+IdpPwTiuWbfA0Ons2vuz2bngm3wR+kq7gzy27+lHWHj3WWOfmfq9z4j2kfBWdRmtrmeBG7zX394CcVyh8DQ57ZX3ZuVHndpXGz2yx8bXA7brZcOytpZ/zU7HHoJserXZQdWZMVUN+Up5ABvA0v4brFuFna9Th03BHxRXdSPzI1l2esq6zQqeuTpxsur5a19h11zzhOV9XSkcnM4geC/nt9uv2rfMDzvRvs2qYYz47dbesjaPauqndwnz2IO77PXVvvFcS8vwSWis6HEmTNDo3te072kFXYdddeclfcXF4ZVERDAREQBERAEREAREQBERAF8OevOoqAxpc4hrQLknUAOtRLlpnKdMXQ0hLY9jpNjncG9A4ryq1Y01lnfY6fWvanBTX/b8EbTlZnJipCWRWmm2WHesPE/BRRjOPz1j9Kd5d0N2MHUPmrOmpnyvDI2l73HUBrJPT/wB1JuSuaYC0lYdI7RGO9HnHeo1yq3LwtkXWNGw0aHFPvT9fp0I+wfJ6esdaCMu6XbGD975KQcFzOt1OqpC4+IzUOonf7FJFLRsiaGsaGgbABYL2XXTtIR3e5X73tFc19qfcXlz+5iMNyUpacDkoWNtvtc+k61lg1VRdaSXIr06k5vMm2wiIsmgREQFNFYvEcmKaoBEsLHX32sfSNayqLDSfM3hUlB5i8MjTGszrDd1NIWHxXc5vUDtHtUfY1k1UUZtPGQPGGth7d3bZdGLyqKZsjS17Q4HaCLhclS0hPlsT9n2huaG03xLz5/c5ywjG5qR+nBIWHeNrT1t2KVclM5sVSWxz2il2A+A88DuPAqzyqzTtfeSjOg7aYz3h6vFKi6sonwvMcrSx7TrB1HrHT1hcmats990WJwsNahmPdn6/s6XZJdfahfIzOO+mIiqSXw7A7a5nX0hTBSVjZGNcxwc1wuHA3FlI0q0aiyimX+nVrKfDUW3g/BlwiIvYjgiIgCIiAIiIAvGpqGsaXOIDWi7idQAC+3uUQ5ystOWeaWA/dtNpHDwneKOAXlVqqnHLO/T7Gpe1lTh9X0RYZd5dOrXGKIltO09RkI3n+zwWAwLAZa2URwtv4zvBaOklMBwKStmbFENutx3NbvJU85OZORUUIjjHnO3uO8kqNpUpXEuOfIul7e0dIoq3t13/APN2WeSeRcNAwaI0pCOc898Tw6BwWxIilYxUVhFBq1p1puc3lsIiLY8giIgCIiAIiIAiIgCIiALBZUZIQ18ZbILPHevHfNPy4LOosSipLDPSlVnSkpweGjnTKLJyWhl0JRqPevHeuHDjwWVyIy3fQPDHkup3HWNuhfwm8OkKZMewGKshdHK24Ow7wdxB3FQNlJk7JQzmKTWNrHbnN+aiqtKVCXHDkX6wv6OrUXbXK73v5rzOg6OsbIxrmEOa4AtI1ixVwoWzc5afVZBTzH7l5s0nwHH/AGlTLG+6kKNVVI5RTtRsJ2VZ05cvB9UeiIi9iOCIiAKjjZVVrX1jYmPe42axpcewIZSbeEajnJysNJBycZ++mFhba1u93wUOU1M6V7WMBc97rAbySrzH8ZdWVEkzvCPNHQwbB8e1SDmmyV1GrkGt2qIHc3e7tURJu5q4XJH0OjGGjWHHL55e/T6G2ZF5KMoIA3bI7XI7eXdHUFsSIpWMVFYRQK1WdabnN5bCIi2PIItRzjZZTYZDFJDBy5fIWkc7ULXvzVH/AHd67+rj6JfkgJuRQ9kfnxmrq+CldSsZyjy1xDnEts1x2HiFIOWeW1PhUHKzm5OpjB373dA4cdyA2BFA8n0jKgu0m0TOSvvLy63nDmqTcg84lPi8ZMV2SM7+JxGk3iD4TeKA2tFoGdDOU/BzThkLZOV0r6RIta3R1reaOflI2PtbSYHW6xdAeyIo6rc6L48dbhvIsLDIxvKXOlzog+9tm+yAkVERAEREAWDytyYZXwOY7U4a2O3tduKziLEoqSwz0pVJUpqcHho5mrqF8Ej4pBovY6xHxHBSzmxysNRFyEp+9iHNJ2uZu7RsXjnXyU5SP61GOfGLPt4TOnrCjHCMUdSzxzM2sdfrbvHaFErNtV8mfQZcGtWGf9cff9nSbTcKqscKxFs8TJWG7ZGhw7RsV8pZPJ88lFxbT5hERZNShNlHGdzHeThZTNPOlOk/zBuPWbehSJKf/Opc/wCWmLmqrpn3u1ruTb5rdXvuuS7qcFPHUsHZ+0/kXacuUd/wWmT2DmsqYoR4TudwYNvy7V0TR0rYmNY0WDWgAcAo3zO4JzZalw1uOgzqGskdZt6FJyxaU+GGep6dor349z8Nco+/iERF2FbCIiALSc6+W4wyhcWEcvLeOIdBtzn9QB9JC3GqqWxMc95DWtaXOJ2AAXJXPNKx+VGOFzrikhPYIWnUPOebn09CA27MRkOYonV84JmnvyeltEZNy/XvcfYOK1vOhH9eykpqWQnkhyTLcCS51ugnYp+hhDGta0ANa0NAGwACwA7FAmVxtldT31c+L3FATjT4NDHCIGxRiEN0dDRGjboI2FQPhtGMMysbFT82J8mjo7gyRpOj1A6x1LoVQFjZvljFbXaWP2MQF39JLvqH9/3hTPhP6PD+yZ/CFDH0ku+of3/eFM+E/o8P7Jn8IQF2oCxj+msf7eH/AEzVPqgLGP6ax/t4f9M1AT6iIgCIiAIiIDznhD2lpFwQQe1c9ZVYGaKrki8G+kzzDs9GxdEqOc8GCacLKho50btF3mO+AOtcl3T44Z6Fh7P3rt7pQfyy2/Ba5oMdu2SlcdbefH1HaB26+1Se03XOmTGKmlq4ZRsD9F3mu1H4LoeF19m8XHasWlTihh+Bt2itPgXXHHlLf6+J6oqKq7CuGGyqxHkKSok8WMgdZ1fFc8C54uJ9Lifmpizt1pZQho2yTAHqF7/BRhk1R8tWU8fjSi/7vO+Cirt8VRRL52diqFnUrvz9CdslMNFPRwRgW0YxfrOs+0rLqjRqVVKJYWCjVJuc3J82wiIsmgREQEV/SAxiaOiighDrVD3CQtBJ0WAHR1biT7FHuQecqTCaYxR0Be5zi58hLwXHdq0dQA3LpOSIO2gHrAK+PqjPEb6oQEV5JZ6Z62tgp30XJtleWl9383mk31t4JnozeTVL4q6iBM8QAe1vfENOk17eLTfV8lKraZoNw1oPUF6oCAIc/GIMi5J9IHTgaOmWvBvsuY7az2rLZo8g6mSsdimIBwe7SdGHCz3OeLF5G4AEgBTIaVhdpFjdLp0Rf0r1QEIfSOgc51Fotc6wfsBO8dC8KXP5UxsYwYeTotDe+fuFvFU5vha7aAesAr4+qM8RvqhARdkbnlnrq2KnfR8k15IL7uNrC+9oWkZwcQko8p31TInSck+F4FnWd9wwWuAeldFNp2g3DWg8AEfTtJuWtJ4gFAQl/wCoOp/q8+s//pW65tM40uLOnbLTchyTWEa3HS0i7pA6Fu31RniN9UL7jha3YAOoAID7REQBERAFj8fw8VFNLERqfGR7FkFQrDWVg2hJwkpLwOYZIy0lp1OaSDwINvep+yIxLl6Gnfe50NA9N283/aoayzo+RxCpbaw5TTH740vit/zPVhdSzRnwJbjqIHxuou17lVxL5r0VcWFOuvDHqSOippIpUoJFmeWf9EZ57j6G2+KwGa+n08SZ/Zje70WHxWTzwP8AyinHRET7V45n2XrnnogI9JHyUVLe5L/Q/p6G2uj9yZQoyzoZ4m4a409MGyVNucTrZFfZcDvncFIWM13IU80v/wAcL3+q0kD2LjDEK508skryS57y8k6zcm6lSgGxV2dDEpnFzquUa72aQ1o6gFa90DEPK5/XK19EBsHdAxDyuf1yndAxDyuf1ytfRAbB3QMQ8rn9cp3QMQ8rn9crX0QGwd0DEPK5/XKd0DEPK5/XK19EBsHdAxDyuf1yndAxDyuf1ytfRAbB3QMQ8rn9cp3QMQ8rn9crX0QGwd0DEPK5/XKd0DEPK5/XK19EBsHdAxDyuf1yndAxDyuf1ytfRAbB3QMQ8rn9cp3QMQ8rn9crX0QGwd0DEPK5/XKuKPObiUTg5tXL1E6QPAghauiA6NzYZ6BXvbTVYbHOdTHjUyQ+LbwXcN6lZcQU9Q6N7XsJDmuDgRqIINwQuy8l8VNVRU052ywMefOLRcem6AijO1T6FeD48Ad/mI+CyGZuotNUt6Y2n0Fy+M8zPymA9MRHtJVrmjf+WvHTCff/AN1Fcrov8v6mh79PZksIvb6qelFKlAIpzwN/KKc/3R968cz7/wAueOmE+wj5rI55YLfVH8Hg+htlgs1tRoYiz+1E9vpsfgoqW1yX+h39DeOj9yZMboeXpp4htkhewdbmkD2lcYVtI6KR8bwQ5jy0g6tYNl26onzqZmvr73VVGWtnP5xh1NlPSDud17VKlAOdEWersg6+BxbJSTg38RxB4gjUQrf7KVfk0/4bvkgMSiy32Uq/Jp/w3fJPspV+TT/hu+SAxKLLfZSr8mn/AA3fJPspV+TT/hu+SAxKLLfZSr8mn/Dd8k+ylX5NP+G75IDEost9lKvyaf8ADd8k+ylX5NP+G75IDEost9lKvyaf8N3yT7KVfk0/4bvkgMSiy32Uq/Jp/wAN3yT7KVfk0/4bvkgMSiy32Uq/Jp/w3fJPspV+TT/hu+SAxKLLfZSr8mn/AA3fJPspV+TT/hu+SAxKLLfZSr8mn/Dd8l70eQ1dM4NZSTk/s3ADrJGpAYWGIvcGtBJcQABrJJ1BdlZJ4WaWhpYXd9HTsY7zg0X9t1Gua3MqaSRtVXaJlbrjiHODHeM47C4bgNimBARFnmf+UwD+6J9pVpmjb+WvPRCfevnO3UaVe0eLAB/mJ+KvszcF56l3ixNHpLlFc7ov77mh79Pdkp/W+CK3RSpQDUM7tGXUTXj/ANuYE8Ab3+CjPJis5Gtpn7AJQD+9zfipxytw7l6Ooj8aMkdY1/Bc9BxFjscDfqIPzCirtcNRSL72ekq9lUoPz9Tp9pVVismMRFRSQyA30oxfrGo+0LKqUTyslFqQcJOL5plCqaQ4exYjLOQtw6tLSQRRzEEaiCInWIO5c9ZBZHV+LxSyRVr4xE8MIc+Q3u29xYrJodOiyWXPWL4JjOT4FS2pdNCHAP5znsFzscx97A7NIKZsicrmYnRR1LRokgiRviPb3w6t44IDP2VGuB2WKgHKXLHEMdxB9HhznRwMcRdrizSDTYySPGvRJ2DqVpjGQ2MYKz63FUue1ljJoPcbDpcx2pzelAdFWVARwWqZtMtxi1EJSA2VjtCVo2aQAOkOBB96jfNViMr8oq1j5HuYG1Fmlzi0WmbawJsgJ0sqAjgvpQXmcxGWTHK5r5HuaGS2DnOIH3zdgJQE52TVwXlW1bYo3yPNmsYXuPQALk+xczZN5w524yyrlfJyEtS5rgXOMYY82IA2c0FAdPWVCRwVQVBX0h8TlhqqTkpJGfck81zm6w869RQE62Q2HQtJzT5dDFKIaZ/KIQGSjedXNk6nD23Wq/SKrpIoaPk3vZeSS+i4tvzW7bICYFTSHSFrMszv+Bl1zpf8MJvc3vyF736VBGQOSFfi8cr4qx8Yic1pDnyG+kCdVjwQHTukOkexVCgvuIYn/WH+eX5qYcl8MfS0dPDK/Tkjiaxzrk6RG03OtAZRCiscbrxBTyyE2DGF3sWG8LJtCLlJRXiQTltWctiFQ69wH6A/dGifaFvmZ6kLaaaTx5bDiAB8bqKZZi4uc7vnOLj1k3U9ZC4dyFBTs3lumet3O/3KLte/Vci+a61b6fToLxx6GxaA6EX0ilSgnnK35HtXPmV+EmlrZo7WBdpt812v33C6GcLhRrnewPTjjqWjXGdB/mnYT1H3rku6fHDPQsPZ67/j3Si+UtvwMzuNXjkp3HWw6bPNO0DqPvUlrnPJrGjR1UUw2B1n8WHb6NvYuh6aoEjGuabhzQQeB1rFpU44Y6Ge0Nl8C5c1ylv9fExOW36srv8ABT/ynKN/o2fotZ/iGfy1JOW36srv8FP/ACnKNvo2fotZ/iGfy12FdJAzjNBwmvv5HKfQwqPcwLz/AMKr9eyZ9uH3DVumdjHIqbCqoSOAdLA6KNt+c5zxoiw6BdarmFwt7cIqSRYTyvLOIEYZf0goDC/RqYNOuO/RiF+F3KZsejDqWoBFwYJP4CoOzAYoylrKumnIjkeA1ocbXfG5wc3Xv1qYcuMeio6GoklcB905rRfW5zmkAAbzrQEX/RpcdGvG68PtEnyVjmk/pJXebUfzmrLfRtoHNgrJSOY+SNjT0lgcT/GFgciq5uHZT1LakhnKOljBOoAvc17ST0EC3agOhVAeZX9fV/7OX+c1TjiOKxU8LppXtZG1ukXEi1gL6uk8FB+YVhmxWuqGg8nybtfF8oLR12BKA3TPtlH9VwwxNNn1LhEPM2v7CBbtWl5RZAclkvTvDfvoiKl+rXaTvgfNBHoWOzvV8uJY02mpmGY07dBrBveOfJfWNlvYsrXYzlHNC+F9CDG+MxuHJt70i1u/6EBJea7KP69hdPITd7WclJ06bObc9dr9qjL6QzQa6gB1gx2I4cqq5gcXfTVdVh8wLHG7gw7RIzU8ei3oT6Qv6fQeZ/8AqgMbilNJkxjEc8YJpJxe24scefH1tOscLLN/SGrWT0mHyxuDmPc9zSN4LWkKSMt8j2Yph7oHWD9EOid4sgGrsOwrmLGcXnbTtoJwR9Vnk0b7W3sHM824uOtAdMy/qE/8rP8Ap1CGanOhFhEU7JInyGV7XAtIFtEEa79am+X9Qn/lZ/06jz6OuHRS09YZIo32mjtpMa63NdsuEBlqD6QlPNLHGKaUGSRrAS5tgXEC/tUrgqxbgVOCCIIQQbgiJgIPTsV+gCj3O/jWhTsgaedK7neY3b6di3+WQNaSdQAuufMsMd+u1kko7wHQj80b+3auS7qcEMdSwaBZu4ulJ8o7v/wt8nMLNTVwxAanPBdwaNZK6JgYBs2AADsUY5oMD/OVTh/dx9XhEdursUotFgsWdPhhl+J6do7v491wR5R2+vifSIi7CthWeJULZo3xvF2vaWntG1Xio4XTmZi3F5RzdjeEOpKiSF+1jtR6W7j6FJOafKrTYaWQ85gvGTvZ0dYV3nNyUNTDy0Y+9iGsDa9m8fH0qI6KtfDIySM6L2OuD8D7lEPNtVz4H0SDhrVhwv54+/7OisocPNTSVELSA6WnkjBOwF7C0E8NahGkzC4lCCIq1kYJuQx8rQT0nRGtTDkhlQyvp2vabPGp7d7XfJZ1S0ZKSyj59VpSpTcJrDRCeGfR/mlla7EKwyMae9aXuc4dGm/vfQVMlBQMgiZFE0MjY0Na0bABsVwiyeZGGcHMqyvmNTSyCCcm7hY6D3eNq1tdxF7rVqLMDWzSN+vVjTG0+C6SV1ugaYAb1qeEQGPwLA4qKnjggboxsFgN56STvJOu61LONmmhxYiVruRqWt0Q8C7XAbA8cNxW+ogICizCYjKQyesZyIO58slhwY4Ae1S9krkfFhdJyNMNdiS52177d84jdw3LPogIzzc5rZqCunq6qSOWSRrtEt0rhznXc4kgbtSkxEQEY41munONMxGlkiYA9j3sdpAkgAPGobHBeuc/NnPitTTSxSRsELbEP0rnn6Wqw6FJKID4ibZoHQAFF2c/M2cTqG1FM+OOQt0ZQ69nW712obdx6gpURAYV+COOGmluNM0fIX16OlyWhfquobo8wuJQgiKsjjB2hj5WgnjogXU/IgIJ7imLf1h/9s6mHJbDZKaip4Zn6ckcLWPdcnScBrNzrPasqsPlRlHHQwOkedexrd7nbgFhtJZZvTpyqSUIrLZq2dXKrkYfq0Z+8lHOt4Me/tOxRVhmGuqJo4YxznuA6hvJ6gqYliL6iV8spu55ueA3AcApRzW5JmGP6zK37yQWYDtazp6ztUTvc1fJH0LuaLYf85e/6N2wbC208McTBzY2gdZ6Tx3rIKjW2VVLJY2PnkpOTcnzYREWTUIiID4kZdQ1nHyM+rSGohH3LzdwHgOO/qKmhW9ZSNkY5rwHNcCHA6xYrxrUlUjhkjp1/OyrKpHl4rqjnzJzKKShnEsesbHt3Ob0dannAceirIWyxOuDtG8HeCNxUN5b5EPoH6bAXU7jqO3QJ8F3DoKxWTuUktDLpxHUe+Ye9cPgeKj6VWVCXBPkXG/sKOrUVc2z73v5PzOi0WDyYythr4w6M2cO+Ye+aeI+KzilYyUllFBqUp0pOE1hoIiLJ5hERAEREAREQBERAEREARFh8o8qIaGIvldr8Fo75x6AFhtJZZvTpyqSUYLLZc4zjMdLE6WVwa1o9J6B0lQPlTlPJXzmR+pg1Rs8UdJ4lMp8qZa+TSkNmA8xg2N4npPFXeRmRj8Qkubtgaee7Zpf2W8eO5RVatKvLghyL9p2nUtLpO5ufm9vJeZe5vcjTWSiWUfcRn13Dd1DeprijtbdqsOpeGH0DIY2xxtDWNFmgcFdqQo0lSjhFR1LUJ31Zzly8F0QREXsRgREQBERAEREBbVlG2RjmPaHMcLFpFxZQ/lpm5fSky04L4dpbtcz5tU0rzfHdeNWjGqsMkbDUa1lPipvbxXgzmqhrnwSCSJ5Y9uwj3HpHBSnkpnXZJaOrtG/Zp+A7r8Ur2yszYR1BdJT2il2lvgOPVuPEKK8UwiWlfoTxlh496eIO9R2Kts+qLpxWGtQ37s/X9nSEM7XgFpBB2EG69FztgeVdTRH7mQ6PiO1s9G7sUh4JngidZtSwxu8Yc5vzA612U7uE+exW73s/dW+XBcUfL8EjIsfh+PwVABilY8HoIV/ddSafIgJQlB4ksFURFk1CIiAIl1Y1+NwQAmWVjAOkhYbS5m0YSk8RWS+XxJKGgkkADpWgY1nfhZdtO0yu6e9Z133jqUd47lhU1v52QhniN1N7fG7Vy1LuEOW5PWegXVxvJcK6v8ABIuVWdWOG8dLaWTZpeA09e8qKcRxKSokMkzy9x3nYOAG4KuHYZLUPDIWOe7gNQ4k7lKGSea1kJbJVWkk2hg7xp4+MVx/1bl9EWX+w0WH+6fr+jVsjc3slYRJMDHB6HP6ugcVMlBh7IY2sjaGsaLADUveOK1uGwbgvRSNKjGksIpmoalWvp8U3t4LoERF7EaEREAREQBERAEREAREQFC26ssRwqOdhZKxsjTuIB7Qr5FjGTaMnF5TwyL8dzQNN3UkmifEfrHUDtHbdaJiuTFTSkiWFwHjAaTfSF0UW3Xm+G4ttHHWuSpaQlutiw2naK6od2feXnz+5zLHIWuu0lrhvBII9CzNHlnWQ20Kh9h41n/xXUy4lkRST35SBtzvbzTfp5tlrVZmep3G8csjOBsQPZf2rm/i1YfKyaWvWFwsV6ePpk1qmztVjNoif1tcPcVfMzzT74Yz1Ej3r6qMzUo7yoYetpB96sn5o6vc+I9pCYuUbcWh1N9vVF2/PNPugj7SVZVGdusdsbE3qDj7yvpuaOr3viHaSryDM3Ke+qIx1NJ+Kf3TGdDhvt6s1esy2rZb6VQ8A7m2Z7W61hZpS513uLndLiSfapWo8zsDT95NI/gLAH2X9q2TDchaOC2hA0npfzjfp510/i1Z/MzD13T7dYoU8/TBCuF5OVFSbQxPcPGIs0dZK3rA80Gx1XJ+4z3F209llJ7ILC2oDoAsvsNsumnZwjz3IW77R3Vfuw7q8uf3LHC8Gip2BkMbY2joGs8Tx61ftbZVRdaWORXZScnmTywiIsmoREQBERAEREAREQBERAEREAREQBERAUQ7ERAY9XFLtPUiICtXuVsiIDIM2DqQqq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6" name="AutoShape 22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8" name="AutoShape 24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50" name="AutoShape 26" descr="data:image/jpeg;base64,/9j/4AAQSkZJRgABAQAAAQABAAD/2wCEAAkGBxQSEBQUEBQUFRQXFBQVFhQXFBQUFRUUFRUWFhUVFBQYHCggGBomGxcUITEhJSkrLi4uGB8zODMsNygvLysBCgoKDg0OGxAQGywlICQsLCwsLywsLCwsLCwsLCwsLCwsLCwsLCwsLCwsLCwsNSwsLCwsLCwsLCwsLCwsLCwsLP/AABEIAMEBBQMBIgACEQEDEQH/xAAcAAABBQEBAQAAAAAAAAAAAAAAAQMEBQYHAgj/xABEEAACAQIEAwUFBQYEBAcBAAABAgADEQQSITEFBkETIlFhcQcygZGhQlKxwdEUI2JyovAzQ1OSk8Lh8RZjc4Ky0uIV/8QAGgEBAAIDAQAAAAAAAAAAAAAAAAECAwQFBv/EACwRAAICAQMDAwMDBQAAAAAAAAABAgMRBCExBRJBIjJRE2FxgZHwI0Kh0eH/2gAMAwEAAhEDEQA/AO0gT0BCKIIQsUQiwAiwhBIQhCAEIQgBCEIAQhCAEIQgBCEIAQiExp8Ug950HqwEjKJxkehIbcVoDetS/wCIn6wHFqH+tS/4ifrI7o/JPbL4JkIxTxlNvdqIfRlP5x4GTkjAsIQkkBCEIAQhCAEIQgBCEIA3FAigT1BAlosIQSEIQgBCEIAQhCAEJGxeOp0heo6r6nU+g3Mo8XzYo/wabN/E3dX5bmYbL66/czNVp7LPajSxqviFQXdlUeLED8ZhcVx7EVPt5B4IMv13+srWS5uxJPiTc/MzQs6pBexZ/wAHQr6VJ++WPxubfE80YddmLn+AE/1Gw+sq6/OROlOl8Wb8gPzmcIE8tUE0rOp2vjCN2vplC5TZa1uZ8S2xVf5V/wDteQavFK7e9Wqf7rf/ABtIjVY2ak1Zau2XMmbkNJVHiK/Y91bt7zMfUk/iYyaKwNSIXmF2SZnVaQhpieWpies8C8lWMnsQwaYi06jKe6zL6MR+EcJiGXjdJcFHVF8olUeOYlPdrv6E5h/VLPC88YhP8RadQf7G+Y0+koCk8PTm1XrbI+TVs0NMvB0PhXOmHqkK96LnQB7ZSfAONPnaaWcQqJofPT4TV+z3mN+2OErsWBXNRZtxbenfqLaj0M62l1n1Hh8nG1mh+iu6PB0SEITeOcEIQgBCEIAQhCAEIQgBCEIAQhKnmHinYJZffbRfLxaUssjXFylwi9dcrJKMeWPcS4xSoe+bt0Uat/0max3MlappTtTXy1b59PlKphfUnMx1J8/XqZ6yzg3dQtm8R2R3qNBVXvLd/f8A0eGS5uTc+JNz8zDLBmjFSvOfKZ0Ix+B1nkd6sZapeNlpj3ZlUMDrVY2zxgV7+7r002v6wFNz0jtL4PZaec89DBn7TT0MEvrLYQyhk1h4ieTXH9gyWKCjpDIPASdiMkT9pHh9DPL4sAXtp6GTLDwEQr5SU0GQxj0uAxAJ2ubX9LyWFB2lfxThqVEII/v9ZW8J4z2TdlX6aB/Lpm/WbCqU4Zh45RglZ2yxI0JWASSqdK4v0gy2mrJ7mZNEGrT0lW+JNHEUKy7pUU/C+v0lziDpM/xn3TNzRSfejV1kU6mjc4znXEB2VezFmZdFvsSOpkGpzdiz/m29FQflKCqxzEnckk/HWec09XFJo8fLZ4L3/wAVYr/Wb5L+kcpc4Yof5l/VVP5TPZoZpOERk2mH5+qgd+mjHxBK/TWExgMWO1EZZ3SEITEZQhCEAITzVqBQSxAAFySQAB4knaYLmXnkqGWi9OhTFx+0PapUcDrhqC3zeTvZYBr+McboYVM2IqrTHQE95vJVGp+AmExHHFxrtVp5ggORcwsbAA3t0veYOscRial6FGoTVDWxOJOao4QZmKE91AB0XNa+81HL/CXw1LJUbM7MWJBJA0AA19PrOZ1WUVThvc6XTIy+r3eMGi4Rg+1fKPC8ax4yEjwi4GuUNwbGMYxrm84icfpbcnYSk7d+Cvq1iYxnjtRZGqCYEbyWx6qVLAkw4d++ph/skkqOlgbZj43t8pCxlyMvibfPSX+DohVVEGihVA8gLCXwlH7srZJoZamFni8exBuxjMrwQuNxIQkPGcQSnuVv5sqAfzO2g9NT5S0ISm+2KyJTUFmTwiWZ5ma4nxmsGQIhJqNlparTRzfvEvc90DrmHTaV1Di1dqxo1lRajqrUmSoxpsCpZTmzlWRl2I6/KdCHS7Xy0jnT6pUnhZZtYkwR5sZACEqGmDkNTtL5nAubIwIXTpfbrLbC8zXCkFXDC9iOzfwI3KmxvIn022PG5evqdMuco0xmX5owNv3iDbf06y8wXEkq6KbN1U6N/wBY7i6IdCD1EwVTlTZubU4xthsVnKXHrqKNQ/yH/l/SaCo05nXpGlUK7WOk0/BuPXAWqddg3j6+B85savS93rga2mvx6Jl1iDKfiFEuLD49bDqTLOtjkA7301kWvxDMuVRlU7+LeF/LymTQ6VuWSmu1ShDB4xDgsSNidPSeLxvNFBno1seXbzue7wvPIM9oskg9LFmt5d5QatTz1CaYNsotqR1NvCEjuQOkQhCYjIEbxNdaaM7kBVBZiegAuTHJkPapVqLw1+yvcugNvDUj+oLAZQlcRxqs1mNHA02yk27zMu6oNi46sdF2FyCTreH8mYKiVZcOjOoHfe9RrjqS19fOcw4TzniDhguFejg6NEdnT7Z6INUooLEhlZncsSTYAd4C5N50vkDmB8dgUrVVCvmZGtopKn3gOl7jTxvIBhudePmnxQuwJpUMlL3AQode+Qb90949Dt0lvXYNYqQQdQR1B1BHlbWYf2g0AcVjSwUHtRYnss1rXAGbvncGy6dTLD2f8TD4cUam6XFNvLfs28tbj1I8Jzuo6d2RzHlHS6deoS7X5NMFnipPaVtDceUi18SBPPuLSO9HLY3VEh13C7/KPYiobXErcQ1hdjp4yIwbZsRHcCmarmP2dfjsPzl3TuNR0lZwle5mIIzEnXwGg/C/xlwlayFQBrueunhEvdh+DHY88EatvGo5V3kbE1Mqk+A28T0HzkYbeEMpLLIXFMYVVggJIte32b3tc9Jl6PCnfE0hi8NUelVyAVAKh7OmGPaui093Jan3jewubHouNwDYjGKutSkq1WdQxXNUpIzWFtdSyEer22MrSa1A18LUOiko9O5NMVAVIqJ0F7A+Y32nqNLpo0wwufJ5nWal3Tfx4PFJm/Z6mDqgOFqgpbUJUUlarU32CkAa7GwjhpZKy1UezIFCHMXyBRlQL3RYKNAPK8m4fBM2VKaFmt7qgltOlh0H0l9wfAmkq9rhlZiVZXYrfs2ZFuQ1wtmalY5dnYzZzg0zD4vh4ZqhDi7WYKVyDtM4zeQGUv8AG3SQ3DJZGUr4X6i97jxHpOhYrlkPUNSrUWhTqB6mi5hTOZQaf2RcXc2A2pkazJ4qh71OpqoYjQg5SCRmQ7fkZOQeOHY27BKhsfs1L6g9Lnw8+npts+GY9i3ZVtKgGh2zj9Zzw0TTfI+4sVboykXVh5EH8puKtanWwVIo169IgX2IXdR52NtfTxmrqtPG2H3N3RaqVU8eDzx7DBagcgEHQ9ZC/Z08JdBxicNe2pBBHgw3/vzmeWpbffY+o0mPp88wdclujP1GLU1ZF7MmrYbfrPeeQhWnpak6awuDlSy+WTQ09qZER5IpNLZKNGl4JypXxADBctM7O2gI8huZveC8o0KFmYdo/wB5hoD5L+t45yRUzYGl5Zh8mMvZRtkpAIQhKkhCEWAJIfGcIKuHq0z9qmw2vrY2PwNjJspeceIdhga9TS/ZlVBNrs3dAHnrAOAcZKB1atT7TNlIFN0w5NMgEB/3TMWvm72xFtZ0j2H1Sy4zKctPtkKUCxdqVw2hJ8gov1ymcu4qRfK7Vc1NbKuUB6bX1R7kELfUEX326zsfsZ4X2WANRqZR6tRmJJuXQe43pq3rvK+SVwZr2o4LLjnt/nUQ2mlyLgjRGY7E2Fr9SAJleR69qjp6Efgfym69utJlo0ayEg3ekxBscrDNa46aN/ZnJ+UcVkxS66E5T8dvraJ8Fqn6jtvAuHpXWoHZqbKM2YWtl63B08PCV2J4emchKrVABctksLXG3e84UySBa+unzl7wLhNXMWsaYsRmI19LHeas9LTZzE6EdTbXxLYyvFcMwyiiQVsLltCD6RF4ctwx7x032BHgP1l5xvhrUnIOq30bxv4iV9E6EfGcDUqUJOKWDt0zU4KSeSSaHcFt9frGJLwzaWjFcd6YJxXapImLeWmR6u8ruJHWmB1qD+kF/wDlllV3kLEW7SiW2FUD4urIv9TLMulx9aOSNRn6MsfBhsZXZKXbJSoVaVQMCatKrVbKKj0i7WAp0rujWGYtoDGaNVahVkQLoc6gkrmGVswvtcC0nYtuxOKpsVQWq0szVHFNUqgAhaA0Z2Iz6D3iTtYC35OwdNyFXLWRaZIAUrUzkhmIBFyLUivlr5z1S4PJy5JXLXLeNcrXw6KFIcK7uApDBkbQHN1PTcTU4fkfFkJ22MCZBZeyUlwDe47Tuk7ne8q+A85Nhaf7MuHzsarCmC+QKHbRDcbhifnJ+J5j4i99KOH2sCjO5/xNOoGlJ9TYaDXWVBY4b2c4Uf4rV6x1PefKLnU6KAfHrJGP5Y4dToupp0Kd1ZczsMykiwIZzcEGxmOxeLd1Jr8RqkBqfdFqQemyU6hKhTvkZ7X3KWsSbTOcWGGSkyg9rXPZ/vAzMo0OexOh1H9dukjDJM1x4L2dFgbst0byv3hr1GbtCP5onCMUQ9gfeBX4/Z/qyn4RnijfuwPF7/BR/wDqRsA1nT+ZfxmTGxHk3nLVbv1F6MFqD47/AIj5Su47Q7OqSNjr8ev5SRy1/jL/AOgL/wBMn8yYXNTv1H9/36Tjwn9PVfk71lf1dL+NzLitHUqyvVo9TadpM4TLGnUk2g0rKJljh5dFGdl9nrXwK/zv+M0szXs+W2BTzZz9bflNLKshBCEJBIRYkIAs5N7W+PLUZcMpFSin7zEGmwNSmytlA/hy3vr1I8Jq+fecUwVJ0p1EGKyZkVlZltfUmwsDYNYEi5nBuLYu9Yl1NOqzsztTIZHp1bP3BfXc/asQRfaByPcM4Ya+PShimqJnZaav2ZZwTYU7rfY6a389RPoOriU4fg6SLmqBFWkpJ1ORbXZum05Py3iKlHDdmzq6d00WI79NbG6qx7yqbju30tpub33BqGIrq9KiLobFrkZVIOhudj6a2vCXktgic/8AGHxtHLbKi65b3BYdTpvac1x1FaTIyDLcA+8Cbg7gD3VuNLm53n0TwrlKilMdsq1Hvck3t6AX1A85w3mvAdlVrU9uyrVABdV0v3bKBmc2APgFy+MS3KrZm84FjM9FHXewYW6ETqHD6/aUkfqygnpr1nEeRcYGo5eqm1vI6/rOtcp4oNRKdUJ+R1HX1mvB74Ny6OYKR65nwuanfrt+YmHvYzpuKo50K+I+vSc94ph8rnp+vWcvqdO6mjo9LuzF1s80msfKLiF7x9LxiiekeL3Iv6fOcjOY4Z02sPJHq9PSRcZRzKQDlJGjfdYaq3wNj8JMrDQepjRkwk4tNeC+FKOGQeOcOCkY5FA7WgwC5qasmJRqWemHqKyLmSnVTMRuGHWZ/hWKGHq1zhDfI7mlicyquRh3k0svvZWBAt3WFgGE0+JxYCNSxGtCpYX/ANJ9lbXZdr+FgdixmVxeF/Z6yU8VRWrQLVap1cAJQovUqNZSLkqFtcm1n01nqqLo2QUonldRTKubUiXxkkv2j5EdiGOV1ZWb/UplelwdOh+BldicdVfNmqVDcFT3iAVLFittst2JttrKDg9RyHL2ZKdFrsRcKCMqj5nTqOm09f8A9gZsiZraACpbNm03AA3O3kRMzRrmswnH6VNMow6XyZWtZbk2DXJBLKQqXF9y1iLzN4gWFybDxkTiHEHpOaboiOCQw1JFjba891sE9WkKuZ2pA1O0dEDNTNNczLkzBb5e9vtrIwCO1RM16ytbLamLXXe5LfU6dY7Rw6E5ksbeB29R0kPAJd+yqNdSL33t1DAelja8n8PwTkhaYGckfDzPkJEpKKyy8IObwidwnirJiLIoYsFpgG4tqNrfCbXFpdSPKV/DOA0qLBwC1Qa5yftHcgbDrLVhPO6m+E7FKHg9RpaZwr7Zs5zi6GSo6+DH5bj6T3SWT+P0bVz5gfTT8AJGprPRVS7oqR5q6HZNx+B2issMOJFpLJ2HXWZzAztPJNPLgaPmCfmxMvJD4PQ7PD0k+7TQfGwvJkoAhCEAJS828dGCwr1mUsRZVUdXa9rnoNCfhLmcq9suMBq4akzsoVWqGy59WOVCEuAx7r+l/OCDmfGeLu7drVqGpVbXNnFVcjXzU6iH3dPD5DeV3DaIL98XXUWudCDoB+Maxfera2JOt8oQnzKjQek0XAuG5iLjS4lWzJCPk6DyPys2IVa1fu0fsqN6gGnwXz6zpuEwqU1C01VVHQCwhgsOKdNEUWCoqgabAAdI/BDeWE5N7WeEGniBXUd2suR7HJd1sO/U+ypGQ+eQzrUrOZODri8M9Fuo7p+69jY/WWKs+deXsf8As+IAJBRjlzAd0i+631Iv1nW+C440qqt0Ojbag+fyPwnJeN4JgWDX7SmSpBzs5A02tlRFFhNhyfxHtaADe8vdPp9k/L8Jr2rDybunkpLtZ2pWBFxqDrfxEzHNWB+2OuvxG8l8qY0vSKMblNrnXL008tpb43DiohX5eR6St1atraKVTenuyc0Ghj663+c94/ClGIt1+XlGaTf35Ty04uMsM9P3KUcoKuq38x9ZHk1k0cDwv9R+shGGsImDyeaiBhY6ytqs1JDTqJ2+GIK5dO0pqwKkKftLYkW3A8RpLO8Jmo1EqX6ePgpfp4XLDMfT4CLipg2FSmrqxpkd5SCCA6G19rW0JBldztg6f7RSVbqAhQnNUcBBUc0z2tQBmcqxJBvl7ov0GzxPDKbm5BDfeUlW+YjRwVQaLiKlvB1Sp9WBM69fU62vVt/Pscezpdifp3/H/TMYrEUsWauZVpBVrubPSuzdgiU82chiFaiGAS92qWsL3ldy5UxC037NCRUtmDKCuUIyNmvoLq5B8QJtWwDk3NUD+WjSX62uJ6ThifbzVD/GxYfBTp9JefUqktnkpDpd0nusfz9TH4TgZqPmRRewUuBloqFVUAT75CqBp8SZreGcNWiO7qxFix3Pl6SdlnsCcvUayd23COvp9FCjdbv5G3YLa5t0Hn6CMHG0/vrroNRv4X8Y5i6SkHOpYGmygBsveNrXPh/26zCUeEVELkoQGRFVNSzP3CWC72He1OmthMtGkhZX3OWGY9Rq512KKjlF1zPR7yt6j+/lKuksuuM0rUEB3XL1vbpa/wAZUUROvoX/AEkvjY5HUFi5v5wyRSWXfLuD7XE0k+8639L3P0vKiiJvfZnw7NXaqRpTUgH+JtPwzTdOczpsIQlSQhCEAS85V7ZqRWrh6vaFFKOl1F3FiCxXa98yjcbes6oBMv7RuDnE4Jsls9P94CRc2UHMF89j6qIKnzpV7tUXDDvfatmIPiOh+M33CqNkB0t6j8N5iOIYXul1DZQbPVcgmpUNycg8LeZ8Zp+VOJq9HszlDpbU3zOL6Zegt1+EjyZYS2wd24BjBVw6MLXACkC9gQNtfK0sZgOS+M9m3ZuTlYi12AVNySb+M3wMnBViwhCCDjHtRwapxAgWAr0Q5BNUKWBI7y0gWY3FwLWuSTtMxyJiMtZl8R6bEfPrNR7U8cH4mqIQTTohSBW7ElmLMVD+NiNJkeUrnEk6jQkhtd9Ab+PQzFb7TPp/ejsnKj2reTIdPMWmwmN5QpXq36KpPz0H5zZSKvaTqfeUPMOAB74G+jevQzI1qJUzpVVAwIOx0mQ4lhMjlTt08x4zldQ0qfrR0en6rbsZV4DvOF+8Cn+4ED6kSA620lgaOVgV6EH5RrioBqFl0Dd4eV9SPnectrEN+Uzqwl69uGiEREi3nm8xGwBMQiITEJkEoMsS0IoBliQtEYz0EMOxl1FlXJDcbYyT2MXsx4TLGpsxuxFBzEv7i561FUelmJ/AShozQc2tanSXxZm/2gD8zIXLvBKuKqhKK36k/ZUeLGej0kOytJHmtbPvtbY9wfh716i06SlmJ+Q8SegnauAcJXC0Fprqd2b7zHc+n6Rnlvl+ng6eVNXPv1Dux8vAeUuJsZNIIQhACEIQBIEQhBBxT2lcp/s9Y4hKYq02z5EykJTc/eC9Be42HdnOWpvTqg03BcKHdgLKhIBK2ta42PS8+rMTh1qIyOLqylWHiCLETk/OXs0qKr/sF+zcA1QWGc5Dmtt3uhHmIC2MnwjmlGH73u9MxHdY9bDpOncu85LYLUZXFwMwKhaagbWUa+k4xiMEprOXRkpUaXcVQWDVALKSTawLXYmVlWhkodpnGZncZdbhVAsx9SSB6Rkv3ZPqEcx4XJnavTRdruwSx8wZhubfaioPYcO79Ri6dqR3Q2w7L75vex2063nJDRUV6aO5INIlmF275pFredmIB+Mj0qTGjoLNTquwfa1xTKr8GF//AHSGQP4rGk5mY9oamY1VcXYPfNnVvE7+feBmq5M4ac1lW5Y90bkAgHLPHLXJOIxbl1TuEa1XuqXJJOX72/Sdm5a5YpYNBl71S2tQix9FHQTHJd2xlrmobkvgXDewpWNs51Y/gPhLKEJdLGxilJt5YSFxXBCon8Q1H6SbCVnBSWGTCTi+5GErpa4O4jWLpDslPW5+X93ml49w3MC6DUbjx85msUe4o8Lzz+opdUmmeg09ytSa/Uq2pTz2UfMLTUVaOj3MZ7MRQnlHhTPhF7E/2ZkVfwirn9xm0LSbS4e7bKx9FYyZR5eqt9gj1Kj6E3maGnsfCME9TXHmRUWiTTUOVm+0yL6Zn/ST6HLNMe8zN5aKPoL/AFmzHQ2PnY1J9QqXG5i+zP8A30jtLBu4/do9Q9Ag0J83PdHzm/ocLopqtNb+JGY/NrmTAJt16FLlmpZ1Jv2o5nhPZzWrMKmNrBf/AC6YzFR4BjoPkZv+D8IpYWmKdBcq9TuzHxY9TJ0Wb8VhYRzZScnliQixJYqEIQgBCEIAQhCAEIQgEDifBqGIAFekrgXtcbX31mbxvszwFS10dVBFkV7KLdALHSbOEEYMTS9mODFTO3asQpWxYAa7nQXvLjhXJ2Dw/wDh0VJuWu96hueozXA+Ev4QSeQttosISALEhFgCGEWJIAGV2J4NSc3K2PkbfSWMJWcIzWJLJeM5QeYvBTjl2j/H/ujq8Doj7J+LGWcJRUVr+1F3qLXzJ/uQk4ZSG1NfiL/jJFOgq+6qj0AEdhMiilwjG5yfLEhFhJwVEhFhAC0IQkgIRYSQJCEIAQhEvAFhEhAFhCEAIQhACLEiwAhCEAIQhAEhCLAEhCLIwBIQhGAEIQjACEIRgBCEWSBIRYQAhEhACEJ5JgHqeSYhMS8A9ExLzzeF4IwerxIkIJHYQhACEIQBYkWEASEWEASKIQgBCEIARIQgCwhCAEIQgBCEIAQhCAIYGLCAJCEIAhnkwhAPMIQkgSIYsJAARYQg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9821032" y="1683386"/>
            <a:ext cx="1366703" cy="2154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Source: wikipedia.org</a:t>
            </a:r>
            <a:endParaRPr lang="de-DE" sz="800" dirty="0"/>
          </a:p>
        </p:txBody>
      </p:sp>
      <p:grpSp>
        <p:nvGrpSpPr>
          <p:cNvPr id="5" name="Gruppieren 19"/>
          <p:cNvGrpSpPr/>
          <p:nvPr/>
        </p:nvGrpSpPr>
        <p:grpSpPr>
          <a:xfrm>
            <a:off x="189962" y="730886"/>
            <a:ext cx="3465003" cy="2653109"/>
            <a:chOff x="459610" y="730886"/>
            <a:chExt cx="3195355" cy="2443507"/>
          </a:xfrm>
        </p:grpSpPr>
        <p:pic>
          <p:nvPicPr>
            <p:cNvPr id="38914" name="Picture 2" descr="http://upload.wikimedia.org/wikipedia/commons/thumb/f/f6/EU28-further_enlargement_map.svg/680px-EU28-further_enlargement_map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610" y="730886"/>
              <a:ext cx="3195355" cy="2443507"/>
            </a:xfrm>
            <a:prstGeom prst="rect">
              <a:avLst/>
            </a:prstGeom>
            <a:noFill/>
          </p:spPr>
        </p:pic>
        <p:sp>
          <p:nvSpPr>
            <p:cNvPr id="31" name="Textfeld 30"/>
            <p:cNvSpPr txBox="1"/>
            <p:nvPr/>
          </p:nvSpPr>
          <p:spPr>
            <a:xfrm>
              <a:off x="521550" y="2898521"/>
              <a:ext cx="1366703" cy="21544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Source: wikipedia.org</a:t>
              </a:r>
              <a:endParaRPr lang="de-DE" sz="800" dirty="0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12130" t="19092" r="60618" b="29815"/>
          <a:stretch>
            <a:fillRect/>
          </a:stretch>
        </p:blipFill>
        <p:spPr bwMode="auto">
          <a:xfrm>
            <a:off x="6865803" y="3048821"/>
            <a:ext cx="2026677" cy="151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10065" t="14567" r="60735" b="29867"/>
          <a:stretch>
            <a:fillRect/>
          </a:stretch>
        </p:blipFill>
        <p:spPr bwMode="auto">
          <a:xfrm>
            <a:off x="6865803" y="1419247"/>
            <a:ext cx="2015155" cy="153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t0.gstatic.com/images?q=tbn:ANd9GcQGyYbmie58ZCavInchl4eJ0v5tHZIOXNkzqgf-SxIKyZhVm1ZfVw"/>
          <p:cNvPicPr>
            <a:picLocks noChangeAspect="1" noChangeArrowheads="1"/>
          </p:cNvPicPr>
          <p:nvPr/>
        </p:nvPicPr>
        <p:blipFill>
          <a:blip r:embed="rId6" cstate="print"/>
          <a:srcRect t="31830" b="7052"/>
          <a:stretch>
            <a:fillRect/>
          </a:stretch>
        </p:blipFill>
        <p:spPr bwMode="auto">
          <a:xfrm>
            <a:off x="4180647" y="989133"/>
            <a:ext cx="2567406" cy="1512497"/>
          </a:xfrm>
          <a:prstGeom prst="rect">
            <a:avLst/>
          </a:prstGeom>
          <a:noFill/>
        </p:spPr>
      </p:pic>
      <p:pic>
        <p:nvPicPr>
          <p:cNvPr id="14" name="Grafik 13" descr="sureot-a-passenger-futuristic-train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817" y="2658024"/>
            <a:ext cx="2533933" cy="1322714"/>
          </a:xfrm>
          <a:prstGeom prst="rect">
            <a:avLst/>
          </a:prstGeom>
        </p:spPr>
      </p:pic>
      <p:pic>
        <p:nvPicPr>
          <p:cNvPr id="22" name="Grafik 38" descr="Nissan_Land_Glider_2_Sitzer_Eletroauto_seitlich_200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1575" y="4167981"/>
            <a:ext cx="1760537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476545" y="413665"/>
          <a:ext cx="7740860" cy="99060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740860"/>
              </a:tblGrid>
              <a:tr h="410446">
                <a:tc>
                  <a:txBody>
                    <a:bodyPr/>
                    <a:lstStyle/>
                    <a:p>
                      <a:pPr marL="7937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noProof="0" dirty="0" smtClean="0">
                          <a:solidFill>
                            <a:schemeClr val="tx2"/>
                          </a:solidFill>
                        </a:rPr>
                        <a:t>Values,</a:t>
                      </a:r>
                      <a:r>
                        <a:rPr lang="en-US" sz="2400" b="1" baseline="0" noProof="0" dirty="0" smtClean="0">
                          <a:solidFill>
                            <a:schemeClr val="tx2"/>
                          </a:solidFill>
                        </a:rPr>
                        <a:t> lifestyles and business cultures</a:t>
                      </a:r>
                      <a:endParaRPr lang="en-GB" sz="2400" b="1" noProof="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79375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1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Influencing</a:t>
                      </a:r>
                      <a:r>
                        <a:rPr lang="en-GB" sz="1800" b="0" i="1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the attitudes and the actual behaviour of travellers and companies is key for a long-term shift towards green modes</a:t>
                      </a:r>
                      <a:endParaRPr lang="de-DE" sz="2000" b="0" i="1" noProof="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K:\N\P\324060_LivingRAIL\3_WPs\WP 5 - Railmap\Task 5-1 Vision 2050\Illustration\Heyko Original\1_norms,values&amp;lifesty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595" y="1539385"/>
            <a:ext cx="6960398" cy="445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/>
              <a:t>Life styles &amp; business cultures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Informed – sustainable - social</a:t>
            </a:r>
            <a:endParaRPr lang="en-GB"/>
          </a:p>
        </p:txBody>
      </p:sp>
      <p:pic>
        <p:nvPicPr>
          <p:cNvPr id="16" name="Grafik 15" descr="K:\N\P\324060_LivingRAIL\4_Deliverables\SR-2_Vision 2050\Figures\Heyko Small\3_spatial&amp;urbanStructures_Groesse-25%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7285" y="233644"/>
            <a:ext cx="1623506" cy="1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feil nach rechts 16"/>
          <p:cNvSpPr/>
          <p:nvPr/>
        </p:nvSpPr>
        <p:spPr>
          <a:xfrm>
            <a:off x="476545" y="1583796"/>
            <a:ext cx="8525291" cy="2475274"/>
          </a:xfrm>
          <a:prstGeom prst="rightArrow">
            <a:avLst>
              <a:gd name="adj1" fmla="val 68924"/>
              <a:gd name="adj2" fmla="val 40892"/>
            </a:avLst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11"/>
          <p:cNvSpPr/>
          <p:nvPr/>
        </p:nvSpPr>
        <p:spPr>
          <a:xfrm>
            <a:off x="503787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Campaigns for sustainability often fail or progress slowly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They are frequently dominated by business concerns. </a:t>
            </a:r>
          </a:p>
        </p:txBody>
      </p:sp>
      <p:sp>
        <p:nvSpPr>
          <p:cNvPr id="19" name="12"/>
          <p:cNvSpPr/>
          <p:nvPr/>
        </p:nvSpPr>
        <p:spPr>
          <a:xfrm>
            <a:off x="2009316" y="2104848"/>
            <a:ext cx="1436336" cy="1550458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Sustainable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behaviour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business cultures gets visible. 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Work-life-balance gains increasing importance</a:t>
            </a:r>
          </a:p>
        </p:txBody>
      </p:sp>
      <p:sp>
        <p:nvSpPr>
          <p:cNvPr id="20" name="13"/>
          <p:cNvSpPr/>
          <p:nvPr/>
        </p:nvSpPr>
        <p:spPr>
          <a:xfrm>
            <a:off x="3514845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Quality of life is element in public services &amp; education. </a:t>
            </a:r>
          </a:p>
          <a:p>
            <a:pPr marL="88900" indent="-88900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Attitudes towards cars largely pragmatic. </a:t>
            </a:r>
          </a:p>
        </p:txBody>
      </p:sp>
      <p:sp>
        <p:nvSpPr>
          <p:cNvPr id="21" name="14"/>
          <p:cNvSpPr/>
          <p:nvPr/>
        </p:nvSpPr>
        <p:spPr>
          <a:xfrm>
            <a:off x="5020374" y="2104692"/>
            <a:ext cx="1436336" cy="154933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Consistent governance show effect. </a:t>
            </a:r>
          </a:p>
          <a:p>
            <a:pPr marL="84138" indent="-84138">
              <a:buFont typeface="Arial" pitchFamily="34" charset="0"/>
              <a:buChar char="•"/>
            </a:pP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 use dropped significantly even in low density areas.</a:t>
            </a:r>
          </a:p>
        </p:txBody>
      </p:sp>
      <p:sp>
        <p:nvSpPr>
          <p:cNvPr id="22" name="15"/>
          <p:cNvSpPr/>
          <p:nvPr/>
        </p:nvSpPr>
        <p:spPr>
          <a:xfrm>
            <a:off x="6525903" y="2102078"/>
            <a:ext cx="2051542" cy="153040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People, companies and the public sector put high priority on sustainability, health and inclusion. </a:t>
            </a:r>
          </a:p>
          <a:p>
            <a:pPr marL="84138" indent="-84138">
              <a:buFont typeface="Arial" pitchFamily="34" charset="0"/>
              <a:buChar char="•"/>
            </a:pPr>
            <a:endParaRPr lang="en-US" sz="1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84138" indent="-84138"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Flexibility has reduced the need for travel and car use in particular.</a:t>
            </a:r>
          </a:p>
          <a:p>
            <a:pPr marL="84138" indent="-84138">
              <a:buFont typeface="Arial" pitchFamily="34" charset="0"/>
              <a:buChar char="•"/>
            </a:pPr>
            <a:endParaRPr lang="en-GB" sz="1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68406" y="1368352"/>
            <a:ext cx="54297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smtClean="0">
                <a:solidFill>
                  <a:srgbClr val="C00000"/>
                </a:solidFill>
              </a:rPr>
              <a:t> Today</a:t>
            </a:r>
          </a:p>
          <a:p>
            <a:pPr algn="ctr"/>
            <a:r>
              <a:rPr lang="en-GB" sz="1400" smtClean="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051253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Short run</a:t>
            </a:r>
          </a:p>
          <a:p>
            <a:r>
              <a:rPr lang="en-GB" sz="1400" smtClean="0"/>
              <a:t> 2015 – 2020 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626895" y="1368352"/>
            <a:ext cx="1085233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Medium run</a:t>
            </a:r>
          </a:p>
          <a:p>
            <a:r>
              <a:rPr lang="en-GB" sz="1400" smtClean="0"/>
              <a:t> 2020 - 2030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341969" y="1368352"/>
            <a:ext cx="10836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/>
              <a:t> Long run</a:t>
            </a:r>
          </a:p>
          <a:p>
            <a:r>
              <a:rPr lang="en-GB" sz="1400" smtClean="0"/>
              <a:t> 2030 – 2050 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088557" y="1458361"/>
            <a:ext cx="584648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smtClean="0">
                <a:solidFill>
                  <a:srgbClr val="33CC33"/>
                </a:solidFill>
              </a:rPr>
              <a:t> </a:t>
            </a:r>
            <a:r>
              <a:rPr lang="en-GB" sz="1400" smtClean="0">
                <a:solidFill>
                  <a:srgbClr val="00B050"/>
                </a:solidFill>
              </a:rPr>
              <a:t>Target</a:t>
            </a:r>
          </a:p>
          <a:p>
            <a:pPr algn="ctr"/>
            <a:r>
              <a:rPr lang="en-GB" sz="1400" smtClean="0">
                <a:solidFill>
                  <a:srgbClr val="00B050"/>
                </a:solidFill>
              </a:rPr>
              <a:t>2050</a:t>
            </a:r>
          </a:p>
        </p:txBody>
      </p:sp>
      <p:sp>
        <p:nvSpPr>
          <p:cNvPr id="28" name="Flussdiagramm: Daten 27"/>
          <p:cNvSpPr/>
          <p:nvPr/>
        </p:nvSpPr>
        <p:spPr>
          <a:xfrm>
            <a:off x="362689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rgbClr val="FFFF00"/>
                </a:solidFill>
              </a:rPr>
              <a:t>Road Pricing in cities</a:t>
            </a:r>
            <a:endParaRPr lang="en-GB" sz="1000" b="1" dirty="0">
              <a:solidFill>
                <a:srgbClr val="FFFF00"/>
              </a:solidFill>
            </a:endParaRPr>
          </a:p>
        </p:txBody>
      </p:sp>
      <p:sp>
        <p:nvSpPr>
          <p:cNvPr id="29" name="Flussdiagramm: Daten 28"/>
          <p:cNvSpPr/>
          <p:nvPr/>
        </p:nvSpPr>
        <p:spPr>
          <a:xfrm>
            <a:off x="3626895" y="4014065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Mobility associations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0" name="Flussdiagramm: Daten 29"/>
          <p:cNvSpPr/>
          <p:nvPr/>
        </p:nvSpPr>
        <p:spPr>
          <a:xfrm>
            <a:off x="6777245" y="4014065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Passenger rights in freight </a:t>
            </a:r>
            <a:r>
              <a:rPr lang="en-GB" sz="1000" dirty="0" err="1" smtClean="0">
                <a:solidFill>
                  <a:schemeClr val="bg1"/>
                </a:solidFill>
              </a:rPr>
              <a:t>transprot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1" name="Flussdiagramm: Daten 30"/>
          <p:cNvSpPr/>
          <p:nvPr/>
        </p:nvSpPr>
        <p:spPr>
          <a:xfrm>
            <a:off x="5202070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Car free neighbour-hoods and cities</a:t>
            </a:r>
            <a:endParaRPr lang="en-GB" dirty="0"/>
          </a:p>
        </p:txBody>
      </p:sp>
      <p:sp>
        <p:nvSpPr>
          <p:cNvPr id="32" name="Flussdiagramm: Daten 31"/>
          <p:cNvSpPr/>
          <p:nvPr/>
        </p:nvSpPr>
        <p:spPr>
          <a:xfrm>
            <a:off x="677724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Green and walkable cities</a:t>
            </a:r>
            <a:endParaRPr lang="en-GB" sz="1000" dirty="0"/>
          </a:p>
        </p:txBody>
      </p:sp>
      <p:sp>
        <p:nvSpPr>
          <p:cNvPr id="33" name="Flussdiagramm: Daten 32"/>
          <p:cNvSpPr/>
          <p:nvPr/>
        </p:nvSpPr>
        <p:spPr>
          <a:xfrm>
            <a:off x="2051720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Sustainable business trips</a:t>
            </a:r>
            <a:endParaRPr lang="en-GB" sz="1000" dirty="0"/>
          </a:p>
        </p:txBody>
      </p:sp>
      <p:sp>
        <p:nvSpPr>
          <p:cNvPr id="34" name="Flussdiagramm: Daten 33"/>
          <p:cNvSpPr/>
          <p:nvPr/>
        </p:nvSpPr>
        <p:spPr>
          <a:xfrm>
            <a:off x="476545" y="4014065"/>
            <a:ext cx="1890210" cy="855095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Mobility management in companies</a:t>
            </a:r>
            <a:endParaRPr lang="en-GB" sz="1000" dirty="0"/>
          </a:p>
        </p:txBody>
      </p:sp>
      <p:sp>
        <p:nvSpPr>
          <p:cNvPr id="35" name="Flussdiagramm: Daten 34"/>
          <p:cNvSpPr/>
          <p:nvPr/>
        </p:nvSpPr>
        <p:spPr>
          <a:xfrm>
            <a:off x="5202070" y="4014065"/>
            <a:ext cx="1890210" cy="855095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Regional logistics concepts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6" name="Flussdiagramm: Daten 35"/>
          <p:cNvSpPr/>
          <p:nvPr/>
        </p:nvSpPr>
        <p:spPr>
          <a:xfrm>
            <a:off x="476545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Transport Accessibility and Mobility Plans</a:t>
            </a:r>
            <a:endParaRPr lang="en-GB" sz="1000" dirty="0"/>
          </a:p>
        </p:txBody>
      </p:sp>
      <p:sp>
        <p:nvSpPr>
          <p:cNvPr id="37" name="Flussdiagramm: Daten 36"/>
          <p:cNvSpPr/>
          <p:nvPr/>
        </p:nvSpPr>
        <p:spPr>
          <a:xfrm>
            <a:off x="2051720" y="4959170"/>
            <a:ext cx="1890210" cy="855095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Urban integration of rail stations</a:t>
            </a:r>
            <a:endParaRPr lang="en-GB" sz="1000" dirty="0"/>
          </a:p>
        </p:txBody>
      </p:sp>
      <p:sp>
        <p:nvSpPr>
          <p:cNvPr id="45" name="Textfeld 44"/>
          <p:cNvSpPr txBox="1"/>
          <p:nvPr/>
        </p:nvSpPr>
        <p:spPr>
          <a:xfrm rot="16200000">
            <a:off x="-333336" y="4840737"/>
            <a:ext cx="1235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smtClean="0">
                <a:solidFill>
                  <a:srgbClr val="000000"/>
                </a:solidFill>
              </a:rPr>
              <a:t>TOP-10-Measures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061610" y="5915018"/>
            <a:ext cx="138339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Rail sector &amp; industry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3406344" y="5915018"/>
            <a:ext cx="169758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Public sector and research</a:t>
            </a:r>
          </a:p>
        </p:txBody>
      </p:sp>
      <p:sp>
        <p:nvSpPr>
          <p:cNvPr id="48" name="Flussdiagramm: Daten 47"/>
          <p:cNvSpPr/>
          <p:nvPr/>
        </p:nvSpPr>
        <p:spPr>
          <a:xfrm>
            <a:off x="611560" y="5915019"/>
            <a:ext cx="360040" cy="124272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lussdiagramm: Daten 48"/>
          <p:cNvSpPr/>
          <p:nvPr/>
        </p:nvSpPr>
        <p:spPr>
          <a:xfrm>
            <a:off x="2996825" y="5915018"/>
            <a:ext cx="360040" cy="124272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feld 49"/>
          <p:cNvSpPr txBox="1"/>
          <p:nvPr/>
        </p:nvSpPr>
        <p:spPr>
          <a:xfrm>
            <a:off x="6487613" y="5904275"/>
            <a:ext cx="121026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smtClean="0"/>
              <a:t>Top-10 / all sectors</a:t>
            </a:r>
          </a:p>
        </p:txBody>
      </p:sp>
      <p:sp>
        <p:nvSpPr>
          <p:cNvPr id="51" name="Flussdiagramm: Daten 50"/>
          <p:cNvSpPr/>
          <p:nvPr/>
        </p:nvSpPr>
        <p:spPr>
          <a:xfrm>
            <a:off x="6078094" y="5904275"/>
            <a:ext cx="360040" cy="124272"/>
          </a:xfrm>
          <a:prstGeom prst="flowChartInputOutpu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/>
              </a:gs>
              <a:gs pos="51000">
                <a:schemeClr val="tx2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>
                <a:solidFill>
                  <a:srgbClr val="FFFF00"/>
                </a:solidFill>
              </a:rPr>
              <a:t>@</a:t>
            </a:r>
            <a:endParaRPr lang="en-GB" sz="1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5" grpId="0"/>
      <p:bldP spid="46" grpId="0"/>
      <p:bldP spid="47" grpId="0"/>
      <p:bldP spid="48" grpId="0" animBg="1"/>
      <p:bldP spid="49" grpId="0" animBg="1"/>
      <p:bldP spid="50" grpId="0"/>
      <p:bldP spid="51" grpId="0" animBg="1"/>
    </p:bldLst>
  </p:timing>
</p:sld>
</file>

<file path=ppt/theme/theme1.xml><?xml version="1.0" encoding="utf-8"?>
<a:theme xmlns:a="http://schemas.openxmlformats.org/drawingml/2006/main" name="Inhalt">
  <a:themeElements>
    <a:clrScheme name="ISI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2BB299"/>
      </a:accent5>
      <a:accent6>
        <a:srgbClr val="006384"/>
      </a:accent6>
      <a:hlink>
        <a:srgbClr val="25BAE2"/>
      </a:hlink>
      <a:folHlink>
        <a:srgbClr val="B1C800"/>
      </a:folHlink>
    </a:clrScheme>
    <a:fontScheme name="1_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4D2D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Inhalt">
  <a:themeElements>
    <a:clrScheme name="ISI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2BB299"/>
      </a:accent5>
      <a:accent6>
        <a:srgbClr val="006384"/>
      </a:accent6>
      <a:hlink>
        <a:srgbClr val="25BAE2"/>
      </a:hlink>
      <a:folHlink>
        <a:srgbClr val="B1C800"/>
      </a:folHlink>
    </a:clrScheme>
    <a:fontScheme name="1_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4D2D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Inhalt">
  <a:themeElements>
    <a:clrScheme name="ISI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2BB299"/>
      </a:accent5>
      <a:accent6>
        <a:srgbClr val="006384"/>
      </a:accent6>
      <a:hlink>
        <a:srgbClr val="25BAE2"/>
      </a:hlink>
      <a:folHlink>
        <a:srgbClr val="B1C800"/>
      </a:folHlink>
    </a:clrScheme>
    <a:fontScheme name="1_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4D2D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Inhalt">
  <a:themeElements>
    <a:clrScheme name="ISI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2BB299"/>
      </a:accent5>
      <a:accent6>
        <a:srgbClr val="006384"/>
      </a:accent6>
      <a:hlink>
        <a:srgbClr val="25BAE2"/>
      </a:hlink>
      <a:folHlink>
        <a:srgbClr val="B1C800"/>
      </a:folHlink>
    </a:clrScheme>
    <a:fontScheme name="1_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4D2D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SI">
    <a:dk1>
      <a:srgbClr val="000000"/>
    </a:dk1>
    <a:lt1>
      <a:srgbClr val="FFFFFF"/>
    </a:lt1>
    <a:dk2>
      <a:srgbClr val="179C7D"/>
    </a:dk2>
    <a:lt2>
      <a:srgbClr val="A8AFAF"/>
    </a:lt2>
    <a:accent1>
      <a:srgbClr val="EB6A0A"/>
    </a:accent1>
    <a:accent2>
      <a:srgbClr val="006E92"/>
    </a:accent2>
    <a:accent3>
      <a:srgbClr val="FFFFFF"/>
    </a:accent3>
    <a:accent4>
      <a:srgbClr val="000000"/>
    </a:accent4>
    <a:accent5>
      <a:srgbClr val="2BB299"/>
    </a:accent5>
    <a:accent6>
      <a:srgbClr val="006384"/>
    </a:accent6>
    <a:hlink>
      <a:srgbClr val="25BAE2"/>
    </a:hlink>
    <a:folHlink>
      <a:srgbClr val="B1C8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2851</Words>
  <Application>Microsoft Office PowerPoint</Application>
  <PresentationFormat>Bildschirmpräsentation (4:3)</PresentationFormat>
  <Paragraphs>629</Paragraphs>
  <Slides>42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42</vt:i4>
      </vt:variant>
    </vt:vector>
  </HeadingPairs>
  <TitlesOfParts>
    <vt:vector size="56" baseType="lpstr">
      <vt:lpstr>Arial</vt:lpstr>
      <vt:lpstr>Frutiger LT Com 45 Light</vt:lpstr>
      <vt:lpstr>Wingdings</vt:lpstr>
      <vt:lpstr>Calibri</vt:lpstr>
      <vt:lpstr>Times New Roman</vt:lpstr>
      <vt:lpstr>Frutiger LT Com 55 Roman</vt:lpstr>
      <vt:lpstr>Inhalt</vt:lpstr>
      <vt:lpstr>Benutzerdefiniertes Design</vt:lpstr>
      <vt:lpstr>1_Benutzerdefiniertes Design</vt:lpstr>
      <vt:lpstr>2_Benutzerdefiniertes Design</vt:lpstr>
      <vt:lpstr>1_Inhalt</vt:lpstr>
      <vt:lpstr>2_Inhalt</vt:lpstr>
      <vt:lpstr>3_Benutzerdefiniertes Design</vt:lpstr>
      <vt:lpstr>3_Inhalt</vt:lpstr>
      <vt:lpstr>LivingRAIL: Vision Rail 2050 How Rail Contributes to a Liveable and Sustainable Europe</vt:lpstr>
      <vt:lpstr>Contents</vt:lpstr>
      <vt:lpstr>1970s</vt:lpstr>
      <vt:lpstr>1980s</vt:lpstr>
      <vt:lpstr>1990s</vt:lpstr>
      <vt:lpstr>2000s</vt:lpstr>
      <vt:lpstr>2010 beyond?</vt:lpstr>
      <vt:lpstr>Folie 8</vt:lpstr>
      <vt:lpstr>Life styles &amp; business cultures Informed – sustainable - social</vt:lpstr>
      <vt:lpstr>Life styles &amp; business cultures  Promissing approaches of today</vt:lpstr>
      <vt:lpstr>Folie 11</vt:lpstr>
      <vt:lpstr>Policy, regions and cities  Openn – connected - compact</vt:lpstr>
      <vt:lpstr>Policy, regions and cities   Promissing approaches of today</vt:lpstr>
      <vt:lpstr>Folie 14</vt:lpstr>
      <vt:lpstr>Mobility services Integrated – quality - Efficiency</vt:lpstr>
      <vt:lpstr>Mobiilty services  Promissing approaches of today</vt:lpstr>
      <vt:lpstr>Folie 17</vt:lpstr>
      <vt:lpstr>Rail technology &amp; organisation Networks – Vehicles - Operations</vt:lpstr>
      <vt:lpstr>Rail technology &amp; organisation   Promissing approaches of today</vt:lpstr>
      <vt:lpstr>Folie 20</vt:lpstr>
      <vt:lpstr>Folie 21</vt:lpstr>
      <vt:lpstr>Railmap Impact Assessment  Drivers and results by the ASTRA model</vt:lpstr>
      <vt:lpstr>Some final recommendations for EU and Spain</vt:lpstr>
      <vt:lpstr>Some final recommendations for EU and Croatia</vt:lpstr>
      <vt:lpstr>Folie 25</vt:lpstr>
      <vt:lpstr>Backup</vt:lpstr>
      <vt:lpstr>Mobility Services Examples for 2050 measures</vt:lpstr>
      <vt:lpstr>Railmap towards 2050 Top-25 measure by time line</vt:lpstr>
      <vt:lpstr>Railmap towards 2050 Feasibility of measures</vt:lpstr>
      <vt:lpstr>Mobility Services Promising practices today</vt:lpstr>
      <vt:lpstr>Mobility Services Examples for 2050 measures</vt:lpstr>
      <vt:lpstr>Policy, regions &amp; cities  Example measures for 2050</vt:lpstr>
      <vt:lpstr>Values &amp; lifestyles  Example measures for 2050</vt:lpstr>
      <vt:lpstr>Railmap towards 2050  Feasibility of measures - Policy</vt:lpstr>
      <vt:lpstr>Folie 35</vt:lpstr>
      <vt:lpstr>Mobility Services The science base</vt:lpstr>
      <vt:lpstr>Mobility Services The Strategy to 2050</vt:lpstr>
      <vt:lpstr>Policy, regions &amp; cities  The science basis</vt:lpstr>
      <vt:lpstr>Policy, regions &amp; cities   The Strategy to 2050</vt:lpstr>
      <vt:lpstr>Values &amp; lifestyles  The science basis</vt:lpstr>
      <vt:lpstr>Values &amp; lifestyles   The Strategy to 2050</vt:lpstr>
      <vt:lpstr>Railmap impact assessment Exercise with the ASTRA-EC model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"KLIMALA programmierung"</dc:creator>
  <cp:lastModifiedBy>Claus Doll</cp:lastModifiedBy>
  <cp:revision>1313</cp:revision>
  <dcterms:created xsi:type="dcterms:W3CDTF">2009-05-22T06:46:16Z</dcterms:created>
  <dcterms:modified xsi:type="dcterms:W3CDTF">2015-05-18T13:11:51Z</dcterms:modified>
</cp:coreProperties>
</file>