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lvl1pPr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08000" y="659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" name="Shape 8"/>
          <p:cNvSpPr/>
          <p:nvPr/>
        </p:nvSpPr>
        <p:spPr>
          <a:xfrm>
            <a:off x="508000" y="408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" name="Shape 9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" name="Shape 10"/>
          <p:cNvSpPr/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  <a:endParaRPr sz="24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  <a:endParaRPr sz="24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  <a:endParaRPr sz="24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  <a:endParaRPr sz="24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Shape 14"/>
          <p:cNvSpPr/>
          <p:nvPr/>
        </p:nvSpPr>
        <p:spPr>
          <a:xfrm>
            <a:off x="508000" y="913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Shape 15"/>
          <p:cNvSpPr/>
          <p:nvPr/>
        </p:nvSpPr>
        <p:spPr>
          <a:xfrm>
            <a:off x="508000" y="662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Shape 16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" name="Shape 17"/>
          <p:cNvSpPr/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8" name="Shape 18"/>
          <p:cNvSpPr/>
          <p:nvPr>
            <p:ph type="body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  <a:endParaRPr sz="24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  <a:endParaRPr sz="24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  <a:endParaRPr sz="24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  <a:endParaRPr sz="24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508000" y="4876800"/>
            <a:ext cx="56763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Shape 23"/>
          <p:cNvSpPr/>
          <p:nvPr/>
        </p:nvSpPr>
        <p:spPr>
          <a:xfrm>
            <a:off x="508000" y="2768600"/>
            <a:ext cx="5676316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  <a:endParaRPr sz="24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  <a:endParaRPr sz="24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  <a:endParaRPr sz="24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  <a:endParaRPr sz="24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0" name="Shape 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  <a:endParaRPr sz="36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  <a:endParaRPr sz="36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  <a:endParaRPr sz="36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  <a:endParaRPr sz="36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One</a:t>
            </a:r>
            <a:endParaRPr sz="30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Two</a:t>
            </a:r>
            <a:endParaRPr sz="30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Three</a:t>
            </a:r>
            <a:endParaRPr sz="30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Four</a:t>
            </a:r>
            <a:endParaRPr sz="30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  <a:endParaRPr sz="36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  <a:endParaRPr sz="36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  <a:endParaRPr sz="36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  <a:endParaRPr sz="36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  <a:endParaRPr sz="36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  <a:endParaRPr sz="36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  <a:endParaRPr sz="36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  <a:endParaRPr sz="36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1pPr>
      <a:lvl2pPr indent="228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2pPr>
      <a:lvl3pPr indent="457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3pPr>
      <a:lvl4pPr indent="685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4pPr>
      <a:lvl5pPr indent="9144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5pPr>
      <a:lvl6pPr indent="11430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6pPr>
      <a:lvl7pPr indent="1371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7pPr>
      <a:lvl8pPr indent="1600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8pPr>
      <a:lvl9pPr indent="1828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9pPr>
    </p:titleStyle>
    <p:bodyStyle>
      <a:lvl1pPr marL="4699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9398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14097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18796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23495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28194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32893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37592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42291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penta.hr" TargetMode="External"/><Relationship Id="rId3" Type="http://schemas.openxmlformats.org/officeDocument/2006/relationships/hyperlink" Target="http://www.fm-web.co.uk" TargetMode="Externa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508000" y="3505200"/>
            <a:ext cx="72009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10000"/>
              </a:lnSpc>
              <a:defRPr i="1"/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400">
                <a:solidFill>
                  <a:srgbClr val="414141"/>
                </a:solidFill>
              </a:rPr>
              <a:t>mr.sc. Hrvoje Meštrović, dipl.ing.</a:t>
            </a:r>
          </a:p>
        </p:txBody>
      </p:sp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algn="l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IT infrastktura malog prijevoznika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Studija slučaja</a:t>
            </a:r>
            <a:endParaRPr sz="24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Meštrović prijevoz d.o.o.</a:t>
            </a:r>
            <a:br>
              <a:rPr sz="2400">
                <a:solidFill>
                  <a:srgbClr val="414141"/>
                </a:solidFill>
              </a:rPr>
            </a:br>
            <a:r>
              <a:rPr sz="2400">
                <a:solidFill>
                  <a:srgbClr val="414141"/>
                </a:solidFill>
              </a:rPr>
              <a:t>Zagreb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Proces prodaje pojednačne karte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Putnik ulazi u vozilo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Vozač izdaje kartu</a:t>
            </a:r>
            <a:endParaRPr sz="36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GPS uređaj određuje početnu stanicu</a:t>
            </a:r>
            <a:endParaRPr sz="36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Vozač unosi završnu stanicu, cijena mu piše na ekranu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Izdaje se karta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Proces kontrole karata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04113" indent="-404113" defTabSz="502412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414141"/>
                </a:solidFill>
              </a:rPr>
              <a:t>Kontrolor prilikom ulaska u vozilo preuzima u svoj uređaj sve poništene mjesečne karte i pojedinačne karte koje su prodane od početka te linije</a:t>
            </a:r>
            <a:endParaRPr sz="3096">
              <a:solidFill>
                <a:srgbClr val="414141"/>
              </a:solidFill>
            </a:endParaRPr>
          </a:p>
          <a:p>
            <a:pPr lvl="1" marL="808227" indent="-404113" defTabSz="502412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414141"/>
                </a:solidFill>
              </a:rPr>
              <a:t>Za mjesečne karte uređaj potvrđuje da li je karta poništena prilikom ulaska, te se provjeravaju pojedinačne karte</a:t>
            </a:r>
            <a:endParaRPr sz="3096">
              <a:solidFill>
                <a:srgbClr val="414141"/>
              </a:solidFill>
            </a:endParaRPr>
          </a:p>
          <a:p>
            <a:pPr lvl="1" marL="808227" indent="-404113" defTabSz="502412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414141"/>
                </a:solidFill>
              </a:rPr>
              <a:t>Na karticama se nalazi slika, termalno ispisano vrijeme važenja, da se spriječi zlouoptrijeba, te da sustav radi i u slučju kvara uređaja</a:t>
            </a:r>
            <a:endParaRPr sz="3096">
              <a:solidFill>
                <a:srgbClr val="414141"/>
              </a:solidFill>
            </a:endParaRPr>
          </a:p>
          <a:p>
            <a:pPr lvl="1" marL="808227" indent="-404113" defTabSz="502412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414141"/>
                </a:solidFill>
              </a:rPr>
              <a:t>Postoji poseban izvještaj koji prati rad kontrolora (broj kontrola, relacije, broj provjerenih karata)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Izvještaji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Postoje predefinirani izvještaji od proizvođača sustava</a:t>
            </a:r>
            <a:endParaRPr sz="36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Rekapitulacija prometa</a:t>
            </a:r>
            <a:endParaRPr sz="36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Pregled prodanih karata</a:t>
            </a:r>
            <a:endParaRPr sz="36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…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Mi smo samostalno izradili vlastite dodatne izvještaje</a:t>
            </a:r>
            <a:endParaRPr sz="36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npr. Analiza kretanja putnika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4"/>
          <p:cNvGrpSpPr/>
          <p:nvPr/>
        </p:nvGrpSpPr>
        <p:grpSpPr>
          <a:xfrm>
            <a:off x="6675460" y="4882840"/>
            <a:ext cx="6022860" cy="4766760"/>
            <a:chOff x="-126999" y="-732726"/>
            <a:chExt cx="6022858" cy="4766759"/>
          </a:xfrm>
        </p:grpSpPr>
        <p:pic>
          <p:nvPicPr>
            <p:cNvPr id="83" name="pasted-image.pdf"/>
            <p:cNvPicPr/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-1"/>
              <a:ext cx="5768859" cy="314890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2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732726"/>
              <a:ext cx="6022859" cy="4766759"/>
            </a:xfrm>
            <a:prstGeom prst="rect">
              <a:avLst/>
            </a:prstGeom>
            <a:effectLst/>
          </p:spPr>
        </p:pic>
      </p:grpSp>
      <p:grpSp>
        <p:nvGrpSpPr>
          <p:cNvPr id="87" name="Group 87"/>
          <p:cNvGrpSpPr/>
          <p:nvPr/>
        </p:nvGrpSpPr>
        <p:grpSpPr>
          <a:xfrm>
            <a:off x="590549" y="2311399"/>
            <a:ext cx="5901576" cy="3956127"/>
            <a:chOff x="-1161090" y="-88900"/>
            <a:chExt cx="5901574" cy="3956125"/>
          </a:xfrm>
        </p:grpSpPr>
        <p:pic>
          <p:nvPicPr>
            <p:cNvPr id="86" name="pasted-image.pdf"/>
            <p:cNvPicPr/>
            <p:nvPr/>
          </p:nvPicPr>
          <p:blipFill>
            <a:blip r:embed="rId4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3579393" cy="362592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5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161091" y="-88901"/>
              <a:ext cx="5901575" cy="3956127"/>
            </a:xfrm>
            <a:prstGeom prst="rect">
              <a:avLst/>
            </a:prstGeom>
            <a:effectLst/>
          </p:spPr>
        </p:pic>
      </p:grpSp>
      <p:sp>
        <p:nvSpPr>
          <p:cNvPr id="88" name="Shape 88"/>
          <p:cNvSpPr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Sustav nadzora prometa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Nadzor sustava prometa</a:t>
            </a:r>
          </a:p>
        </p:txBody>
      </p:sp>
      <p:sp>
        <p:nvSpPr>
          <p:cNvPr id="91" name="Shape 9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65201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Cloud rješenje</a:t>
            </a:r>
            <a:endParaRPr sz="3564">
              <a:solidFill>
                <a:srgbClr val="414141"/>
              </a:solidFill>
            </a:endParaRPr>
          </a:p>
          <a:p>
            <a:pPr lvl="0" marL="465201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Ugovoreno putem najma, nije naša oprema</a:t>
            </a:r>
            <a:endParaRPr sz="3564">
              <a:solidFill>
                <a:srgbClr val="414141"/>
              </a:solidFill>
            </a:endParaRPr>
          </a:p>
          <a:p>
            <a:pPr lvl="0" marL="465201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“Crna kutija”</a:t>
            </a:r>
            <a:endParaRPr sz="3564">
              <a:solidFill>
                <a:srgbClr val="414141"/>
              </a:solidFill>
            </a:endParaRPr>
          </a:p>
          <a:p>
            <a:pPr lvl="1" marL="930402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Lokacija, brzina, vrijeme</a:t>
            </a:r>
            <a:endParaRPr sz="3564">
              <a:solidFill>
                <a:srgbClr val="414141"/>
              </a:solidFill>
            </a:endParaRPr>
          </a:p>
          <a:p>
            <a:pPr lvl="1" marL="930402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Sila ubrznja/kočenja</a:t>
            </a:r>
            <a:endParaRPr sz="3564">
              <a:solidFill>
                <a:srgbClr val="414141"/>
              </a:solidFill>
            </a:endParaRPr>
          </a:p>
          <a:p>
            <a:pPr lvl="1" marL="930402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Broj okretaja motora</a:t>
            </a:r>
            <a:endParaRPr sz="3564">
              <a:solidFill>
                <a:srgbClr val="414141"/>
              </a:solidFill>
            </a:endParaRPr>
          </a:p>
          <a:p>
            <a:pPr lvl="1" marL="930402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Potrošnja - poseban uređaj mjeri protok goriva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Sustav upozorenja vozača</a:t>
            </a:r>
          </a:p>
        </p:txBody>
      </p:sp>
      <p:sp>
        <p:nvSpPr>
          <p:cNvPr id="94" name="Shape 9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71221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Svako vozilo je opremljeno RIBAS uređajem koji upozorava signalom:</a:t>
            </a:r>
            <a:endParaRPr sz="2844">
              <a:solidFill>
                <a:srgbClr val="414141"/>
              </a:solidFill>
            </a:endParaRPr>
          </a:p>
          <a:p>
            <a:pPr lvl="1" marL="742442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prekoračenje brzine</a:t>
            </a:r>
            <a:endParaRPr sz="2844">
              <a:solidFill>
                <a:srgbClr val="414141"/>
              </a:solidFill>
            </a:endParaRPr>
          </a:p>
          <a:p>
            <a:pPr lvl="1" marL="742442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prenaglo kočenje</a:t>
            </a:r>
            <a:endParaRPr sz="2844">
              <a:solidFill>
                <a:srgbClr val="414141"/>
              </a:solidFill>
            </a:endParaRPr>
          </a:p>
          <a:p>
            <a:pPr lvl="1" marL="742442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prenaglo ubrzanje</a:t>
            </a:r>
            <a:endParaRPr sz="2844">
              <a:solidFill>
                <a:srgbClr val="414141"/>
              </a:solidFill>
            </a:endParaRPr>
          </a:p>
          <a:p>
            <a:pPr lvl="1" marL="742442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predugo vrijeme na “leru”</a:t>
            </a:r>
            <a:endParaRPr sz="2844">
              <a:solidFill>
                <a:srgbClr val="414141"/>
              </a:solidFill>
            </a:endParaRPr>
          </a:p>
          <a:p>
            <a:pPr lvl="1" marL="742442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vožnja u crvenom području okretaja</a:t>
            </a:r>
            <a:endParaRPr sz="2844">
              <a:solidFill>
                <a:srgbClr val="414141"/>
              </a:solidFill>
            </a:endParaRPr>
          </a:p>
          <a:p>
            <a:pPr lvl="0" marL="371221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Svako vozilo se zasebno konfigurira</a:t>
            </a:r>
            <a:endParaRPr sz="2844">
              <a:solidFill>
                <a:srgbClr val="414141"/>
              </a:solidFill>
            </a:endParaRPr>
          </a:p>
          <a:p>
            <a:pPr lvl="0" marL="371221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Vozač ima mogućnost isključiti “RIBAS” ali sustav i dalje bilježi sve “prekršaje”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Kontrola vozača i vozila</a:t>
            </a:r>
          </a:p>
        </p:txBody>
      </p:sp>
      <p:sp>
        <p:nvSpPr>
          <p:cNvPr id="97" name="Shape 9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99415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414141"/>
                </a:solidFill>
              </a:rPr>
              <a:t>Prometnici dodatno unose gorivo koje je utočeno u vozilo</a:t>
            </a:r>
            <a:endParaRPr sz="3060">
              <a:solidFill>
                <a:srgbClr val="414141"/>
              </a:solidFill>
            </a:endParaRPr>
          </a:p>
          <a:p>
            <a:pPr lvl="1" marL="79883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414141"/>
                </a:solidFill>
              </a:rPr>
              <a:t>usporedba utočenog i potrošenog goriva</a:t>
            </a:r>
            <a:endParaRPr sz="3060">
              <a:solidFill>
                <a:srgbClr val="414141"/>
              </a:solidFill>
            </a:endParaRPr>
          </a:p>
          <a:p>
            <a:pPr lvl="0" marL="399415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414141"/>
                </a:solidFill>
              </a:rPr>
              <a:t>Rang lista vozača sa indikatorima prekoračenja predefiniranih limita (brzina, naglo kočenje, …)</a:t>
            </a:r>
            <a:endParaRPr sz="3060">
              <a:solidFill>
                <a:srgbClr val="414141"/>
              </a:solidFill>
            </a:endParaRPr>
          </a:p>
          <a:p>
            <a:pPr lvl="0" marL="399415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414141"/>
                </a:solidFill>
              </a:rPr>
              <a:t>Analiza učinkovitosti vozača</a:t>
            </a:r>
            <a:endParaRPr sz="3060">
              <a:solidFill>
                <a:srgbClr val="414141"/>
              </a:solidFill>
            </a:endParaRPr>
          </a:p>
          <a:p>
            <a:pPr lvl="0" marL="399415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414141"/>
                </a:solidFill>
              </a:rPr>
              <a:t>Prometnici koriste informacije za uvid u lokaciju vozila i vrijeme vožnje u prošlosti</a:t>
            </a:r>
            <a:endParaRPr sz="3060">
              <a:solidFill>
                <a:srgbClr val="414141"/>
              </a:solidFill>
            </a:endParaRPr>
          </a:p>
          <a:p>
            <a:pPr lvl="1" marL="79883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414141"/>
                </a:solidFill>
              </a:rPr>
              <a:t>potrebno kod npr. reklamacije putnika da autobus nije krenuo na vrijeme ili nije stao na nekoj stanici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Iskustva</a:t>
            </a:r>
          </a:p>
        </p:txBody>
      </p:sp>
      <p:sp>
        <p:nvSpPr>
          <p:cNvPr id="100" name="Shape 10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65201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Uvođenje IT sustava</a:t>
            </a:r>
            <a:endParaRPr sz="3564">
              <a:solidFill>
                <a:srgbClr val="414141"/>
              </a:solidFill>
            </a:endParaRPr>
          </a:p>
          <a:p>
            <a:pPr lvl="1" marL="930402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poboljšava kontrolu</a:t>
            </a:r>
            <a:endParaRPr sz="3564">
              <a:solidFill>
                <a:srgbClr val="414141"/>
              </a:solidFill>
            </a:endParaRPr>
          </a:p>
          <a:p>
            <a:pPr lvl="1" marL="930402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daje kvalitetnije informacije</a:t>
            </a:r>
            <a:endParaRPr sz="3564">
              <a:solidFill>
                <a:srgbClr val="414141"/>
              </a:solidFill>
            </a:endParaRPr>
          </a:p>
          <a:p>
            <a:pPr lvl="0" marL="465201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Potrebno je dobro poznavati vlastite procese prije implementacije</a:t>
            </a:r>
            <a:endParaRPr sz="3564">
              <a:solidFill>
                <a:srgbClr val="414141"/>
              </a:solidFill>
            </a:endParaRPr>
          </a:p>
          <a:p>
            <a:pPr lvl="0" marL="465201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Ne birati najjeftinije već ono što je potrebno, npr. postoje “jeftini” sustavi za lokaciju vozila, ali mjere udaljenost putem GPS-a, a ne preko tahografa.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Sadržaj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Uvod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Poslovna potreba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IT sustavi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Iskustva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O poduzeću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65201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Meštrović prijevoz d.o.o.</a:t>
            </a:r>
            <a:endParaRPr sz="3564">
              <a:solidFill>
                <a:srgbClr val="414141"/>
              </a:solidFill>
            </a:endParaRPr>
          </a:p>
          <a:p>
            <a:pPr lvl="1" marL="930402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posluje od 1996. god.</a:t>
            </a:r>
            <a:endParaRPr sz="3564">
              <a:solidFill>
                <a:srgbClr val="414141"/>
              </a:solidFill>
            </a:endParaRPr>
          </a:p>
          <a:p>
            <a:pPr lvl="1" marL="930402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obiteljsko poduzeće</a:t>
            </a:r>
            <a:endParaRPr sz="3564">
              <a:solidFill>
                <a:srgbClr val="414141"/>
              </a:solidFill>
            </a:endParaRPr>
          </a:p>
          <a:p>
            <a:pPr lvl="1" marL="930402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cc 30 autobusa</a:t>
            </a:r>
            <a:endParaRPr sz="3564">
              <a:solidFill>
                <a:srgbClr val="414141"/>
              </a:solidFill>
            </a:endParaRPr>
          </a:p>
          <a:p>
            <a:pPr lvl="1" marL="930402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cc 45 djelatnika</a:t>
            </a:r>
            <a:endParaRPr sz="3564">
              <a:solidFill>
                <a:srgbClr val="414141"/>
              </a:solidFill>
            </a:endParaRPr>
          </a:p>
          <a:p>
            <a:pPr lvl="1" marL="930402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2 prometnika</a:t>
            </a:r>
            <a:endParaRPr sz="3564">
              <a:solidFill>
                <a:srgbClr val="414141"/>
              </a:solidFill>
            </a:endParaRPr>
          </a:p>
          <a:p>
            <a:pPr lvl="1" marL="930402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glavna djelatnost: javno-linijski prijevoz putnika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Poslovna potreba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08812" indent="-408812" defTabSz="508254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132">
                <a:solidFill>
                  <a:srgbClr val="414141"/>
                </a:solidFill>
              </a:rPr>
              <a:t>Osnova svakog IT sustava je “informatizacija” poslovnih procesa</a:t>
            </a:r>
            <a:endParaRPr sz="3132">
              <a:solidFill>
                <a:srgbClr val="414141"/>
              </a:solidFill>
            </a:endParaRPr>
          </a:p>
          <a:p>
            <a:pPr lvl="0" marL="408812" indent="-408812" defTabSz="508254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132">
                <a:solidFill>
                  <a:srgbClr val="414141"/>
                </a:solidFill>
              </a:rPr>
              <a:t>Ključan korak je identifikacija procesa na kojima je “isplativo” provesti “informatizaciju”</a:t>
            </a:r>
            <a:endParaRPr sz="3132">
              <a:solidFill>
                <a:srgbClr val="414141"/>
              </a:solidFill>
            </a:endParaRPr>
          </a:p>
          <a:p>
            <a:pPr lvl="0" marL="408812" indent="-408812" defTabSz="508254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132">
                <a:solidFill>
                  <a:srgbClr val="414141"/>
                </a:solidFill>
              </a:rPr>
              <a:t>Mi smo odabrali dva ključna procesa:</a:t>
            </a:r>
            <a:endParaRPr sz="3132">
              <a:solidFill>
                <a:srgbClr val="414141"/>
              </a:solidFill>
            </a:endParaRPr>
          </a:p>
          <a:p>
            <a:pPr lvl="1" marL="817625" indent="-408812" defTabSz="508254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132">
                <a:solidFill>
                  <a:srgbClr val="414141"/>
                </a:solidFill>
              </a:rPr>
              <a:t>Prodaja karata</a:t>
            </a:r>
            <a:endParaRPr sz="3132">
              <a:solidFill>
                <a:srgbClr val="414141"/>
              </a:solidFill>
            </a:endParaRPr>
          </a:p>
          <a:p>
            <a:pPr lvl="1" marL="817625" indent="-408812" defTabSz="508254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132">
                <a:solidFill>
                  <a:srgbClr val="414141"/>
                </a:solidFill>
              </a:rPr>
              <a:t>Nadzor prometa</a:t>
            </a:r>
            <a:endParaRPr sz="3132">
              <a:solidFill>
                <a:srgbClr val="414141"/>
              </a:solidFill>
            </a:endParaRPr>
          </a:p>
          <a:p>
            <a:pPr lvl="0" marL="408812" indent="-408812" defTabSz="508254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132">
                <a:solidFill>
                  <a:srgbClr val="414141"/>
                </a:solidFill>
              </a:rPr>
              <a:t>Pored ovih procesa, postoji i osnovni IT alat za računovodstvo, koji nije predmet ove prezentacije.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Ključni procesi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65201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Prodaja karata</a:t>
            </a:r>
            <a:endParaRPr sz="3564">
              <a:solidFill>
                <a:srgbClr val="414141"/>
              </a:solidFill>
            </a:endParaRPr>
          </a:p>
          <a:p>
            <a:pPr lvl="1" marL="930402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pojedinačne vožnje</a:t>
            </a:r>
            <a:endParaRPr sz="3564">
              <a:solidFill>
                <a:srgbClr val="414141"/>
              </a:solidFill>
            </a:endParaRPr>
          </a:p>
          <a:p>
            <a:pPr lvl="1" marL="930402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mjesečne karte</a:t>
            </a:r>
            <a:endParaRPr sz="3564">
              <a:solidFill>
                <a:srgbClr val="414141"/>
              </a:solidFill>
            </a:endParaRPr>
          </a:p>
          <a:p>
            <a:pPr lvl="0" marL="465201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Nadzor prometa</a:t>
            </a:r>
            <a:endParaRPr sz="3564">
              <a:solidFill>
                <a:srgbClr val="414141"/>
              </a:solidFill>
            </a:endParaRPr>
          </a:p>
          <a:p>
            <a:pPr lvl="1" marL="930402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vremena, pozicija i brzina vožnje</a:t>
            </a:r>
            <a:endParaRPr sz="3564">
              <a:solidFill>
                <a:srgbClr val="414141"/>
              </a:solidFill>
            </a:endParaRPr>
          </a:p>
          <a:p>
            <a:pPr lvl="1" marL="930402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dinamika vožnje</a:t>
            </a:r>
            <a:endParaRPr sz="3564">
              <a:solidFill>
                <a:srgbClr val="414141"/>
              </a:solidFill>
            </a:endParaRPr>
          </a:p>
          <a:p>
            <a:pPr lvl="1" marL="930402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potrošnja goriva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Odabrani IT sustavi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Prodaja karata</a:t>
            </a:r>
            <a:endParaRPr sz="36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Penta pula - BUSCard </a:t>
            </a:r>
            <a:r>
              <a:rPr sz="3600" u="sng">
                <a:solidFill>
                  <a:srgbClr val="414141"/>
                </a:solidFill>
                <a:hlinkClick r:id="rId2" invalidUrl="" action="" tgtFrame="" tooltip="" history="1" highlightClick="0" endSnd="0"/>
              </a:rPr>
              <a:t>http://www.penta.hr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Nadzor sustava prometa</a:t>
            </a:r>
            <a:endParaRPr sz="36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Mix Telematics </a:t>
            </a:r>
            <a:r>
              <a:rPr sz="3600" u="sng">
                <a:solidFill>
                  <a:srgbClr val="414141"/>
                </a:solidFill>
                <a:hlinkClick r:id="rId3" invalidUrl="" action="" tgtFrame="" tooltip="" history="1" highlightClick="0" endSnd="0"/>
              </a:rPr>
              <a:t>http://www.fm-web.co.uk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56" y="35367"/>
            <a:ext cx="12910488" cy="9682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Prodaja karata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BUS Card sustav</a:t>
            </a:r>
            <a:endParaRPr sz="36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PC Kasa - prodaja mjesečnih karata, izrada pokaza</a:t>
            </a:r>
            <a:endParaRPr sz="36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Kasa u autobusu + poništivač</a:t>
            </a:r>
            <a:endParaRPr sz="36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GPS uređaj</a:t>
            </a:r>
            <a:endParaRPr sz="36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Naš vlastiti server i infrastruktura (Wi-fi prijenos podataka)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Proces prodaje mjesečnog pokaza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99415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414141"/>
                </a:solidFill>
              </a:rPr>
              <a:t>Izrada pokaza</a:t>
            </a:r>
            <a:endParaRPr sz="3060">
              <a:solidFill>
                <a:srgbClr val="414141"/>
              </a:solidFill>
            </a:endParaRPr>
          </a:p>
          <a:p>
            <a:pPr lvl="1" marL="79883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414141"/>
                </a:solidFill>
              </a:rPr>
              <a:t>Definira se tip kartice (npr. Radnička, Đačka…)</a:t>
            </a:r>
            <a:endParaRPr sz="3060">
              <a:solidFill>
                <a:srgbClr val="414141"/>
              </a:solidFill>
            </a:endParaRPr>
          </a:p>
          <a:p>
            <a:pPr lvl="0" marL="399415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414141"/>
                </a:solidFill>
              </a:rPr>
              <a:t>Mjesečno produljenje važenja karte</a:t>
            </a:r>
            <a:endParaRPr sz="3060">
              <a:solidFill>
                <a:srgbClr val="414141"/>
              </a:solidFill>
            </a:endParaRPr>
          </a:p>
          <a:p>
            <a:pPr lvl="1" marL="79883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414141"/>
                </a:solidFill>
              </a:rPr>
              <a:t>Naplaćuje se cijena, umanjena za eventualne subvencije</a:t>
            </a:r>
            <a:endParaRPr sz="3060">
              <a:solidFill>
                <a:srgbClr val="414141"/>
              </a:solidFill>
            </a:endParaRPr>
          </a:p>
          <a:p>
            <a:pPr lvl="0" marL="399415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414141"/>
                </a:solidFill>
              </a:rPr>
              <a:t>Validacija karte prilikom ulaska u autobus</a:t>
            </a:r>
            <a:endParaRPr sz="3060">
              <a:solidFill>
                <a:srgbClr val="414141"/>
              </a:solidFill>
            </a:endParaRPr>
          </a:p>
          <a:p>
            <a:pPr lvl="1" marL="79883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414141"/>
                </a:solidFill>
              </a:rPr>
              <a:t>GPS uređaj određuje poziciju tj. stanicu ulaska </a:t>
            </a:r>
            <a:endParaRPr sz="3060">
              <a:solidFill>
                <a:srgbClr val="414141"/>
              </a:solidFill>
            </a:endParaRPr>
          </a:p>
          <a:p>
            <a:pPr lvl="1" marL="79883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414141"/>
                </a:solidFill>
              </a:rPr>
              <a:t>Bilježi se vrijeme ulaska</a:t>
            </a:r>
            <a:endParaRPr sz="3060">
              <a:solidFill>
                <a:srgbClr val="414141"/>
              </a:solidFill>
            </a:endParaRPr>
          </a:p>
          <a:p>
            <a:pPr lvl="1" marL="79883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414141"/>
                </a:solidFill>
              </a:rPr>
              <a:t>Ne prati se izlazak iz autobusa </a:t>
            </a:r>
          </a:p>
        </p:txBody>
      </p:sp>
      <p:grpSp>
        <p:nvGrpSpPr>
          <p:cNvPr id="71" name="Group 71"/>
          <p:cNvGrpSpPr/>
          <p:nvPr/>
        </p:nvGrpSpPr>
        <p:grpSpPr>
          <a:xfrm>
            <a:off x="8489590" y="7104687"/>
            <a:ext cx="4007210" cy="2709500"/>
            <a:chOff x="-127000" y="-88900"/>
            <a:chExt cx="4007209" cy="2709498"/>
          </a:xfrm>
        </p:grpSpPr>
        <p:pic>
          <p:nvPicPr>
            <p:cNvPr id="70" name="pasted-image.ti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753210" cy="237929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9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4007210" cy="270949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