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notesMasterIdLst>
    <p:notesMasterId r:id="rId25"/>
  </p:notesMasterIdLst>
  <p:sldIdLst>
    <p:sldId id="256" r:id="rId2"/>
    <p:sldId id="388" r:id="rId3"/>
    <p:sldId id="303" r:id="rId4"/>
    <p:sldId id="298" r:id="rId5"/>
    <p:sldId id="309" r:id="rId6"/>
    <p:sldId id="389" r:id="rId7"/>
    <p:sldId id="353" r:id="rId8"/>
    <p:sldId id="356" r:id="rId9"/>
    <p:sldId id="384" r:id="rId10"/>
    <p:sldId id="385" r:id="rId11"/>
    <p:sldId id="393" r:id="rId12"/>
    <p:sldId id="341" r:id="rId13"/>
    <p:sldId id="352" r:id="rId14"/>
    <p:sldId id="386" r:id="rId15"/>
    <p:sldId id="343" r:id="rId16"/>
    <p:sldId id="344" r:id="rId17"/>
    <p:sldId id="345" r:id="rId18"/>
    <p:sldId id="348" r:id="rId19"/>
    <p:sldId id="392" r:id="rId20"/>
    <p:sldId id="390" r:id="rId21"/>
    <p:sldId id="391" r:id="rId22"/>
    <p:sldId id="349" r:id="rId23"/>
    <p:sldId id="290" r:id="rId2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in_plan_2014\Po_mjesecima\REBALANS-%20Financijski%20plan%202014-po%20mjesecima_SektorEnU_FIN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18"/>
  <c:chart>
    <c:plotArea>
      <c:layout/>
      <c:pie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'Sektor EnU'!$B$66:$B$80</c:f>
              <c:strCache>
                <c:ptCount val="15"/>
                <c:pt idx="0">
                  <c:v>Nacionalni energetski programi</c:v>
                </c:pt>
                <c:pt idx="1">
                  <c:v>OIE</c:v>
                </c:pt>
                <c:pt idx="2">
                  <c:v>Održiva gradnja</c:v>
                </c:pt>
                <c:pt idx="3">
                  <c:v>Čisti transport</c:v>
                </c:pt>
                <c:pt idx="4">
                  <c:v>Obrazovne, istraživačke i razvojne aktivnosti</c:v>
                </c:pt>
                <c:pt idx="5">
                  <c:v>Ostali programi </c:v>
                </c:pt>
                <c:pt idx="6">
                  <c:v>Višestambene zgrade - obnova</c:v>
                </c:pt>
                <c:pt idx="7">
                  <c:v>Višestambene zgrade - dokumentacija </c:v>
                </c:pt>
                <c:pt idx="8">
                  <c:v>Javne zgrade - obnova</c:v>
                </c:pt>
                <c:pt idx="9">
                  <c:v>Javne zgrade - dokumentacija</c:v>
                </c:pt>
                <c:pt idx="10">
                  <c:v>Energetski pregledi i certifikati</c:v>
                </c:pt>
                <c:pt idx="11">
                  <c:v>Aktivnosti na lokalnoj i nacionalnoj razini</c:v>
                </c:pt>
                <c:pt idx="12">
                  <c:v>Nacionalna energetska politika</c:v>
                </c:pt>
                <c:pt idx="13">
                  <c:v>Međunarodna suradnja</c:v>
                </c:pt>
                <c:pt idx="14">
                  <c:v>Informiranje i edukacija</c:v>
                </c:pt>
              </c:strCache>
            </c:strRef>
          </c:cat>
          <c:val>
            <c:numRef>
              <c:f>'Sektor EnU'!$C$66:$C$80</c:f>
              <c:numCache>
                <c:formatCode>#,##0.00</c:formatCode>
                <c:ptCount val="15"/>
                <c:pt idx="0">
                  <c:v>42455489.710000008</c:v>
                </c:pt>
                <c:pt idx="1">
                  <c:v>18698365.99400001</c:v>
                </c:pt>
                <c:pt idx="2">
                  <c:v>44501395.300000004</c:v>
                </c:pt>
                <c:pt idx="3">
                  <c:v>7606366.0700000003</c:v>
                </c:pt>
                <c:pt idx="4">
                  <c:v>5062495.4700000044</c:v>
                </c:pt>
                <c:pt idx="5">
                  <c:v>1378726.3</c:v>
                </c:pt>
                <c:pt idx="6">
                  <c:v>15000000</c:v>
                </c:pt>
                <c:pt idx="7">
                  <c:v>5000000</c:v>
                </c:pt>
                <c:pt idx="8">
                  <c:v>30000000</c:v>
                </c:pt>
                <c:pt idx="9">
                  <c:v>3500000</c:v>
                </c:pt>
                <c:pt idx="10">
                  <c:v>12942737.82</c:v>
                </c:pt>
                <c:pt idx="11">
                  <c:v>5000000</c:v>
                </c:pt>
                <c:pt idx="12">
                  <c:v>3300000</c:v>
                </c:pt>
                <c:pt idx="13">
                  <c:v>3348000</c:v>
                </c:pt>
                <c:pt idx="14">
                  <c:v>3400000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2253340864890683"/>
          <c:y val="3.1817804087578526E-2"/>
          <c:w val="0.36591146376322736"/>
          <c:h val="0.93636439182484155"/>
        </c:manualLayout>
      </c:layout>
      <c:txPr>
        <a:bodyPr/>
        <a:lstStyle/>
        <a:p>
          <a:pPr>
            <a:defRPr sz="1050"/>
          </a:pPr>
          <a:endParaRPr lang="sr-Latn-CS"/>
        </a:p>
      </c:txPr>
    </c:legend>
    <c:plotVisOnly val="1"/>
    <c:dispBlanksAs val="zero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3A1E3C-6EEE-4663-8989-F1A227E4FE8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716F02A-5AC9-4AC6-A37F-C1CD6AD0D8B0}">
      <dgm:prSet phldrT="[Tekst]" custT="1"/>
      <dgm:spPr/>
      <dgm:t>
        <a:bodyPr/>
        <a:lstStyle/>
        <a:p>
          <a:r>
            <a:rPr lang="hr-HR" sz="2400" b="1" dirty="0" smtClean="0"/>
            <a:t>Javni natječaj</a:t>
          </a:r>
          <a:endParaRPr lang="hr-HR" sz="2400" b="1" dirty="0"/>
        </a:p>
      </dgm:t>
    </dgm:pt>
    <dgm:pt modelId="{E75CBF40-03EF-4C6C-896E-41F9F6223368}" type="parTrans" cxnId="{436FB443-A279-4359-821F-66E492CBB6D7}">
      <dgm:prSet/>
      <dgm:spPr/>
      <dgm:t>
        <a:bodyPr/>
        <a:lstStyle/>
        <a:p>
          <a:endParaRPr lang="hr-HR"/>
        </a:p>
      </dgm:t>
    </dgm:pt>
    <dgm:pt modelId="{7109BCC5-0214-4700-AF12-7ACD22F6DAF9}" type="sibTrans" cxnId="{436FB443-A279-4359-821F-66E492CBB6D7}">
      <dgm:prSet/>
      <dgm:spPr/>
      <dgm:t>
        <a:bodyPr/>
        <a:lstStyle/>
        <a:p>
          <a:endParaRPr lang="hr-HR"/>
        </a:p>
      </dgm:t>
    </dgm:pt>
    <dgm:pt modelId="{0FBAD8E5-663E-428F-A19A-CD5CEE43BF71}">
      <dgm:prSet phldrT="[Tekst]" custT="1"/>
      <dgm:spPr/>
      <dgm:t>
        <a:bodyPr/>
        <a:lstStyle/>
        <a:p>
          <a:r>
            <a:rPr lang="hr-HR" sz="1800" dirty="0" smtClean="0"/>
            <a:t>Otvoren do 60 dana</a:t>
          </a:r>
          <a:endParaRPr lang="hr-HR" sz="1800" dirty="0"/>
        </a:p>
      </dgm:t>
    </dgm:pt>
    <dgm:pt modelId="{24DC7ECA-E037-47A7-BD28-0E2FA6341040}" type="parTrans" cxnId="{59CA556D-0AD7-423B-B9F8-FB0D75CC2FE1}">
      <dgm:prSet/>
      <dgm:spPr/>
      <dgm:t>
        <a:bodyPr/>
        <a:lstStyle/>
        <a:p>
          <a:endParaRPr lang="hr-HR"/>
        </a:p>
      </dgm:t>
    </dgm:pt>
    <dgm:pt modelId="{F56CB8E2-66CD-41CD-9ACB-99C96A9D73F5}" type="sibTrans" cxnId="{59CA556D-0AD7-423B-B9F8-FB0D75CC2FE1}">
      <dgm:prSet/>
      <dgm:spPr/>
      <dgm:t>
        <a:bodyPr/>
        <a:lstStyle/>
        <a:p>
          <a:endParaRPr lang="hr-HR"/>
        </a:p>
      </dgm:t>
    </dgm:pt>
    <dgm:pt modelId="{1ED4FDAD-FFC9-42A4-976B-A9A4BEFC6D61}">
      <dgm:prSet phldrT="[Tekst]" custT="1"/>
      <dgm:spPr/>
      <dgm:t>
        <a:bodyPr/>
        <a:lstStyle/>
        <a:p>
          <a:r>
            <a:rPr lang="hr-HR" sz="1800" dirty="0" smtClean="0"/>
            <a:t>Povjerenstvo + odluka Direktora/Upravnog odbora -&gt; max.75 dana</a:t>
          </a:r>
          <a:endParaRPr lang="hr-HR" sz="1800" dirty="0"/>
        </a:p>
      </dgm:t>
    </dgm:pt>
    <dgm:pt modelId="{A8286A3A-E5D2-4941-9F00-EF7B0D6466A8}" type="parTrans" cxnId="{2CD114D4-464D-4A21-AC99-EA96A445DAB0}">
      <dgm:prSet/>
      <dgm:spPr/>
      <dgm:t>
        <a:bodyPr/>
        <a:lstStyle/>
        <a:p>
          <a:endParaRPr lang="hr-HR"/>
        </a:p>
      </dgm:t>
    </dgm:pt>
    <dgm:pt modelId="{54F54BD8-348C-4D0E-ACC1-BE9CA51441FD}" type="sibTrans" cxnId="{2CD114D4-464D-4A21-AC99-EA96A445DAB0}">
      <dgm:prSet/>
      <dgm:spPr/>
      <dgm:t>
        <a:bodyPr/>
        <a:lstStyle/>
        <a:p>
          <a:endParaRPr lang="hr-HR"/>
        </a:p>
      </dgm:t>
    </dgm:pt>
    <dgm:pt modelId="{057A420E-CEAB-42F2-94CB-4BC046324E26}">
      <dgm:prSet phldrT="[Tekst]" custT="1"/>
      <dgm:spPr/>
      <dgm:t>
        <a:bodyPr/>
        <a:lstStyle/>
        <a:p>
          <a:r>
            <a:rPr lang="hr-HR" sz="2000" b="1" dirty="0" smtClean="0"/>
            <a:t>Javni poziv za neposredno sufinanciranje</a:t>
          </a:r>
          <a:endParaRPr lang="hr-HR" sz="2000" b="1" dirty="0"/>
        </a:p>
      </dgm:t>
    </dgm:pt>
    <dgm:pt modelId="{F6017513-5940-4817-ABA2-0EF7E9FF8A7C}" type="parTrans" cxnId="{BD680D48-A7EE-4049-8F14-17521924DD18}">
      <dgm:prSet/>
      <dgm:spPr/>
      <dgm:t>
        <a:bodyPr/>
        <a:lstStyle/>
        <a:p>
          <a:endParaRPr lang="hr-HR"/>
        </a:p>
      </dgm:t>
    </dgm:pt>
    <dgm:pt modelId="{A25A1149-4CCD-485C-8290-CC4CC162906E}" type="sibTrans" cxnId="{BD680D48-A7EE-4049-8F14-17521924DD18}">
      <dgm:prSet/>
      <dgm:spPr/>
      <dgm:t>
        <a:bodyPr/>
        <a:lstStyle/>
        <a:p>
          <a:endParaRPr lang="hr-HR"/>
        </a:p>
      </dgm:t>
    </dgm:pt>
    <dgm:pt modelId="{D0E2AA79-D3C3-475B-BA86-05FC037A7689}">
      <dgm:prSet phldrT="[Tekst]" custT="1"/>
      <dgm:spPr/>
      <dgm:t>
        <a:bodyPr/>
        <a:lstStyle/>
        <a:p>
          <a:r>
            <a:rPr lang="hr-HR" sz="1800" dirty="0" smtClean="0"/>
            <a:t>Otvoren tijekom kalendarske godine do isteka sredstava</a:t>
          </a:r>
          <a:endParaRPr lang="hr-HR" sz="1800" dirty="0"/>
        </a:p>
      </dgm:t>
    </dgm:pt>
    <dgm:pt modelId="{05C3B7A7-8F66-4BCE-A686-505F1C4CA917}" type="parTrans" cxnId="{DEB86D07-ED1B-49EF-B663-6EAC1DB8AEB5}">
      <dgm:prSet/>
      <dgm:spPr/>
      <dgm:t>
        <a:bodyPr/>
        <a:lstStyle/>
        <a:p>
          <a:endParaRPr lang="hr-HR"/>
        </a:p>
      </dgm:t>
    </dgm:pt>
    <dgm:pt modelId="{1F03F0DE-7BEB-4F16-AE0A-29C1A7FB80A0}" type="sibTrans" cxnId="{DEB86D07-ED1B-49EF-B663-6EAC1DB8AEB5}">
      <dgm:prSet/>
      <dgm:spPr/>
      <dgm:t>
        <a:bodyPr/>
        <a:lstStyle/>
        <a:p>
          <a:endParaRPr lang="hr-HR"/>
        </a:p>
      </dgm:t>
    </dgm:pt>
    <dgm:pt modelId="{22941B24-3D7C-4662-B14B-44F9407645F2}">
      <dgm:prSet phldrT="[Tekst]" custT="1"/>
      <dgm:spPr/>
      <dgm:t>
        <a:bodyPr/>
        <a:lstStyle/>
        <a:p>
          <a:r>
            <a:rPr lang="hr-HR" sz="1800" dirty="0" smtClean="0"/>
            <a:t>Brze odluke (max.45 dana)</a:t>
          </a:r>
          <a:endParaRPr lang="hr-HR" sz="1800" dirty="0"/>
        </a:p>
      </dgm:t>
    </dgm:pt>
    <dgm:pt modelId="{D57E89C3-6A67-47A0-B39E-E95193EF3F5F}" type="parTrans" cxnId="{35C6038A-07D6-4B13-BE4F-7CB9C6CCCBF2}">
      <dgm:prSet/>
      <dgm:spPr/>
      <dgm:t>
        <a:bodyPr/>
        <a:lstStyle/>
        <a:p>
          <a:endParaRPr lang="hr-HR"/>
        </a:p>
      </dgm:t>
    </dgm:pt>
    <dgm:pt modelId="{22006868-6E8C-46AC-A763-9E042F78175A}" type="sibTrans" cxnId="{35C6038A-07D6-4B13-BE4F-7CB9C6CCCBF2}">
      <dgm:prSet/>
      <dgm:spPr/>
      <dgm:t>
        <a:bodyPr/>
        <a:lstStyle/>
        <a:p>
          <a:endParaRPr lang="hr-HR"/>
        </a:p>
      </dgm:t>
    </dgm:pt>
    <dgm:pt modelId="{926BD93C-8F6D-41F5-A8FF-63330292F5A6}">
      <dgm:prSet phldrT="[Tekst]" custT="1"/>
      <dgm:spPr/>
      <dgm:t>
        <a:bodyPr/>
        <a:lstStyle/>
        <a:p>
          <a:r>
            <a:rPr lang="hr-HR" sz="1800" dirty="0" smtClean="0"/>
            <a:t>Jednostavni projekti bez potrebe za rangiranjem zahtijeva, manji iznosi</a:t>
          </a:r>
          <a:endParaRPr lang="hr-HR" sz="1800" dirty="0"/>
        </a:p>
      </dgm:t>
    </dgm:pt>
    <dgm:pt modelId="{C2B67AAE-70A6-468F-A991-B7B6E8E2C9D9}" type="parTrans" cxnId="{987D5C8C-F537-4B0D-8134-89E74707D3D8}">
      <dgm:prSet/>
      <dgm:spPr/>
      <dgm:t>
        <a:bodyPr/>
        <a:lstStyle/>
        <a:p>
          <a:endParaRPr lang="hr-HR"/>
        </a:p>
      </dgm:t>
    </dgm:pt>
    <dgm:pt modelId="{B2F47574-E02E-4A72-AEE4-8512C4B888F3}" type="sibTrans" cxnId="{987D5C8C-F537-4B0D-8134-89E74707D3D8}">
      <dgm:prSet/>
      <dgm:spPr/>
      <dgm:t>
        <a:bodyPr/>
        <a:lstStyle/>
        <a:p>
          <a:endParaRPr lang="hr-HR"/>
        </a:p>
      </dgm:t>
    </dgm:pt>
    <dgm:pt modelId="{78254123-E750-4CD8-A566-8E3E847B8A9B}">
      <dgm:prSet phldrT="[Tekst]" custT="1"/>
      <dgm:spPr/>
      <dgm:t>
        <a:bodyPr/>
        <a:lstStyle/>
        <a:p>
          <a:r>
            <a:rPr lang="hr-HR" sz="1800" dirty="0" smtClean="0"/>
            <a:t>Princip „Tko prvi…” uz zadovoljavanje svih propisanih uvjeta</a:t>
          </a:r>
          <a:endParaRPr lang="hr-HR" sz="1800" dirty="0"/>
        </a:p>
      </dgm:t>
    </dgm:pt>
    <dgm:pt modelId="{48300C49-441E-4329-84E9-797DB66DB524}" type="parTrans" cxnId="{B90DD0C1-78C3-4ED8-A577-20FB8946D9B9}">
      <dgm:prSet/>
      <dgm:spPr/>
      <dgm:t>
        <a:bodyPr/>
        <a:lstStyle/>
        <a:p>
          <a:endParaRPr lang="hr-HR"/>
        </a:p>
      </dgm:t>
    </dgm:pt>
    <dgm:pt modelId="{F6321A1A-3AFF-4C38-8122-A3603E814354}" type="sibTrans" cxnId="{B90DD0C1-78C3-4ED8-A577-20FB8946D9B9}">
      <dgm:prSet/>
      <dgm:spPr/>
      <dgm:t>
        <a:bodyPr/>
        <a:lstStyle/>
        <a:p>
          <a:endParaRPr lang="hr-HR"/>
        </a:p>
      </dgm:t>
    </dgm:pt>
    <dgm:pt modelId="{D4CC6B5E-035F-43B8-9637-B1791C8B1FB1}">
      <dgm:prSet phldrT="[Tekst]"/>
      <dgm:spPr/>
      <dgm:t>
        <a:bodyPr/>
        <a:lstStyle/>
        <a:p>
          <a:endParaRPr lang="hr-HR" sz="2000" dirty="0"/>
        </a:p>
      </dgm:t>
    </dgm:pt>
    <dgm:pt modelId="{3029FFCB-D20F-4C79-87DE-6B847FD5DB8B}" type="parTrans" cxnId="{7E703865-C1CC-486E-9D7B-A1BC131B7F4B}">
      <dgm:prSet/>
      <dgm:spPr/>
      <dgm:t>
        <a:bodyPr/>
        <a:lstStyle/>
        <a:p>
          <a:endParaRPr lang="hr-HR"/>
        </a:p>
      </dgm:t>
    </dgm:pt>
    <dgm:pt modelId="{8AF833F0-88E4-4587-B177-D599D3393672}" type="sibTrans" cxnId="{7E703865-C1CC-486E-9D7B-A1BC131B7F4B}">
      <dgm:prSet/>
      <dgm:spPr/>
      <dgm:t>
        <a:bodyPr/>
        <a:lstStyle/>
        <a:p>
          <a:endParaRPr lang="hr-HR"/>
        </a:p>
      </dgm:t>
    </dgm:pt>
    <dgm:pt modelId="{CDB7E22C-B48C-4A26-9CF5-51005BFA6B56}">
      <dgm:prSet phldrT="[Tekst]"/>
      <dgm:spPr/>
      <dgm:t>
        <a:bodyPr/>
        <a:lstStyle/>
        <a:p>
          <a:endParaRPr lang="hr-HR" sz="2000" dirty="0"/>
        </a:p>
      </dgm:t>
    </dgm:pt>
    <dgm:pt modelId="{86CBE300-BBC7-4D85-9D65-5400DBE2781E}" type="parTrans" cxnId="{EAD0BE10-463F-4FAE-8FBB-2394C7347D5A}">
      <dgm:prSet/>
      <dgm:spPr/>
      <dgm:t>
        <a:bodyPr/>
        <a:lstStyle/>
        <a:p>
          <a:endParaRPr lang="hr-HR"/>
        </a:p>
      </dgm:t>
    </dgm:pt>
    <dgm:pt modelId="{EBF126BF-5210-45F8-B267-A2EE0174C7AF}" type="sibTrans" cxnId="{EAD0BE10-463F-4FAE-8FBB-2394C7347D5A}">
      <dgm:prSet/>
      <dgm:spPr/>
      <dgm:t>
        <a:bodyPr/>
        <a:lstStyle/>
        <a:p>
          <a:endParaRPr lang="hr-HR"/>
        </a:p>
      </dgm:t>
    </dgm:pt>
    <dgm:pt modelId="{24BAE916-A80F-4832-8655-A5D7CE572217}">
      <dgm:prSet phldrT="[Tekst]" custT="1"/>
      <dgm:spPr/>
      <dgm:t>
        <a:bodyPr/>
        <a:lstStyle/>
        <a:p>
          <a:r>
            <a:rPr lang="hr-HR" sz="1800" dirty="0" smtClean="0"/>
            <a:t>Složeni investicijski projekti – natjecanje kvalitetom za raspoloživa sredstva Fonda</a:t>
          </a:r>
          <a:endParaRPr lang="hr-HR" sz="1800" dirty="0"/>
        </a:p>
      </dgm:t>
    </dgm:pt>
    <dgm:pt modelId="{63DD9E75-5477-493E-BA7C-931B812209FF}" type="parTrans" cxnId="{B421A705-B94D-43CC-87A8-3FF4BBEEB0BE}">
      <dgm:prSet/>
      <dgm:spPr/>
      <dgm:t>
        <a:bodyPr/>
        <a:lstStyle/>
        <a:p>
          <a:endParaRPr lang="hr-HR"/>
        </a:p>
      </dgm:t>
    </dgm:pt>
    <dgm:pt modelId="{382D72AA-D3D1-4325-9B14-B096FA125D38}" type="sibTrans" cxnId="{B421A705-B94D-43CC-87A8-3FF4BBEEB0BE}">
      <dgm:prSet/>
      <dgm:spPr/>
      <dgm:t>
        <a:bodyPr/>
        <a:lstStyle/>
        <a:p>
          <a:endParaRPr lang="hr-HR"/>
        </a:p>
      </dgm:t>
    </dgm:pt>
    <dgm:pt modelId="{9FB61898-B691-4FE7-BB1A-A2B4E574A7F2}" type="pres">
      <dgm:prSet presAssocID="{5B3A1E3C-6EEE-4663-8989-F1A227E4FE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3EAF832-801D-427B-AA1B-15E5E1622EC8}" type="pres">
      <dgm:prSet presAssocID="{8716F02A-5AC9-4AC6-A37F-C1CD6AD0D8B0}" presName="composite" presStyleCnt="0"/>
      <dgm:spPr/>
      <dgm:t>
        <a:bodyPr/>
        <a:lstStyle/>
        <a:p>
          <a:endParaRPr lang="hr-HR"/>
        </a:p>
      </dgm:t>
    </dgm:pt>
    <dgm:pt modelId="{6C7DACCA-134A-4E4D-9C52-EEA381824913}" type="pres">
      <dgm:prSet presAssocID="{8716F02A-5AC9-4AC6-A37F-C1CD6AD0D8B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F2E78D-697C-45A4-8773-C91CAA3AF32E}" type="pres">
      <dgm:prSet presAssocID="{8716F02A-5AC9-4AC6-A37F-C1CD6AD0D8B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E3454C6-DE69-4778-B0FB-178139EB3531}" type="pres">
      <dgm:prSet presAssocID="{7109BCC5-0214-4700-AF12-7ACD22F6DAF9}" presName="space" presStyleCnt="0"/>
      <dgm:spPr/>
      <dgm:t>
        <a:bodyPr/>
        <a:lstStyle/>
        <a:p>
          <a:endParaRPr lang="hr-HR"/>
        </a:p>
      </dgm:t>
    </dgm:pt>
    <dgm:pt modelId="{F2E4E7C6-9CB5-4D83-A4FB-D8507DCC74DD}" type="pres">
      <dgm:prSet presAssocID="{057A420E-CEAB-42F2-94CB-4BC046324E26}" presName="composite" presStyleCnt="0"/>
      <dgm:spPr/>
      <dgm:t>
        <a:bodyPr/>
        <a:lstStyle/>
        <a:p>
          <a:endParaRPr lang="hr-HR"/>
        </a:p>
      </dgm:t>
    </dgm:pt>
    <dgm:pt modelId="{738C404A-6A9F-45C1-8386-475F8AB702A8}" type="pres">
      <dgm:prSet presAssocID="{057A420E-CEAB-42F2-94CB-4BC046324E2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A06798-43FD-44EE-AC30-7D65372396FF}" type="pres">
      <dgm:prSet presAssocID="{057A420E-CEAB-42F2-94CB-4BC046324E2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FE173C7-D596-412C-89F1-C0E133B7A3F1}" type="presOf" srcId="{0FBAD8E5-663E-428F-A19A-CD5CEE43BF71}" destId="{3DF2E78D-697C-45A4-8773-C91CAA3AF32E}" srcOrd="0" destOrd="0" presId="urn:microsoft.com/office/officeart/2005/8/layout/hList1"/>
    <dgm:cxn modelId="{987D5C8C-F537-4B0D-8134-89E74707D3D8}" srcId="{057A420E-CEAB-42F2-94CB-4BC046324E26}" destId="{926BD93C-8F6D-41F5-A8FF-63330292F5A6}" srcOrd="2" destOrd="0" parTransId="{C2B67AAE-70A6-468F-A991-B7B6E8E2C9D9}" sibTransId="{B2F47574-E02E-4A72-AEE4-8512C4B888F3}"/>
    <dgm:cxn modelId="{CC350CB1-1DAE-426F-B9DD-DEAC62980B7D}" type="presOf" srcId="{8716F02A-5AC9-4AC6-A37F-C1CD6AD0D8B0}" destId="{6C7DACCA-134A-4E4D-9C52-EEA381824913}" srcOrd="0" destOrd="0" presId="urn:microsoft.com/office/officeart/2005/8/layout/hList1"/>
    <dgm:cxn modelId="{DEB86D07-ED1B-49EF-B663-6EAC1DB8AEB5}" srcId="{057A420E-CEAB-42F2-94CB-4BC046324E26}" destId="{D0E2AA79-D3C3-475B-BA86-05FC037A7689}" srcOrd="0" destOrd="0" parTransId="{05C3B7A7-8F66-4BCE-A686-505F1C4CA917}" sibTransId="{1F03F0DE-7BEB-4F16-AE0A-29C1A7FB80A0}"/>
    <dgm:cxn modelId="{D6559C88-FF6C-45B6-9BED-D569AB2C3586}" type="presOf" srcId="{1ED4FDAD-FFC9-42A4-976B-A9A4BEFC6D61}" destId="{3DF2E78D-697C-45A4-8773-C91CAA3AF32E}" srcOrd="0" destOrd="1" presId="urn:microsoft.com/office/officeart/2005/8/layout/hList1"/>
    <dgm:cxn modelId="{BD680D48-A7EE-4049-8F14-17521924DD18}" srcId="{5B3A1E3C-6EEE-4663-8989-F1A227E4FE82}" destId="{057A420E-CEAB-42F2-94CB-4BC046324E26}" srcOrd="1" destOrd="0" parTransId="{F6017513-5940-4817-ABA2-0EF7E9FF8A7C}" sibTransId="{A25A1149-4CCD-485C-8290-CC4CC162906E}"/>
    <dgm:cxn modelId="{B90DD0C1-78C3-4ED8-A577-20FB8946D9B9}" srcId="{057A420E-CEAB-42F2-94CB-4BC046324E26}" destId="{78254123-E750-4CD8-A566-8E3E847B8A9B}" srcOrd="3" destOrd="0" parTransId="{48300C49-441E-4329-84E9-797DB66DB524}" sibTransId="{F6321A1A-3AFF-4C38-8122-A3603E814354}"/>
    <dgm:cxn modelId="{EAD0BE10-463F-4FAE-8FBB-2394C7347D5A}" srcId="{8716F02A-5AC9-4AC6-A37F-C1CD6AD0D8B0}" destId="{CDB7E22C-B48C-4A26-9CF5-51005BFA6B56}" srcOrd="3" destOrd="0" parTransId="{86CBE300-BBC7-4D85-9D65-5400DBE2781E}" sibTransId="{EBF126BF-5210-45F8-B267-A2EE0174C7AF}"/>
    <dgm:cxn modelId="{A2056DDE-AAF2-4927-A814-1D778AA64433}" type="presOf" srcId="{22941B24-3D7C-4662-B14B-44F9407645F2}" destId="{5FA06798-43FD-44EE-AC30-7D65372396FF}" srcOrd="0" destOrd="1" presId="urn:microsoft.com/office/officeart/2005/8/layout/hList1"/>
    <dgm:cxn modelId="{436FB443-A279-4359-821F-66E492CBB6D7}" srcId="{5B3A1E3C-6EEE-4663-8989-F1A227E4FE82}" destId="{8716F02A-5AC9-4AC6-A37F-C1CD6AD0D8B0}" srcOrd="0" destOrd="0" parTransId="{E75CBF40-03EF-4C6C-896E-41F9F6223368}" sibTransId="{7109BCC5-0214-4700-AF12-7ACD22F6DAF9}"/>
    <dgm:cxn modelId="{7E703865-C1CC-486E-9D7B-A1BC131B7F4B}" srcId="{8716F02A-5AC9-4AC6-A37F-C1CD6AD0D8B0}" destId="{D4CC6B5E-035F-43B8-9637-B1791C8B1FB1}" srcOrd="4" destOrd="0" parTransId="{3029FFCB-D20F-4C79-87DE-6B847FD5DB8B}" sibTransId="{8AF833F0-88E4-4587-B177-D599D3393672}"/>
    <dgm:cxn modelId="{FDB81DC9-2CE3-4E2C-93FF-18C02B2AF934}" type="presOf" srcId="{78254123-E750-4CD8-A566-8E3E847B8A9B}" destId="{5FA06798-43FD-44EE-AC30-7D65372396FF}" srcOrd="0" destOrd="3" presId="urn:microsoft.com/office/officeart/2005/8/layout/hList1"/>
    <dgm:cxn modelId="{B421A705-B94D-43CC-87A8-3FF4BBEEB0BE}" srcId="{8716F02A-5AC9-4AC6-A37F-C1CD6AD0D8B0}" destId="{24BAE916-A80F-4832-8655-A5D7CE572217}" srcOrd="2" destOrd="0" parTransId="{63DD9E75-5477-493E-BA7C-931B812209FF}" sibTransId="{382D72AA-D3D1-4325-9B14-B096FA125D38}"/>
    <dgm:cxn modelId="{DBB0D66F-66F1-4D91-B488-04C7DD73F66C}" type="presOf" srcId="{D4CC6B5E-035F-43B8-9637-B1791C8B1FB1}" destId="{3DF2E78D-697C-45A4-8773-C91CAA3AF32E}" srcOrd="0" destOrd="4" presId="urn:microsoft.com/office/officeart/2005/8/layout/hList1"/>
    <dgm:cxn modelId="{9CC4C546-B17D-4B2B-9BE4-3A5CA8AB5E92}" type="presOf" srcId="{24BAE916-A80F-4832-8655-A5D7CE572217}" destId="{3DF2E78D-697C-45A4-8773-C91CAA3AF32E}" srcOrd="0" destOrd="2" presId="urn:microsoft.com/office/officeart/2005/8/layout/hList1"/>
    <dgm:cxn modelId="{35C6038A-07D6-4B13-BE4F-7CB9C6CCCBF2}" srcId="{057A420E-CEAB-42F2-94CB-4BC046324E26}" destId="{22941B24-3D7C-4662-B14B-44F9407645F2}" srcOrd="1" destOrd="0" parTransId="{D57E89C3-6A67-47A0-B39E-E95193EF3F5F}" sibTransId="{22006868-6E8C-46AC-A763-9E042F78175A}"/>
    <dgm:cxn modelId="{59CA556D-0AD7-423B-B9F8-FB0D75CC2FE1}" srcId="{8716F02A-5AC9-4AC6-A37F-C1CD6AD0D8B0}" destId="{0FBAD8E5-663E-428F-A19A-CD5CEE43BF71}" srcOrd="0" destOrd="0" parTransId="{24DC7ECA-E037-47A7-BD28-0E2FA6341040}" sibTransId="{F56CB8E2-66CD-41CD-9ACB-99C96A9D73F5}"/>
    <dgm:cxn modelId="{FB1D9924-1410-4C6E-8D15-4CB2D5DBEC9C}" type="presOf" srcId="{926BD93C-8F6D-41F5-A8FF-63330292F5A6}" destId="{5FA06798-43FD-44EE-AC30-7D65372396FF}" srcOrd="0" destOrd="2" presId="urn:microsoft.com/office/officeart/2005/8/layout/hList1"/>
    <dgm:cxn modelId="{F00CFF48-2B3E-4248-9545-EE0ADAC9F5CC}" type="presOf" srcId="{5B3A1E3C-6EEE-4663-8989-F1A227E4FE82}" destId="{9FB61898-B691-4FE7-BB1A-A2B4E574A7F2}" srcOrd="0" destOrd="0" presId="urn:microsoft.com/office/officeart/2005/8/layout/hList1"/>
    <dgm:cxn modelId="{9C1B9521-7179-47F3-B6B4-157E8BB2E43B}" type="presOf" srcId="{D0E2AA79-D3C3-475B-BA86-05FC037A7689}" destId="{5FA06798-43FD-44EE-AC30-7D65372396FF}" srcOrd="0" destOrd="0" presId="urn:microsoft.com/office/officeart/2005/8/layout/hList1"/>
    <dgm:cxn modelId="{13EE0D23-8247-47AA-9AF9-9919B1A5A0AE}" type="presOf" srcId="{057A420E-CEAB-42F2-94CB-4BC046324E26}" destId="{738C404A-6A9F-45C1-8386-475F8AB702A8}" srcOrd="0" destOrd="0" presId="urn:microsoft.com/office/officeart/2005/8/layout/hList1"/>
    <dgm:cxn modelId="{5BA556A5-7BCD-476B-A6A5-5E86502DFD39}" type="presOf" srcId="{CDB7E22C-B48C-4A26-9CF5-51005BFA6B56}" destId="{3DF2E78D-697C-45A4-8773-C91CAA3AF32E}" srcOrd="0" destOrd="3" presId="urn:microsoft.com/office/officeart/2005/8/layout/hList1"/>
    <dgm:cxn modelId="{2CD114D4-464D-4A21-AC99-EA96A445DAB0}" srcId="{8716F02A-5AC9-4AC6-A37F-C1CD6AD0D8B0}" destId="{1ED4FDAD-FFC9-42A4-976B-A9A4BEFC6D61}" srcOrd="1" destOrd="0" parTransId="{A8286A3A-E5D2-4941-9F00-EF7B0D6466A8}" sibTransId="{54F54BD8-348C-4D0E-ACC1-BE9CA51441FD}"/>
    <dgm:cxn modelId="{6A548031-F411-4F83-B61E-681F9F751759}" type="presParOf" srcId="{9FB61898-B691-4FE7-BB1A-A2B4E574A7F2}" destId="{83EAF832-801D-427B-AA1B-15E5E1622EC8}" srcOrd="0" destOrd="0" presId="urn:microsoft.com/office/officeart/2005/8/layout/hList1"/>
    <dgm:cxn modelId="{B22D8DAB-9E66-4D1C-BE2F-4B960B6E2A0B}" type="presParOf" srcId="{83EAF832-801D-427B-AA1B-15E5E1622EC8}" destId="{6C7DACCA-134A-4E4D-9C52-EEA381824913}" srcOrd="0" destOrd="0" presId="urn:microsoft.com/office/officeart/2005/8/layout/hList1"/>
    <dgm:cxn modelId="{F0343B99-E5D3-44D7-AA82-0BE4EB4E24BF}" type="presParOf" srcId="{83EAF832-801D-427B-AA1B-15E5E1622EC8}" destId="{3DF2E78D-697C-45A4-8773-C91CAA3AF32E}" srcOrd="1" destOrd="0" presId="urn:microsoft.com/office/officeart/2005/8/layout/hList1"/>
    <dgm:cxn modelId="{9EB64393-FFD8-4E8B-92A9-532ED969F5C4}" type="presParOf" srcId="{9FB61898-B691-4FE7-BB1A-A2B4E574A7F2}" destId="{1E3454C6-DE69-4778-B0FB-178139EB3531}" srcOrd="1" destOrd="0" presId="urn:microsoft.com/office/officeart/2005/8/layout/hList1"/>
    <dgm:cxn modelId="{9CCE113A-C878-4619-A831-36637C19DBC5}" type="presParOf" srcId="{9FB61898-B691-4FE7-BB1A-A2B4E574A7F2}" destId="{F2E4E7C6-9CB5-4D83-A4FB-D8507DCC74DD}" srcOrd="2" destOrd="0" presId="urn:microsoft.com/office/officeart/2005/8/layout/hList1"/>
    <dgm:cxn modelId="{DC18C640-27F9-4274-B5B0-4EEC8D8DB7C2}" type="presParOf" srcId="{F2E4E7C6-9CB5-4D83-A4FB-D8507DCC74DD}" destId="{738C404A-6A9F-45C1-8386-475F8AB702A8}" srcOrd="0" destOrd="0" presId="urn:microsoft.com/office/officeart/2005/8/layout/hList1"/>
    <dgm:cxn modelId="{8B5E1B00-4054-4C18-8860-61413D27694F}" type="presParOf" srcId="{F2E4E7C6-9CB5-4D83-A4FB-D8507DCC74DD}" destId="{5FA06798-43FD-44EE-AC30-7D65372396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95DFDA-44A4-4BE5-8FDC-43A2295C638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72747A2-C210-4AFF-8B7B-1C6B1B32EB05}">
      <dgm:prSet phldrT="[Tekst]" custT="1"/>
      <dgm:spPr/>
      <dgm:t>
        <a:bodyPr/>
        <a:lstStyle/>
        <a:p>
          <a:r>
            <a:rPr lang="hr-HR" sz="1600" b="1" dirty="0" smtClean="0"/>
            <a:t>40%</a:t>
          </a:r>
        </a:p>
        <a:p>
          <a:endParaRPr lang="hr-HR" sz="1000" dirty="0" smtClean="0"/>
        </a:p>
        <a:p>
          <a:r>
            <a:rPr lang="hr-HR" sz="1400" dirty="0" smtClean="0"/>
            <a:t>Svi ostali</a:t>
          </a:r>
          <a:endParaRPr lang="hr-HR" sz="1400" dirty="0"/>
        </a:p>
      </dgm:t>
    </dgm:pt>
    <dgm:pt modelId="{ED590160-73AD-4AB6-980C-72B2732917A0}" type="parTrans" cxnId="{B1C8D080-B6B4-415A-9BF6-91B07FEE5B0C}">
      <dgm:prSet/>
      <dgm:spPr/>
      <dgm:t>
        <a:bodyPr/>
        <a:lstStyle/>
        <a:p>
          <a:endParaRPr lang="hr-HR"/>
        </a:p>
      </dgm:t>
    </dgm:pt>
    <dgm:pt modelId="{B5935743-70BD-4637-A9A1-91A3A3A0BAC8}" type="sibTrans" cxnId="{B1C8D080-B6B4-415A-9BF6-91B07FEE5B0C}">
      <dgm:prSet/>
      <dgm:spPr/>
      <dgm:t>
        <a:bodyPr/>
        <a:lstStyle/>
        <a:p>
          <a:endParaRPr lang="hr-HR"/>
        </a:p>
      </dgm:t>
    </dgm:pt>
    <dgm:pt modelId="{D2E45DB3-71EA-4A32-8F19-668089BB4E4F}">
      <dgm:prSet phldrT="[Tekst]" custT="1"/>
      <dgm:spPr/>
      <dgm:t>
        <a:bodyPr/>
        <a:lstStyle/>
        <a:p>
          <a:r>
            <a:rPr lang="hr-HR" sz="1600" b="1" dirty="0" smtClean="0"/>
            <a:t>60%</a:t>
          </a:r>
        </a:p>
        <a:p>
          <a:endParaRPr lang="hr-HR" sz="1100" dirty="0" smtClean="0"/>
        </a:p>
        <a:p>
          <a:r>
            <a:rPr lang="hr-HR" sz="1400" dirty="0" smtClean="0"/>
            <a:t>Druga skupina otoka</a:t>
          </a:r>
        </a:p>
        <a:p>
          <a:r>
            <a:rPr lang="hr-HR" sz="1400" dirty="0" smtClean="0"/>
            <a:t>Brdsko-planinska područja</a:t>
          </a:r>
        </a:p>
        <a:p>
          <a:r>
            <a:rPr lang="hr-HR" sz="1400" dirty="0" smtClean="0"/>
            <a:t>Druga skupina JLP(R)S</a:t>
          </a:r>
          <a:endParaRPr lang="hr-HR" sz="1400" dirty="0"/>
        </a:p>
      </dgm:t>
    </dgm:pt>
    <dgm:pt modelId="{7818E0A4-4412-4C86-872E-FFACDC24A8AE}" type="parTrans" cxnId="{A7417BE2-D36C-439F-85E7-71851477BF52}">
      <dgm:prSet/>
      <dgm:spPr/>
      <dgm:t>
        <a:bodyPr/>
        <a:lstStyle/>
        <a:p>
          <a:endParaRPr lang="hr-HR"/>
        </a:p>
      </dgm:t>
    </dgm:pt>
    <dgm:pt modelId="{CA4201CB-9E46-434B-8AF3-6A2C66AE4D70}" type="sibTrans" cxnId="{A7417BE2-D36C-439F-85E7-71851477BF52}">
      <dgm:prSet/>
      <dgm:spPr/>
      <dgm:t>
        <a:bodyPr/>
        <a:lstStyle/>
        <a:p>
          <a:endParaRPr lang="hr-HR"/>
        </a:p>
      </dgm:t>
    </dgm:pt>
    <dgm:pt modelId="{10E8109B-01D6-4E94-9A3F-550514843C2C}">
      <dgm:prSet phldrT="[Tekst]" custT="1"/>
      <dgm:spPr/>
      <dgm:t>
        <a:bodyPr/>
        <a:lstStyle/>
        <a:p>
          <a:r>
            <a:rPr lang="hr-HR" sz="1600" b="1" dirty="0" smtClean="0"/>
            <a:t>80%</a:t>
          </a:r>
        </a:p>
        <a:p>
          <a:r>
            <a:rPr lang="hr-HR" sz="1400" dirty="0" smtClean="0"/>
            <a:t>Područja posebne državne skrbi</a:t>
          </a:r>
        </a:p>
        <a:p>
          <a:r>
            <a:rPr lang="hr-HR" sz="1400" dirty="0" smtClean="0"/>
            <a:t>Prva skupina otoka</a:t>
          </a:r>
        </a:p>
        <a:p>
          <a:r>
            <a:rPr lang="hr-HR" sz="1400" dirty="0" smtClean="0"/>
            <a:t>Prva skupina JLP(R)S</a:t>
          </a:r>
        </a:p>
        <a:p>
          <a:r>
            <a:rPr lang="hr-HR" sz="1400" dirty="0" smtClean="0"/>
            <a:t>Zaštićeni dijelovi prirode</a:t>
          </a:r>
        </a:p>
        <a:p>
          <a:r>
            <a:rPr lang="hr-HR" sz="1400" dirty="0" smtClean="0"/>
            <a:t>Objekti za gosp. otpadom (osim reg. i </a:t>
          </a:r>
          <a:r>
            <a:rPr lang="hr-HR" sz="1400" dirty="0" err="1" smtClean="0"/>
            <a:t>žup</a:t>
          </a:r>
          <a:r>
            <a:rPr lang="hr-HR" sz="1400" dirty="0" smtClean="0"/>
            <a:t>. CGO)</a:t>
          </a:r>
          <a:endParaRPr lang="hr-HR" sz="1400" dirty="0"/>
        </a:p>
      </dgm:t>
    </dgm:pt>
    <dgm:pt modelId="{70B84F80-3BC4-42AA-82AB-6E203325752B}" type="parTrans" cxnId="{91BEC46B-856C-4E72-A840-FBE784413D72}">
      <dgm:prSet/>
      <dgm:spPr/>
      <dgm:t>
        <a:bodyPr/>
        <a:lstStyle/>
        <a:p>
          <a:endParaRPr lang="hr-HR"/>
        </a:p>
      </dgm:t>
    </dgm:pt>
    <dgm:pt modelId="{D1523244-3673-4BB7-84F0-D33D8B824A36}" type="sibTrans" cxnId="{91BEC46B-856C-4E72-A840-FBE784413D72}">
      <dgm:prSet/>
      <dgm:spPr/>
      <dgm:t>
        <a:bodyPr/>
        <a:lstStyle/>
        <a:p>
          <a:endParaRPr lang="hr-HR"/>
        </a:p>
      </dgm:t>
    </dgm:pt>
    <dgm:pt modelId="{CB325E91-6372-4529-85CF-321968FA5F22}">
      <dgm:prSet phldrT="[Tekst]" custT="1"/>
      <dgm:spPr/>
      <dgm:t>
        <a:bodyPr/>
        <a:lstStyle/>
        <a:p>
          <a:r>
            <a:rPr lang="hr-HR" sz="1600" b="1" dirty="0" smtClean="0"/>
            <a:t>100%</a:t>
          </a:r>
        </a:p>
        <a:p>
          <a:r>
            <a:rPr lang="hr-HR" sz="1400" dirty="0" smtClean="0"/>
            <a:t>Sanacija lokacija s opasnim otpadom</a:t>
          </a:r>
        </a:p>
        <a:p>
          <a:r>
            <a:rPr lang="hr-HR" sz="1400" dirty="0" smtClean="0"/>
            <a:t>Odluka Vlade RH (posebna važnost)</a:t>
          </a:r>
        </a:p>
        <a:p>
          <a:r>
            <a:rPr lang="hr-HR" sz="1400" dirty="0" smtClean="0"/>
            <a:t>Prijava za sufinanciranje iz fondova EU</a:t>
          </a:r>
        </a:p>
        <a:p>
          <a:r>
            <a:rPr lang="hr-HR" sz="1400" dirty="0" smtClean="0"/>
            <a:t>Priprema projektne dokumentacije (prema strateškim i planskim dokumentima RH)</a:t>
          </a:r>
          <a:endParaRPr lang="hr-HR" sz="1400" dirty="0"/>
        </a:p>
      </dgm:t>
    </dgm:pt>
    <dgm:pt modelId="{83DC9F12-43F1-4767-BBCA-0A8F318AEFD3}" type="parTrans" cxnId="{394F95CF-9863-4F11-AFD6-0D4BE66AE959}">
      <dgm:prSet/>
      <dgm:spPr/>
      <dgm:t>
        <a:bodyPr/>
        <a:lstStyle/>
        <a:p>
          <a:endParaRPr lang="hr-HR"/>
        </a:p>
      </dgm:t>
    </dgm:pt>
    <dgm:pt modelId="{FD94FCC2-55CE-4AB0-8C89-9DEE8DDEFD65}" type="sibTrans" cxnId="{394F95CF-9863-4F11-AFD6-0D4BE66AE959}">
      <dgm:prSet/>
      <dgm:spPr/>
      <dgm:t>
        <a:bodyPr/>
        <a:lstStyle/>
        <a:p>
          <a:endParaRPr lang="hr-HR"/>
        </a:p>
      </dgm:t>
    </dgm:pt>
    <dgm:pt modelId="{144B5FA7-A7E0-40BD-8AD2-1DAE2094CC34}" type="pres">
      <dgm:prSet presAssocID="{F595DFDA-44A4-4BE5-8FDC-43A2295C638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C8B6397C-0E28-44FC-B47B-D534A0C5D24E}" type="pres">
      <dgm:prSet presAssocID="{A72747A2-C210-4AFF-8B7B-1C6B1B32EB05}" presName="composite" presStyleCnt="0"/>
      <dgm:spPr/>
    </dgm:pt>
    <dgm:pt modelId="{8064F5F6-47E8-441D-BAA5-56694872C2BC}" type="pres">
      <dgm:prSet presAssocID="{A72747A2-C210-4AFF-8B7B-1C6B1B32EB05}" presName="LShape" presStyleLbl="alignNode1" presStyleIdx="0" presStyleCnt="7"/>
      <dgm:spPr/>
    </dgm:pt>
    <dgm:pt modelId="{3195ED56-E257-4EC4-BF6A-54A0AFC33B0A}" type="pres">
      <dgm:prSet presAssocID="{A72747A2-C210-4AFF-8B7B-1C6B1B32EB05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101B66A-E798-424C-8AAE-377772CE6A30}" type="pres">
      <dgm:prSet presAssocID="{A72747A2-C210-4AFF-8B7B-1C6B1B32EB05}" presName="Triangle" presStyleLbl="alignNode1" presStyleIdx="1" presStyleCnt="7"/>
      <dgm:spPr/>
    </dgm:pt>
    <dgm:pt modelId="{995DBABE-4706-4016-A881-D65251F38DA3}" type="pres">
      <dgm:prSet presAssocID="{B5935743-70BD-4637-A9A1-91A3A3A0BAC8}" presName="sibTrans" presStyleCnt="0"/>
      <dgm:spPr/>
    </dgm:pt>
    <dgm:pt modelId="{519B19F0-7874-419D-81DE-8FEA0B9156D6}" type="pres">
      <dgm:prSet presAssocID="{B5935743-70BD-4637-A9A1-91A3A3A0BAC8}" presName="space" presStyleCnt="0"/>
      <dgm:spPr/>
    </dgm:pt>
    <dgm:pt modelId="{60B8587F-D6A1-43DA-9822-197C13863214}" type="pres">
      <dgm:prSet presAssocID="{D2E45DB3-71EA-4A32-8F19-668089BB4E4F}" presName="composite" presStyleCnt="0"/>
      <dgm:spPr/>
    </dgm:pt>
    <dgm:pt modelId="{1AC7349F-B0C8-47AA-A8A8-35345CF9D70D}" type="pres">
      <dgm:prSet presAssocID="{D2E45DB3-71EA-4A32-8F19-668089BB4E4F}" presName="LShape" presStyleLbl="alignNode1" presStyleIdx="2" presStyleCnt="7"/>
      <dgm:spPr/>
    </dgm:pt>
    <dgm:pt modelId="{5304E771-A49A-4F3F-9C1F-B6304CB93A1E}" type="pres">
      <dgm:prSet presAssocID="{D2E45DB3-71EA-4A32-8F19-668089BB4E4F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6C5211-8FF8-4313-A9FE-B0B83813547F}" type="pres">
      <dgm:prSet presAssocID="{D2E45DB3-71EA-4A32-8F19-668089BB4E4F}" presName="Triangle" presStyleLbl="alignNode1" presStyleIdx="3" presStyleCnt="7"/>
      <dgm:spPr/>
    </dgm:pt>
    <dgm:pt modelId="{0360F399-EB52-44F4-8199-2CB39E18BA50}" type="pres">
      <dgm:prSet presAssocID="{CA4201CB-9E46-434B-8AF3-6A2C66AE4D70}" presName="sibTrans" presStyleCnt="0"/>
      <dgm:spPr/>
    </dgm:pt>
    <dgm:pt modelId="{5AB293A1-B569-480A-9E07-D9A03E97622B}" type="pres">
      <dgm:prSet presAssocID="{CA4201CB-9E46-434B-8AF3-6A2C66AE4D70}" presName="space" presStyleCnt="0"/>
      <dgm:spPr/>
    </dgm:pt>
    <dgm:pt modelId="{6C8DBD90-CD22-44C7-9CEE-58D193E20DE0}" type="pres">
      <dgm:prSet presAssocID="{10E8109B-01D6-4E94-9A3F-550514843C2C}" presName="composite" presStyleCnt="0"/>
      <dgm:spPr/>
    </dgm:pt>
    <dgm:pt modelId="{88AB5669-92D6-4377-A2DD-731E143A18AC}" type="pres">
      <dgm:prSet presAssocID="{10E8109B-01D6-4E94-9A3F-550514843C2C}" presName="LShape" presStyleLbl="alignNode1" presStyleIdx="4" presStyleCnt="7"/>
      <dgm:spPr/>
    </dgm:pt>
    <dgm:pt modelId="{0CEC8987-0D55-409A-B66D-379755EA9A64}" type="pres">
      <dgm:prSet presAssocID="{10E8109B-01D6-4E94-9A3F-550514843C2C}" presName="ParentText" presStyleLbl="revTx" presStyleIdx="2" presStyleCnt="4" custScaleX="965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BFD8772-AADD-40BB-B10E-FC84B8294594}" type="pres">
      <dgm:prSet presAssocID="{10E8109B-01D6-4E94-9A3F-550514843C2C}" presName="Triangle" presStyleLbl="alignNode1" presStyleIdx="5" presStyleCnt="7"/>
      <dgm:spPr/>
    </dgm:pt>
    <dgm:pt modelId="{654F42D7-29C4-4023-9247-D71DD66493D0}" type="pres">
      <dgm:prSet presAssocID="{D1523244-3673-4BB7-84F0-D33D8B824A36}" presName="sibTrans" presStyleCnt="0"/>
      <dgm:spPr/>
    </dgm:pt>
    <dgm:pt modelId="{FB46DC12-ABBD-4E30-A98C-11A87BDA8834}" type="pres">
      <dgm:prSet presAssocID="{D1523244-3673-4BB7-84F0-D33D8B824A36}" presName="space" presStyleCnt="0"/>
      <dgm:spPr/>
    </dgm:pt>
    <dgm:pt modelId="{FB4BBA1B-F344-4659-9673-758ED8365F45}" type="pres">
      <dgm:prSet presAssocID="{CB325E91-6372-4529-85CF-321968FA5F22}" presName="composite" presStyleCnt="0"/>
      <dgm:spPr/>
    </dgm:pt>
    <dgm:pt modelId="{98FA0C32-BC0E-4319-AF92-8567E3BBD5C3}" type="pres">
      <dgm:prSet presAssocID="{CB325E91-6372-4529-85CF-321968FA5F22}" presName="LShape" presStyleLbl="alignNode1" presStyleIdx="6" presStyleCnt="7"/>
      <dgm:spPr/>
    </dgm:pt>
    <dgm:pt modelId="{6CF590A9-94B9-458B-8404-33CD02AC67E3}" type="pres">
      <dgm:prSet presAssocID="{CB325E91-6372-4529-85CF-321968FA5F22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7417BE2-D36C-439F-85E7-71851477BF52}" srcId="{F595DFDA-44A4-4BE5-8FDC-43A2295C6388}" destId="{D2E45DB3-71EA-4A32-8F19-668089BB4E4F}" srcOrd="1" destOrd="0" parTransId="{7818E0A4-4412-4C86-872E-FFACDC24A8AE}" sibTransId="{CA4201CB-9E46-434B-8AF3-6A2C66AE4D70}"/>
    <dgm:cxn modelId="{394F95CF-9863-4F11-AFD6-0D4BE66AE959}" srcId="{F595DFDA-44A4-4BE5-8FDC-43A2295C6388}" destId="{CB325E91-6372-4529-85CF-321968FA5F22}" srcOrd="3" destOrd="0" parTransId="{83DC9F12-43F1-4767-BBCA-0A8F318AEFD3}" sibTransId="{FD94FCC2-55CE-4AB0-8C89-9DEE8DDEFD65}"/>
    <dgm:cxn modelId="{9B1AE9BC-AF9A-4316-B19A-E95A2A71299B}" type="presOf" srcId="{10E8109B-01D6-4E94-9A3F-550514843C2C}" destId="{0CEC8987-0D55-409A-B66D-379755EA9A64}" srcOrd="0" destOrd="0" presId="urn:microsoft.com/office/officeart/2009/3/layout/StepUpProcess"/>
    <dgm:cxn modelId="{91BEC46B-856C-4E72-A840-FBE784413D72}" srcId="{F595DFDA-44A4-4BE5-8FDC-43A2295C6388}" destId="{10E8109B-01D6-4E94-9A3F-550514843C2C}" srcOrd="2" destOrd="0" parTransId="{70B84F80-3BC4-42AA-82AB-6E203325752B}" sibTransId="{D1523244-3673-4BB7-84F0-D33D8B824A36}"/>
    <dgm:cxn modelId="{75D7F56F-59FF-4F07-9A60-318926F6F0EE}" type="presOf" srcId="{CB325E91-6372-4529-85CF-321968FA5F22}" destId="{6CF590A9-94B9-458B-8404-33CD02AC67E3}" srcOrd="0" destOrd="0" presId="urn:microsoft.com/office/officeart/2009/3/layout/StepUpProcess"/>
    <dgm:cxn modelId="{538F812B-25B4-4139-BE02-B30948CA2D55}" type="presOf" srcId="{D2E45DB3-71EA-4A32-8F19-668089BB4E4F}" destId="{5304E771-A49A-4F3F-9C1F-B6304CB93A1E}" srcOrd="0" destOrd="0" presId="urn:microsoft.com/office/officeart/2009/3/layout/StepUpProcess"/>
    <dgm:cxn modelId="{B1C8D080-B6B4-415A-9BF6-91B07FEE5B0C}" srcId="{F595DFDA-44A4-4BE5-8FDC-43A2295C6388}" destId="{A72747A2-C210-4AFF-8B7B-1C6B1B32EB05}" srcOrd="0" destOrd="0" parTransId="{ED590160-73AD-4AB6-980C-72B2732917A0}" sibTransId="{B5935743-70BD-4637-A9A1-91A3A3A0BAC8}"/>
    <dgm:cxn modelId="{B02067CA-47E8-4361-A715-2AD2BE61A5B4}" type="presOf" srcId="{F595DFDA-44A4-4BE5-8FDC-43A2295C6388}" destId="{144B5FA7-A7E0-40BD-8AD2-1DAE2094CC34}" srcOrd="0" destOrd="0" presId="urn:microsoft.com/office/officeart/2009/3/layout/StepUpProcess"/>
    <dgm:cxn modelId="{B2192378-C18A-42C4-B193-6B0DC9A07DD7}" type="presOf" srcId="{A72747A2-C210-4AFF-8B7B-1C6B1B32EB05}" destId="{3195ED56-E257-4EC4-BF6A-54A0AFC33B0A}" srcOrd="0" destOrd="0" presId="urn:microsoft.com/office/officeart/2009/3/layout/StepUpProcess"/>
    <dgm:cxn modelId="{239B613A-E8DD-4149-A370-7F14563A6027}" type="presParOf" srcId="{144B5FA7-A7E0-40BD-8AD2-1DAE2094CC34}" destId="{C8B6397C-0E28-44FC-B47B-D534A0C5D24E}" srcOrd="0" destOrd="0" presId="urn:microsoft.com/office/officeart/2009/3/layout/StepUpProcess"/>
    <dgm:cxn modelId="{D6CC62A6-D635-4809-8ED4-2D15DEB5E515}" type="presParOf" srcId="{C8B6397C-0E28-44FC-B47B-D534A0C5D24E}" destId="{8064F5F6-47E8-441D-BAA5-56694872C2BC}" srcOrd="0" destOrd="0" presId="urn:microsoft.com/office/officeart/2009/3/layout/StepUpProcess"/>
    <dgm:cxn modelId="{FE3EB57C-4DC9-40EF-A3D1-273FE842AE61}" type="presParOf" srcId="{C8B6397C-0E28-44FC-B47B-D534A0C5D24E}" destId="{3195ED56-E257-4EC4-BF6A-54A0AFC33B0A}" srcOrd="1" destOrd="0" presId="urn:microsoft.com/office/officeart/2009/3/layout/StepUpProcess"/>
    <dgm:cxn modelId="{C33D12A8-2294-4E67-97FC-55DAF43F9B3A}" type="presParOf" srcId="{C8B6397C-0E28-44FC-B47B-D534A0C5D24E}" destId="{7101B66A-E798-424C-8AAE-377772CE6A30}" srcOrd="2" destOrd="0" presId="urn:microsoft.com/office/officeart/2009/3/layout/StepUpProcess"/>
    <dgm:cxn modelId="{EAAE7A0E-FB5C-47CF-837F-1C0308D94024}" type="presParOf" srcId="{144B5FA7-A7E0-40BD-8AD2-1DAE2094CC34}" destId="{995DBABE-4706-4016-A881-D65251F38DA3}" srcOrd="1" destOrd="0" presId="urn:microsoft.com/office/officeart/2009/3/layout/StepUpProcess"/>
    <dgm:cxn modelId="{2DC10DC2-F938-4015-8376-F3CE11BFB072}" type="presParOf" srcId="{995DBABE-4706-4016-A881-D65251F38DA3}" destId="{519B19F0-7874-419D-81DE-8FEA0B9156D6}" srcOrd="0" destOrd="0" presId="urn:microsoft.com/office/officeart/2009/3/layout/StepUpProcess"/>
    <dgm:cxn modelId="{07DFF2A2-A17D-42A0-B637-40E3421DDB8F}" type="presParOf" srcId="{144B5FA7-A7E0-40BD-8AD2-1DAE2094CC34}" destId="{60B8587F-D6A1-43DA-9822-197C13863214}" srcOrd="2" destOrd="0" presId="urn:microsoft.com/office/officeart/2009/3/layout/StepUpProcess"/>
    <dgm:cxn modelId="{A346A971-7629-4538-AB38-20FCF411A784}" type="presParOf" srcId="{60B8587F-D6A1-43DA-9822-197C13863214}" destId="{1AC7349F-B0C8-47AA-A8A8-35345CF9D70D}" srcOrd="0" destOrd="0" presId="urn:microsoft.com/office/officeart/2009/3/layout/StepUpProcess"/>
    <dgm:cxn modelId="{D17A6EC4-80C3-4030-8304-BCFE0A6DFFCF}" type="presParOf" srcId="{60B8587F-D6A1-43DA-9822-197C13863214}" destId="{5304E771-A49A-4F3F-9C1F-B6304CB93A1E}" srcOrd="1" destOrd="0" presId="urn:microsoft.com/office/officeart/2009/3/layout/StepUpProcess"/>
    <dgm:cxn modelId="{D4800738-5F42-4142-95BC-07090C7F3F6F}" type="presParOf" srcId="{60B8587F-D6A1-43DA-9822-197C13863214}" destId="{5A6C5211-8FF8-4313-A9FE-B0B83813547F}" srcOrd="2" destOrd="0" presId="urn:microsoft.com/office/officeart/2009/3/layout/StepUpProcess"/>
    <dgm:cxn modelId="{54D83D5C-2ACD-4EE6-8683-C3A7D75A1767}" type="presParOf" srcId="{144B5FA7-A7E0-40BD-8AD2-1DAE2094CC34}" destId="{0360F399-EB52-44F4-8199-2CB39E18BA50}" srcOrd="3" destOrd="0" presId="urn:microsoft.com/office/officeart/2009/3/layout/StepUpProcess"/>
    <dgm:cxn modelId="{9B080AC2-B56F-4E07-BEAC-FD9596314EE1}" type="presParOf" srcId="{0360F399-EB52-44F4-8199-2CB39E18BA50}" destId="{5AB293A1-B569-480A-9E07-D9A03E97622B}" srcOrd="0" destOrd="0" presId="urn:microsoft.com/office/officeart/2009/3/layout/StepUpProcess"/>
    <dgm:cxn modelId="{FB0AA18C-F7B2-472C-9BC0-B6B6F833ECCB}" type="presParOf" srcId="{144B5FA7-A7E0-40BD-8AD2-1DAE2094CC34}" destId="{6C8DBD90-CD22-44C7-9CEE-58D193E20DE0}" srcOrd="4" destOrd="0" presId="urn:microsoft.com/office/officeart/2009/3/layout/StepUpProcess"/>
    <dgm:cxn modelId="{E40CF6C5-9C8D-45FA-A305-CFC5932A5326}" type="presParOf" srcId="{6C8DBD90-CD22-44C7-9CEE-58D193E20DE0}" destId="{88AB5669-92D6-4377-A2DD-731E143A18AC}" srcOrd="0" destOrd="0" presId="urn:microsoft.com/office/officeart/2009/3/layout/StepUpProcess"/>
    <dgm:cxn modelId="{0DC460CB-B3BC-4F76-B223-89F72DBAA72E}" type="presParOf" srcId="{6C8DBD90-CD22-44C7-9CEE-58D193E20DE0}" destId="{0CEC8987-0D55-409A-B66D-379755EA9A64}" srcOrd="1" destOrd="0" presId="urn:microsoft.com/office/officeart/2009/3/layout/StepUpProcess"/>
    <dgm:cxn modelId="{1C0B6F2E-D383-4FA8-A027-0C829861B73A}" type="presParOf" srcId="{6C8DBD90-CD22-44C7-9CEE-58D193E20DE0}" destId="{8BFD8772-AADD-40BB-B10E-FC84B8294594}" srcOrd="2" destOrd="0" presId="urn:microsoft.com/office/officeart/2009/3/layout/StepUpProcess"/>
    <dgm:cxn modelId="{61CAC569-32B2-452A-9403-6CF7A914922A}" type="presParOf" srcId="{144B5FA7-A7E0-40BD-8AD2-1DAE2094CC34}" destId="{654F42D7-29C4-4023-9247-D71DD66493D0}" srcOrd="5" destOrd="0" presId="urn:microsoft.com/office/officeart/2009/3/layout/StepUpProcess"/>
    <dgm:cxn modelId="{F215084A-3569-4D46-8308-4164A2309533}" type="presParOf" srcId="{654F42D7-29C4-4023-9247-D71DD66493D0}" destId="{FB46DC12-ABBD-4E30-A98C-11A87BDA8834}" srcOrd="0" destOrd="0" presId="urn:microsoft.com/office/officeart/2009/3/layout/StepUpProcess"/>
    <dgm:cxn modelId="{7B1AB19C-0F8A-4D1D-B61C-CA77B2B81962}" type="presParOf" srcId="{144B5FA7-A7E0-40BD-8AD2-1DAE2094CC34}" destId="{FB4BBA1B-F344-4659-9673-758ED8365F45}" srcOrd="6" destOrd="0" presId="urn:microsoft.com/office/officeart/2009/3/layout/StepUpProcess"/>
    <dgm:cxn modelId="{FA15DFF6-D8A7-431D-B8DD-C734AF820350}" type="presParOf" srcId="{FB4BBA1B-F344-4659-9673-758ED8365F45}" destId="{98FA0C32-BC0E-4319-AF92-8567E3BBD5C3}" srcOrd="0" destOrd="0" presId="urn:microsoft.com/office/officeart/2009/3/layout/StepUpProcess"/>
    <dgm:cxn modelId="{75D98A58-D409-4F4F-A9C7-DFA888BFE633}" type="presParOf" srcId="{FB4BBA1B-F344-4659-9673-758ED8365F45}" destId="{6CF590A9-94B9-458B-8404-33CD02AC67E3}" srcOrd="1" destOrd="0" presId="urn:microsoft.com/office/officeart/2009/3/layout/StepUpProcess"/>
  </dgm:cxnLst>
  <dgm:bg>
    <a:noFill/>
  </dgm:bg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6BDAE2-7FBB-4A4E-A907-BF93440B76D3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</dgm:pt>
    <dgm:pt modelId="{95ADDB2F-C1B4-4CBD-997C-3CF96B5934B1}">
      <dgm:prSet phldrT="[Text]" custT="1"/>
      <dgm:spPr/>
      <dgm:t>
        <a:bodyPr/>
        <a:lstStyle/>
        <a:p>
          <a:r>
            <a:rPr lang="hr-HR" sz="2800" dirty="0" smtClean="0"/>
            <a:t>Hibridna i električna vozila</a:t>
          </a:r>
          <a:endParaRPr lang="hr-HR" sz="2800" dirty="0"/>
        </a:p>
      </dgm:t>
    </dgm:pt>
    <dgm:pt modelId="{6C29907B-97A5-418B-9707-FDD3F5085F74}" type="parTrans" cxnId="{36339F3D-66F5-4CAA-8B08-3918EC1DE135}">
      <dgm:prSet/>
      <dgm:spPr/>
      <dgm:t>
        <a:bodyPr/>
        <a:lstStyle/>
        <a:p>
          <a:endParaRPr lang="hr-HR"/>
        </a:p>
      </dgm:t>
    </dgm:pt>
    <dgm:pt modelId="{2FA78F6B-37B1-4A45-8E72-92E594E04541}" type="sibTrans" cxnId="{36339F3D-66F5-4CAA-8B08-3918EC1DE135}">
      <dgm:prSet/>
      <dgm:spPr/>
      <dgm:t>
        <a:bodyPr/>
        <a:lstStyle/>
        <a:p>
          <a:endParaRPr lang="hr-HR"/>
        </a:p>
      </dgm:t>
    </dgm:pt>
    <dgm:pt modelId="{BD50D563-4B9B-403B-8031-A0062AFCF276}">
      <dgm:prSet phldrT="[Text]" custT="1"/>
      <dgm:spPr/>
      <dgm:t>
        <a:bodyPr/>
        <a:lstStyle/>
        <a:p>
          <a:r>
            <a:rPr lang="hr-HR" sz="2800" dirty="0" smtClean="0"/>
            <a:t>Eko vožnja</a:t>
          </a:r>
          <a:endParaRPr lang="hr-HR" sz="2800" dirty="0"/>
        </a:p>
      </dgm:t>
    </dgm:pt>
    <dgm:pt modelId="{B5B41EC1-D6F9-4CBC-9FB5-CA4984BC3098}" type="parTrans" cxnId="{3027DBE5-D433-467C-964A-204B6DDD6954}">
      <dgm:prSet/>
      <dgm:spPr/>
      <dgm:t>
        <a:bodyPr/>
        <a:lstStyle/>
        <a:p>
          <a:endParaRPr lang="hr-HR"/>
        </a:p>
      </dgm:t>
    </dgm:pt>
    <dgm:pt modelId="{7AC341CD-2E2B-4C7C-800A-B01C1FD55004}" type="sibTrans" cxnId="{3027DBE5-D433-467C-964A-204B6DDD6954}">
      <dgm:prSet/>
      <dgm:spPr/>
      <dgm:t>
        <a:bodyPr/>
        <a:lstStyle/>
        <a:p>
          <a:endParaRPr lang="hr-HR"/>
        </a:p>
      </dgm:t>
    </dgm:pt>
    <dgm:pt modelId="{F665796D-ECCA-455E-8B49-2956133D81DF}">
      <dgm:prSet custT="1"/>
      <dgm:spPr/>
      <dgm:t>
        <a:bodyPr/>
        <a:lstStyle/>
        <a:p>
          <a:r>
            <a:rPr lang="hr-HR" sz="2800" dirty="0" smtClean="0"/>
            <a:t>Ostale mjere</a:t>
          </a:r>
          <a:endParaRPr lang="hr-HR" sz="2800" dirty="0"/>
        </a:p>
      </dgm:t>
    </dgm:pt>
    <dgm:pt modelId="{8C8C624F-CCC6-4159-9027-C4AA8A7C958E}" type="parTrans" cxnId="{044D844C-7F38-40F9-96AA-A3421FD7A45C}">
      <dgm:prSet/>
      <dgm:spPr/>
      <dgm:t>
        <a:bodyPr/>
        <a:lstStyle/>
        <a:p>
          <a:endParaRPr lang="hr-HR"/>
        </a:p>
      </dgm:t>
    </dgm:pt>
    <dgm:pt modelId="{A7EFE74D-DBC1-454B-BDF9-E335E9C10238}" type="sibTrans" cxnId="{044D844C-7F38-40F9-96AA-A3421FD7A45C}">
      <dgm:prSet/>
      <dgm:spPr/>
      <dgm:t>
        <a:bodyPr/>
        <a:lstStyle/>
        <a:p>
          <a:endParaRPr lang="hr-HR"/>
        </a:p>
      </dgm:t>
    </dgm:pt>
    <dgm:pt modelId="{29E47B86-ACDA-4218-84CA-B3B374E326A9}">
      <dgm:prSet custT="1"/>
      <dgm:spPr/>
      <dgm:t>
        <a:bodyPr/>
        <a:lstStyle/>
        <a:p>
          <a:r>
            <a:rPr lang="hr-HR" sz="2800" dirty="0" smtClean="0"/>
            <a:t>Zelena linija</a:t>
          </a:r>
          <a:endParaRPr lang="hr-HR" sz="2800" dirty="0"/>
        </a:p>
      </dgm:t>
    </dgm:pt>
    <dgm:pt modelId="{5871F4C5-23A8-44C5-9194-152360F0B0AC}" type="parTrans" cxnId="{293DECC3-D021-45B1-8D95-4B6D5B848D08}">
      <dgm:prSet/>
      <dgm:spPr/>
      <dgm:t>
        <a:bodyPr/>
        <a:lstStyle/>
        <a:p>
          <a:endParaRPr lang="hr-HR"/>
        </a:p>
      </dgm:t>
    </dgm:pt>
    <dgm:pt modelId="{2667CD5F-C92A-4B29-941C-0C0A1A824899}" type="sibTrans" cxnId="{293DECC3-D021-45B1-8D95-4B6D5B848D08}">
      <dgm:prSet/>
      <dgm:spPr/>
      <dgm:t>
        <a:bodyPr/>
        <a:lstStyle/>
        <a:p>
          <a:endParaRPr lang="hr-HR"/>
        </a:p>
      </dgm:t>
    </dgm:pt>
    <dgm:pt modelId="{A75C6359-1021-456F-A020-88BC5587D5FF}">
      <dgm:prSet phldrT="[Text]" custT="1"/>
      <dgm:spPr/>
      <dgm:t>
        <a:bodyPr/>
        <a:lstStyle/>
        <a:p>
          <a:r>
            <a:rPr lang="hr-HR" sz="2800" dirty="0" smtClean="0"/>
            <a:t>Izrada programa EnU u gradskom prometu</a:t>
          </a:r>
          <a:endParaRPr lang="hr-HR" sz="2800" dirty="0"/>
        </a:p>
      </dgm:t>
    </dgm:pt>
    <dgm:pt modelId="{4CF30F85-9E05-4772-AA46-2D175F29DEAE}" type="parTrans" cxnId="{4B8C5A22-BFA3-4E3A-928B-E710715F1788}">
      <dgm:prSet/>
      <dgm:spPr/>
      <dgm:t>
        <a:bodyPr/>
        <a:lstStyle/>
        <a:p>
          <a:endParaRPr lang="hr-HR"/>
        </a:p>
      </dgm:t>
    </dgm:pt>
    <dgm:pt modelId="{A165F8A8-7190-4E0B-9AB3-CA2B5675B709}" type="sibTrans" cxnId="{4B8C5A22-BFA3-4E3A-928B-E710715F1788}">
      <dgm:prSet/>
      <dgm:spPr/>
      <dgm:t>
        <a:bodyPr/>
        <a:lstStyle/>
        <a:p>
          <a:endParaRPr lang="hr-HR"/>
        </a:p>
      </dgm:t>
    </dgm:pt>
    <dgm:pt modelId="{6E2CC19B-87B7-48E9-9007-03BFB59F42BF}">
      <dgm:prSet custT="1"/>
      <dgm:spPr/>
      <dgm:t>
        <a:bodyPr/>
        <a:lstStyle/>
        <a:p>
          <a:r>
            <a:rPr lang="hr-HR" sz="2800" dirty="0" smtClean="0"/>
            <a:t>Javni gradski prijevoz</a:t>
          </a:r>
          <a:endParaRPr lang="hr-HR" sz="2800" dirty="0"/>
        </a:p>
      </dgm:t>
    </dgm:pt>
    <dgm:pt modelId="{D96B3DA1-5FF4-4983-8DED-FED7F8EC6BA4}" type="parTrans" cxnId="{4B21D9A1-1DC8-49B6-A39B-065871A66B73}">
      <dgm:prSet/>
      <dgm:spPr/>
      <dgm:t>
        <a:bodyPr/>
        <a:lstStyle/>
        <a:p>
          <a:endParaRPr lang="hr-HR"/>
        </a:p>
      </dgm:t>
    </dgm:pt>
    <dgm:pt modelId="{FBDC88BD-451A-4091-835F-72610560BF54}" type="sibTrans" cxnId="{4B21D9A1-1DC8-49B6-A39B-065871A66B73}">
      <dgm:prSet/>
      <dgm:spPr/>
      <dgm:t>
        <a:bodyPr/>
        <a:lstStyle/>
        <a:p>
          <a:endParaRPr lang="hr-HR"/>
        </a:p>
      </dgm:t>
    </dgm:pt>
    <dgm:pt modelId="{CB5E397E-0FD4-4A85-A7C6-E6970814B433}" type="pres">
      <dgm:prSet presAssocID="{0C6BDAE2-7FBB-4A4E-A907-BF93440B76D3}" presName="Name0" presStyleCnt="0">
        <dgm:presLayoutVars>
          <dgm:dir/>
          <dgm:resizeHandles val="exact"/>
        </dgm:presLayoutVars>
      </dgm:prSet>
      <dgm:spPr/>
    </dgm:pt>
    <dgm:pt modelId="{EC93F702-2008-4EAD-B371-AB87B9FDD71C}" type="pres">
      <dgm:prSet presAssocID="{95ADDB2F-C1B4-4CBD-997C-3CF96B5934B1}" presName="node" presStyleLbl="node1" presStyleIdx="0" presStyleCnt="6" custScaleX="12553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36FC3D7-E9C4-4D2F-BAF6-B8482CBA0613}" type="pres">
      <dgm:prSet presAssocID="{2FA78F6B-37B1-4A45-8E72-92E594E04541}" presName="sibTrans" presStyleLbl="sibTrans1D1" presStyleIdx="0" presStyleCnt="5"/>
      <dgm:spPr/>
      <dgm:t>
        <a:bodyPr/>
        <a:lstStyle/>
        <a:p>
          <a:endParaRPr lang="hr-HR"/>
        </a:p>
      </dgm:t>
    </dgm:pt>
    <dgm:pt modelId="{CEE3E60F-E23A-435B-976B-44CFBE085904}" type="pres">
      <dgm:prSet presAssocID="{2FA78F6B-37B1-4A45-8E72-92E594E04541}" presName="connectorText" presStyleLbl="sibTrans1D1" presStyleIdx="0" presStyleCnt="5"/>
      <dgm:spPr/>
      <dgm:t>
        <a:bodyPr/>
        <a:lstStyle/>
        <a:p>
          <a:endParaRPr lang="hr-HR"/>
        </a:p>
      </dgm:t>
    </dgm:pt>
    <dgm:pt modelId="{95A878A9-BA3C-4D12-A93F-0E9ED3A0C970}" type="pres">
      <dgm:prSet presAssocID="{A75C6359-1021-456F-A020-88BC5587D5FF}" presName="node" presStyleLbl="node1" presStyleIdx="1" presStyleCnt="6" custScaleX="14675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93757A9-E3DA-451F-954E-C25BFDFE960B}" type="pres">
      <dgm:prSet presAssocID="{A165F8A8-7190-4E0B-9AB3-CA2B5675B709}" presName="sibTrans" presStyleLbl="sibTrans1D1" presStyleIdx="1" presStyleCnt="5"/>
      <dgm:spPr/>
    </dgm:pt>
    <dgm:pt modelId="{18DCEBBE-D7AD-470C-A877-F2F7744BD5DE}" type="pres">
      <dgm:prSet presAssocID="{A165F8A8-7190-4E0B-9AB3-CA2B5675B709}" presName="connectorText" presStyleLbl="sibTrans1D1" presStyleIdx="1" presStyleCnt="5"/>
      <dgm:spPr/>
    </dgm:pt>
    <dgm:pt modelId="{66FBFCEA-E186-489B-AF60-54850457EDD7}" type="pres">
      <dgm:prSet presAssocID="{BD50D563-4B9B-403B-8031-A0062AFCF276}" presName="node" presStyleLbl="node1" presStyleIdx="2" presStyleCnt="6" custScaleX="13181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75BF4D9-85D4-4604-96CB-ED738058F55F}" type="pres">
      <dgm:prSet presAssocID="{7AC341CD-2E2B-4C7C-800A-B01C1FD55004}" presName="sibTrans" presStyleLbl="sibTrans1D1" presStyleIdx="2" presStyleCnt="5"/>
      <dgm:spPr/>
      <dgm:t>
        <a:bodyPr/>
        <a:lstStyle/>
        <a:p>
          <a:endParaRPr lang="hr-HR"/>
        </a:p>
      </dgm:t>
    </dgm:pt>
    <dgm:pt modelId="{A9D9B5F1-A5BF-427F-BDCB-826A306EB9F2}" type="pres">
      <dgm:prSet presAssocID="{7AC341CD-2E2B-4C7C-800A-B01C1FD55004}" presName="connectorText" presStyleLbl="sibTrans1D1" presStyleIdx="2" presStyleCnt="5"/>
      <dgm:spPr/>
      <dgm:t>
        <a:bodyPr/>
        <a:lstStyle/>
        <a:p>
          <a:endParaRPr lang="hr-HR"/>
        </a:p>
      </dgm:t>
    </dgm:pt>
    <dgm:pt modelId="{7123A8C8-2CD3-4417-80ED-6384ECC7BD12}" type="pres">
      <dgm:prSet presAssocID="{F665796D-ECCA-455E-8B49-2956133D81DF}" presName="node" presStyleLbl="node1" presStyleIdx="3" presStyleCnt="6" custScaleX="142049" custLinFactNeighborX="935" custLinFactNeighborY="316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B3BAEA3-225D-4882-9684-F3EF3A5B9FF4}" type="pres">
      <dgm:prSet presAssocID="{A7EFE74D-DBC1-454B-BDF9-E335E9C10238}" presName="sibTrans" presStyleLbl="sibTrans1D1" presStyleIdx="3" presStyleCnt="5"/>
      <dgm:spPr/>
      <dgm:t>
        <a:bodyPr/>
        <a:lstStyle/>
        <a:p>
          <a:endParaRPr lang="hr-HR"/>
        </a:p>
      </dgm:t>
    </dgm:pt>
    <dgm:pt modelId="{497DD870-9C8F-4638-ACB4-355533B2A9B6}" type="pres">
      <dgm:prSet presAssocID="{A7EFE74D-DBC1-454B-BDF9-E335E9C10238}" presName="connectorText" presStyleLbl="sibTrans1D1" presStyleIdx="3" presStyleCnt="5"/>
      <dgm:spPr/>
      <dgm:t>
        <a:bodyPr/>
        <a:lstStyle/>
        <a:p>
          <a:endParaRPr lang="hr-HR"/>
        </a:p>
      </dgm:t>
    </dgm:pt>
    <dgm:pt modelId="{B5241CBF-20D1-42CA-B20B-D822B3F6E68F}" type="pres">
      <dgm:prSet presAssocID="{29E47B86-ACDA-4218-84CA-B3B374E326A9}" presName="node" presStyleLbl="node1" presStyleIdx="4" presStyleCnt="6" custScaleX="1289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37B76F1-C776-48A2-94AE-93420D90960A}" type="pres">
      <dgm:prSet presAssocID="{2667CD5F-C92A-4B29-941C-0C0A1A824899}" presName="sibTrans" presStyleLbl="sibTrans1D1" presStyleIdx="4" presStyleCnt="5"/>
      <dgm:spPr/>
      <dgm:t>
        <a:bodyPr/>
        <a:lstStyle/>
        <a:p>
          <a:endParaRPr lang="hr-HR"/>
        </a:p>
      </dgm:t>
    </dgm:pt>
    <dgm:pt modelId="{B5A4C6D9-3742-4976-A831-441704FAEA5F}" type="pres">
      <dgm:prSet presAssocID="{2667CD5F-C92A-4B29-941C-0C0A1A824899}" presName="connectorText" presStyleLbl="sibTrans1D1" presStyleIdx="4" presStyleCnt="5"/>
      <dgm:spPr/>
      <dgm:t>
        <a:bodyPr/>
        <a:lstStyle/>
        <a:p>
          <a:endParaRPr lang="hr-HR"/>
        </a:p>
      </dgm:t>
    </dgm:pt>
    <dgm:pt modelId="{03FBE3DF-EB79-45D2-AF76-B218A9C0A93C}" type="pres">
      <dgm:prSet presAssocID="{6E2CC19B-87B7-48E9-9007-03BFB59F42BF}" presName="node" presStyleLbl="node1" presStyleIdx="5" presStyleCnt="6" custScaleX="1448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2CA6189-1F5F-447C-9821-E078EA423973}" type="presOf" srcId="{A7EFE74D-DBC1-454B-BDF9-E335E9C10238}" destId="{2B3BAEA3-225D-4882-9684-F3EF3A5B9FF4}" srcOrd="0" destOrd="0" presId="urn:microsoft.com/office/officeart/2005/8/layout/bProcess3"/>
    <dgm:cxn modelId="{5220CE0F-8DAA-4FAD-8C83-F4DD19129FCB}" type="presOf" srcId="{2667CD5F-C92A-4B29-941C-0C0A1A824899}" destId="{437B76F1-C776-48A2-94AE-93420D90960A}" srcOrd="0" destOrd="0" presId="urn:microsoft.com/office/officeart/2005/8/layout/bProcess3"/>
    <dgm:cxn modelId="{FE748C70-8955-4010-97BF-4339437A93D3}" type="presOf" srcId="{7AC341CD-2E2B-4C7C-800A-B01C1FD55004}" destId="{A9D9B5F1-A5BF-427F-BDCB-826A306EB9F2}" srcOrd="1" destOrd="0" presId="urn:microsoft.com/office/officeart/2005/8/layout/bProcess3"/>
    <dgm:cxn modelId="{36339F3D-66F5-4CAA-8B08-3918EC1DE135}" srcId="{0C6BDAE2-7FBB-4A4E-A907-BF93440B76D3}" destId="{95ADDB2F-C1B4-4CBD-997C-3CF96B5934B1}" srcOrd="0" destOrd="0" parTransId="{6C29907B-97A5-418B-9707-FDD3F5085F74}" sibTransId="{2FA78F6B-37B1-4A45-8E72-92E594E04541}"/>
    <dgm:cxn modelId="{B515FD9F-D6D8-40BA-8973-EF38C7B3A518}" type="presOf" srcId="{A7EFE74D-DBC1-454B-BDF9-E335E9C10238}" destId="{497DD870-9C8F-4638-ACB4-355533B2A9B6}" srcOrd="1" destOrd="0" presId="urn:microsoft.com/office/officeart/2005/8/layout/bProcess3"/>
    <dgm:cxn modelId="{4B21D9A1-1DC8-49B6-A39B-065871A66B73}" srcId="{0C6BDAE2-7FBB-4A4E-A907-BF93440B76D3}" destId="{6E2CC19B-87B7-48E9-9007-03BFB59F42BF}" srcOrd="5" destOrd="0" parTransId="{D96B3DA1-5FF4-4983-8DED-FED7F8EC6BA4}" sibTransId="{FBDC88BD-451A-4091-835F-72610560BF54}"/>
    <dgm:cxn modelId="{9C0D1045-94CA-4AA8-B50A-753D62E82441}" type="presOf" srcId="{95ADDB2F-C1B4-4CBD-997C-3CF96B5934B1}" destId="{EC93F702-2008-4EAD-B371-AB87B9FDD71C}" srcOrd="0" destOrd="0" presId="urn:microsoft.com/office/officeart/2005/8/layout/bProcess3"/>
    <dgm:cxn modelId="{044D844C-7F38-40F9-96AA-A3421FD7A45C}" srcId="{0C6BDAE2-7FBB-4A4E-A907-BF93440B76D3}" destId="{F665796D-ECCA-455E-8B49-2956133D81DF}" srcOrd="3" destOrd="0" parTransId="{8C8C624F-CCC6-4159-9027-C4AA8A7C958E}" sibTransId="{A7EFE74D-DBC1-454B-BDF9-E335E9C10238}"/>
    <dgm:cxn modelId="{9B37C80E-09BC-457E-94AF-131FC3A54C72}" type="presOf" srcId="{F665796D-ECCA-455E-8B49-2956133D81DF}" destId="{7123A8C8-2CD3-4417-80ED-6384ECC7BD12}" srcOrd="0" destOrd="0" presId="urn:microsoft.com/office/officeart/2005/8/layout/bProcess3"/>
    <dgm:cxn modelId="{19B077AD-7B57-457A-9B86-77A5ED1CAEA7}" type="presOf" srcId="{A75C6359-1021-456F-A020-88BC5587D5FF}" destId="{95A878A9-BA3C-4D12-A93F-0E9ED3A0C970}" srcOrd="0" destOrd="0" presId="urn:microsoft.com/office/officeart/2005/8/layout/bProcess3"/>
    <dgm:cxn modelId="{85F47D43-76BE-4B6B-8A29-27306A12A4F8}" type="presOf" srcId="{A165F8A8-7190-4E0B-9AB3-CA2B5675B709}" destId="{693757A9-E3DA-451F-954E-C25BFDFE960B}" srcOrd="0" destOrd="0" presId="urn:microsoft.com/office/officeart/2005/8/layout/bProcess3"/>
    <dgm:cxn modelId="{BC966586-BF91-48A0-931F-40019B75F4BE}" type="presOf" srcId="{2667CD5F-C92A-4B29-941C-0C0A1A824899}" destId="{B5A4C6D9-3742-4976-A831-441704FAEA5F}" srcOrd="1" destOrd="0" presId="urn:microsoft.com/office/officeart/2005/8/layout/bProcess3"/>
    <dgm:cxn modelId="{33661207-F98D-4948-A88E-E02F5B5B191D}" type="presOf" srcId="{BD50D563-4B9B-403B-8031-A0062AFCF276}" destId="{66FBFCEA-E186-489B-AF60-54850457EDD7}" srcOrd="0" destOrd="0" presId="urn:microsoft.com/office/officeart/2005/8/layout/bProcess3"/>
    <dgm:cxn modelId="{A3A8020E-B39F-48B8-86A8-15A9CC115AAE}" type="presOf" srcId="{A165F8A8-7190-4E0B-9AB3-CA2B5675B709}" destId="{18DCEBBE-D7AD-470C-A877-F2F7744BD5DE}" srcOrd="1" destOrd="0" presId="urn:microsoft.com/office/officeart/2005/8/layout/bProcess3"/>
    <dgm:cxn modelId="{60910D96-3873-475B-8BF1-29A0168F4C7E}" type="presOf" srcId="{0C6BDAE2-7FBB-4A4E-A907-BF93440B76D3}" destId="{CB5E397E-0FD4-4A85-A7C6-E6970814B433}" srcOrd="0" destOrd="0" presId="urn:microsoft.com/office/officeart/2005/8/layout/bProcess3"/>
    <dgm:cxn modelId="{9DBAFD80-A336-4AF5-B7AD-01E21BE08C61}" type="presOf" srcId="{29E47B86-ACDA-4218-84CA-B3B374E326A9}" destId="{B5241CBF-20D1-42CA-B20B-D822B3F6E68F}" srcOrd="0" destOrd="0" presId="urn:microsoft.com/office/officeart/2005/8/layout/bProcess3"/>
    <dgm:cxn modelId="{3027DBE5-D433-467C-964A-204B6DDD6954}" srcId="{0C6BDAE2-7FBB-4A4E-A907-BF93440B76D3}" destId="{BD50D563-4B9B-403B-8031-A0062AFCF276}" srcOrd="2" destOrd="0" parTransId="{B5B41EC1-D6F9-4CBC-9FB5-CA4984BC3098}" sibTransId="{7AC341CD-2E2B-4C7C-800A-B01C1FD55004}"/>
    <dgm:cxn modelId="{293DECC3-D021-45B1-8D95-4B6D5B848D08}" srcId="{0C6BDAE2-7FBB-4A4E-A907-BF93440B76D3}" destId="{29E47B86-ACDA-4218-84CA-B3B374E326A9}" srcOrd="4" destOrd="0" parTransId="{5871F4C5-23A8-44C5-9194-152360F0B0AC}" sibTransId="{2667CD5F-C92A-4B29-941C-0C0A1A824899}"/>
    <dgm:cxn modelId="{4B8C5A22-BFA3-4E3A-928B-E710715F1788}" srcId="{0C6BDAE2-7FBB-4A4E-A907-BF93440B76D3}" destId="{A75C6359-1021-456F-A020-88BC5587D5FF}" srcOrd="1" destOrd="0" parTransId="{4CF30F85-9E05-4772-AA46-2D175F29DEAE}" sibTransId="{A165F8A8-7190-4E0B-9AB3-CA2B5675B709}"/>
    <dgm:cxn modelId="{E14FD14A-4FCE-4D69-B4C2-9C084383F23C}" type="presOf" srcId="{2FA78F6B-37B1-4A45-8E72-92E594E04541}" destId="{CEE3E60F-E23A-435B-976B-44CFBE085904}" srcOrd="1" destOrd="0" presId="urn:microsoft.com/office/officeart/2005/8/layout/bProcess3"/>
    <dgm:cxn modelId="{EB637DBE-80E9-471B-B30D-BD2968DC6631}" type="presOf" srcId="{6E2CC19B-87B7-48E9-9007-03BFB59F42BF}" destId="{03FBE3DF-EB79-45D2-AF76-B218A9C0A93C}" srcOrd="0" destOrd="0" presId="urn:microsoft.com/office/officeart/2005/8/layout/bProcess3"/>
    <dgm:cxn modelId="{7AC26E68-94C6-41E8-8E84-AC94262939A9}" type="presOf" srcId="{7AC341CD-2E2B-4C7C-800A-B01C1FD55004}" destId="{275BF4D9-85D4-4604-96CB-ED738058F55F}" srcOrd="0" destOrd="0" presId="urn:microsoft.com/office/officeart/2005/8/layout/bProcess3"/>
    <dgm:cxn modelId="{C61EF375-835A-4915-99E3-B2CCAB09635F}" type="presOf" srcId="{2FA78F6B-37B1-4A45-8E72-92E594E04541}" destId="{D36FC3D7-E9C4-4D2F-BAF6-B8482CBA0613}" srcOrd="0" destOrd="0" presId="urn:microsoft.com/office/officeart/2005/8/layout/bProcess3"/>
    <dgm:cxn modelId="{CAFD52BC-824B-47CD-9611-01EA08DAF593}" type="presParOf" srcId="{CB5E397E-0FD4-4A85-A7C6-E6970814B433}" destId="{EC93F702-2008-4EAD-B371-AB87B9FDD71C}" srcOrd="0" destOrd="0" presId="urn:microsoft.com/office/officeart/2005/8/layout/bProcess3"/>
    <dgm:cxn modelId="{083E354B-E5C1-4B3F-89B5-D8E116088711}" type="presParOf" srcId="{CB5E397E-0FD4-4A85-A7C6-E6970814B433}" destId="{D36FC3D7-E9C4-4D2F-BAF6-B8482CBA0613}" srcOrd="1" destOrd="0" presId="urn:microsoft.com/office/officeart/2005/8/layout/bProcess3"/>
    <dgm:cxn modelId="{0CDBBF75-7135-4339-9E2A-231C16844371}" type="presParOf" srcId="{D36FC3D7-E9C4-4D2F-BAF6-B8482CBA0613}" destId="{CEE3E60F-E23A-435B-976B-44CFBE085904}" srcOrd="0" destOrd="0" presId="urn:microsoft.com/office/officeart/2005/8/layout/bProcess3"/>
    <dgm:cxn modelId="{F71604A2-6C75-45EF-A5BD-99E3CA01A866}" type="presParOf" srcId="{CB5E397E-0FD4-4A85-A7C6-E6970814B433}" destId="{95A878A9-BA3C-4D12-A93F-0E9ED3A0C970}" srcOrd="2" destOrd="0" presId="urn:microsoft.com/office/officeart/2005/8/layout/bProcess3"/>
    <dgm:cxn modelId="{39B22766-1DB1-432E-B810-E684D3FA6BA6}" type="presParOf" srcId="{CB5E397E-0FD4-4A85-A7C6-E6970814B433}" destId="{693757A9-E3DA-451F-954E-C25BFDFE960B}" srcOrd="3" destOrd="0" presId="urn:microsoft.com/office/officeart/2005/8/layout/bProcess3"/>
    <dgm:cxn modelId="{11B0EFF5-FF7F-4701-AA1D-602384FAC53E}" type="presParOf" srcId="{693757A9-E3DA-451F-954E-C25BFDFE960B}" destId="{18DCEBBE-D7AD-470C-A877-F2F7744BD5DE}" srcOrd="0" destOrd="0" presId="urn:microsoft.com/office/officeart/2005/8/layout/bProcess3"/>
    <dgm:cxn modelId="{BBD1DBFF-3FB7-4DFA-9299-770E23E11FFB}" type="presParOf" srcId="{CB5E397E-0FD4-4A85-A7C6-E6970814B433}" destId="{66FBFCEA-E186-489B-AF60-54850457EDD7}" srcOrd="4" destOrd="0" presId="urn:microsoft.com/office/officeart/2005/8/layout/bProcess3"/>
    <dgm:cxn modelId="{5AC94081-6B68-4CEF-95DC-FDEC7E8AED7D}" type="presParOf" srcId="{CB5E397E-0FD4-4A85-A7C6-E6970814B433}" destId="{275BF4D9-85D4-4604-96CB-ED738058F55F}" srcOrd="5" destOrd="0" presId="urn:microsoft.com/office/officeart/2005/8/layout/bProcess3"/>
    <dgm:cxn modelId="{3026E7F8-8831-4055-AF17-74AC45834844}" type="presParOf" srcId="{275BF4D9-85D4-4604-96CB-ED738058F55F}" destId="{A9D9B5F1-A5BF-427F-BDCB-826A306EB9F2}" srcOrd="0" destOrd="0" presId="urn:microsoft.com/office/officeart/2005/8/layout/bProcess3"/>
    <dgm:cxn modelId="{73766927-D5FE-4F64-8F74-1F28D7E54F74}" type="presParOf" srcId="{CB5E397E-0FD4-4A85-A7C6-E6970814B433}" destId="{7123A8C8-2CD3-4417-80ED-6384ECC7BD12}" srcOrd="6" destOrd="0" presId="urn:microsoft.com/office/officeart/2005/8/layout/bProcess3"/>
    <dgm:cxn modelId="{D0DA184C-C1DC-41CB-8D9A-810C3ED19A12}" type="presParOf" srcId="{CB5E397E-0FD4-4A85-A7C6-E6970814B433}" destId="{2B3BAEA3-225D-4882-9684-F3EF3A5B9FF4}" srcOrd="7" destOrd="0" presId="urn:microsoft.com/office/officeart/2005/8/layout/bProcess3"/>
    <dgm:cxn modelId="{43FA3216-87A4-43E8-B146-3DCDB7003E3F}" type="presParOf" srcId="{2B3BAEA3-225D-4882-9684-F3EF3A5B9FF4}" destId="{497DD870-9C8F-4638-ACB4-355533B2A9B6}" srcOrd="0" destOrd="0" presId="urn:microsoft.com/office/officeart/2005/8/layout/bProcess3"/>
    <dgm:cxn modelId="{674041B9-2973-4ECE-A6FB-04689CDED0BA}" type="presParOf" srcId="{CB5E397E-0FD4-4A85-A7C6-E6970814B433}" destId="{B5241CBF-20D1-42CA-B20B-D822B3F6E68F}" srcOrd="8" destOrd="0" presId="urn:microsoft.com/office/officeart/2005/8/layout/bProcess3"/>
    <dgm:cxn modelId="{9EE32C30-DE53-4167-9FE0-8E6521F8EC5C}" type="presParOf" srcId="{CB5E397E-0FD4-4A85-A7C6-E6970814B433}" destId="{437B76F1-C776-48A2-94AE-93420D90960A}" srcOrd="9" destOrd="0" presId="urn:microsoft.com/office/officeart/2005/8/layout/bProcess3"/>
    <dgm:cxn modelId="{2BDEE779-BB28-48B8-88E8-11542AFD35D6}" type="presParOf" srcId="{437B76F1-C776-48A2-94AE-93420D90960A}" destId="{B5A4C6D9-3742-4976-A831-441704FAEA5F}" srcOrd="0" destOrd="0" presId="urn:microsoft.com/office/officeart/2005/8/layout/bProcess3"/>
    <dgm:cxn modelId="{7798196D-011A-4782-8E85-AD78A8279CFE}" type="presParOf" srcId="{CB5E397E-0FD4-4A85-A7C6-E6970814B433}" destId="{03FBE3DF-EB79-45D2-AF76-B218A9C0A93C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7DACCA-134A-4E4D-9C52-EEA381824913}">
      <dsp:nvSpPr>
        <dsp:cNvPr id="0" name=""/>
        <dsp:cNvSpPr/>
      </dsp:nvSpPr>
      <dsp:spPr>
        <a:xfrm>
          <a:off x="32" y="206580"/>
          <a:ext cx="3081500" cy="1232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/>
            <a:t>Javni natječaj</a:t>
          </a:r>
          <a:endParaRPr lang="hr-HR" sz="2400" b="1" kern="1200" dirty="0"/>
        </a:p>
      </dsp:txBody>
      <dsp:txXfrm>
        <a:off x="32" y="206580"/>
        <a:ext cx="3081500" cy="1232600"/>
      </dsp:txXfrm>
    </dsp:sp>
    <dsp:sp modelId="{3DF2E78D-697C-45A4-8773-C91CAA3AF32E}">
      <dsp:nvSpPr>
        <dsp:cNvPr id="0" name=""/>
        <dsp:cNvSpPr/>
      </dsp:nvSpPr>
      <dsp:spPr>
        <a:xfrm>
          <a:off x="32" y="1439181"/>
          <a:ext cx="3081500" cy="2854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Otvoren do 60 dana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Povjerenstvo + odluka Direktora/Upravnog odbora -&gt; max.75 dana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Složeni investicijski projekti – natjecanje kvalitetom za raspoloživa sredstva Fonda</a:t>
          </a:r>
          <a:endParaRPr lang="hr-HR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000" kern="1200" dirty="0"/>
        </a:p>
      </dsp:txBody>
      <dsp:txXfrm>
        <a:off x="32" y="1439181"/>
        <a:ext cx="3081500" cy="2854799"/>
      </dsp:txXfrm>
    </dsp:sp>
    <dsp:sp modelId="{738C404A-6A9F-45C1-8386-475F8AB702A8}">
      <dsp:nvSpPr>
        <dsp:cNvPr id="0" name=""/>
        <dsp:cNvSpPr/>
      </dsp:nvSpPr>
      <dsp:spPr>
        <a:xfrm>
          <a:off x="3512942" y="206580"/>
          <a:ext cx="3081500" cy="1232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Javni poziv za neposredno sufinanciranje</a:t>
          </a:r>
          <a:endParaRPr lang="hr-HR" sz="2000" b="1" kern="1200" dirty="0"/>
        </a:p>
      </dsp:txBody>
      <dsp:txXfrm>
        <a:off x="3512942" y="206580"/>
        <a:ext cx="3081500" cy="1232600"/>
      </dsp:txXfrm>
    </dsp:sp>
    <dsp:sp modelId="{5FA06798-43FD-44EE-AC30-7D65372396FF}">
      <dsp:nvSpPr>
        <dsp:cNvPr id="0" name=""/>
        <dsp:cNvSpPr/>
      </dsp:nvSpPr>
      <dsp:spPr>
        <a:xfrm>
          <a:off x="3512942" y="1439181"/>
          <a:ext cx="3081500" cy="2854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Otvoren tijekom kalendarske godine do isteka sredstava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Brze odluke (max.45 dana)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Jednostavni projekti bez potrebe za rangiranjem zahtijeva, manji iznosi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Princip „Tko prvi…” uz zadovoljavanje svih propisanih uvjeta</a:t>
          </a:r>
          <a:endParaRPr lang="hr-HR" sz="1800" kern="1200" dirty="0"/>
        </a:p>
      </dsp:txBody>
      <dsp:txXfrm>
        <a:off x="3512942" y="1439181"/>
        <a:ext cx="3081500" cy="28547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64F5F6-47E8-441D-BAA5-56694872C2BC}">
      <dsp:nvSpPr>
        <dsp:cNvPr id="0" name=""/>
        <dsp:cNvSpPr/>
      </dsp:nvSpPr>
      <dsp:spPr>
        <a:xfrm rot="5400000">
          <a:off x="348447" y="1529269"/>
          <a:ext cx="1030589" cy="17148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95ED56-E257-4EC4-BF6A-54A0AFC33B0A}">
      <dsp:nvSpPr>
        <dsp:cNvPr id="0" name=""/>
        <dsp:cNvSpPr/>
      </dsp:nvSpPr>
      <dsp:spPr>
        <a:xfrm>
          <a:off x="176416" y="2041648"/>
          <a:ext cx="1548201" cy="1357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40%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Svi ostali</a:t>
          </a:r>
          <a:endParaRPr lang="hr-HR" sz="1400" kern="1200" dirty="0"/>
        </a:p>
      </dsp:txBody>
      <dsp:txXfrm>
        <a:off x="176416" y="2041648"/>
        <a:ext cx="1548201" cy="1357089"/>
      </dsp:txXfrm>
    </dsp:sp>
    <dsp:sp modelId="{7101B66A-E798-424C-8AAE-377772CE6A30}">
      <dsp:nvSpPr>
        <dsp:cNvPr id="0" name=""/>
        <dsp:cNvSpPr/>
      </dsp:nvSpPr>
      <dsp:spPr>
        <a:xfrm>
          <a:off x="1432504" y="1403018"/>
          <a:ext cx="292113" cy="2921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7349F-B0C8-47AA-A8A8-35345CF9D70D}">
      <dsp:nvSpPr>
        <dsp:cNvPr id="0" name=""/>
        <dsp:cNvSpPr/>
      </dsp:nvSpPr>
      <dsp:spPr>
        <a:xfrm rot="5400000">
          <a:off x="2243748" y="1060275"/>
          <a:ext cx="1030589" cy="17148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04E771-A49A-4F3F-9C1F-B6304CB93A1E}">
      <dsp:nvSpPr>
        <dsp:cNvPr id="0" name=""/>
        <dsp:cNvSpPr/>
      </dsp:nvSpPr>
      <dsp:spPr>
        <a:xfrm>
          <a:off x="2071717" y="1572654"/>
          <a:ext cx="1548201" cy="1357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60%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1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Druga skupina otoka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Brdsko-planinska područja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Druga skupina JLP(R)S</a:t>
          </a:r>
          <a:endParaRPr lang="hr-HR" sz="1400" kern="1200" dirty="0"/>
        </a:p>
      </dsp:txBody>
      <dsp:txXfrm>
        <a:off x="2071717" y="1572654"/>
        <a:ext cx="1548201" cy="1357089"/>
      </dsp:txXfrm>
    </dsp:sp>
    <dsp:sp modelId="{5A6C5211-8FF8-4313-A9FE-B0B83813547F}">
      <dsp:nvSpPr>
        <dsp:cNvPr id="0" name=""/>
        <dsp:cNvSpPr/>
      </dsp:nvSpPr>
      <dsp:spPr>
        <a:xfrm>
          <a:off x="3327805" y="934024"/>
          <a:ext cx="292113" cy="2921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B5669-92D6-4377-A2DD-731E143A18AC}">
      <dsp:nvSpPr>
        <dsp:cNvPr id="0" name=""/>
        <dsp:cNvSpPr/>
      </dsp:nvSpPr>
      <dsp:spPr>
        <a:xfrm rot="5400000">
          <a:off x="4139049" y="591281"/>
          <a:ext cx="1030589" cy="17148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C8987-0D55-409A-B66D-379755EA9A64}">
      <dsp:nvSpPr>
        <dsp:cNvPr id="0" name=""/>
        <dsp:cNvSpPr/>
      </dsp:nvSpPr>
      <dsp:spPr>
        <a:xfrm>
          <a:off x="3993399" y="1103660"/>
          <a:ext cx="1495438" cy="1357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80%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Područja posebne državne skrbi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Prva skupina otoka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Prva skupina JLP(R)S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Zaštićeni dijelovi prirode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Objekti za gosp. otpadom (osim reg. i </a:t>
          </a:r>
          <a:r>
            <a:rPr lang="hr-HR" sz="1400" kern="1200" dirty="0" err="1" smtClean="0"/>
            <a:t>žup</a:t>
          </a:r>
          <a:r>
            <a:rPr lang="hr-HR" sz="1400" kern="1200" dirty="0" smtClean="0"/>
            <a:t>. CGO)</a:t>
          </a:r>
          <a:endParaRPr lang="hr-HR" sz="1400" kern="1200" dirty="0"/>
        </a:p>
      </dsp:txBody>
      <dsp:txXfrm>
        <a:off x="3993399" y="1103660"/>
        <a:ext cx="1495438" cy="1357089"/>
      </dsp:txXfrm>
    </dsp:sp>
    <dsp:sp modelId="{8BFD8772-AADD-40BB-B10E-FC84B8294594}">
      <dsp:nvSpPr>
        <dsp:cNvPr id="0" name=""/>
        <dsp:cNvSpPr/>
      </dsp:nvSpPr>
      <dsp:spPr>
        <a:xfrm>
          <a:off x="5223106" y="465030"/>
          <a:ext cx="292113" cy="2921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A0C32-BC0E-4319-AF92-8567E3BBD5C3}">
      <dsp:nvSpPr>
        <dsp:cNvPr id="0" name=""/>
        <dsp:cNvSpPr/>
      </dsp:nvSpPr>
      <dsp:spPr>
        <a:xfrm rot="5400000">
          <a:off x="6034350" y="122287"/>
          <a:ext cx="1030589" cy="171487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F590A9-94B9-458B-8404-33CD02AC67E3}">
      <dsp:nvSpPr>
        <dsp:cNvPr id="0" name=""/>
        <dsp:cNvSpPr/>
      </dsp:nvSpPr>
      <dsp:spPr>
        <a:xfrm>
          <a:off x="5862319" y="634666"/>
          <a:ext cx="1548201" cy="1357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100%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Sanacija lokacija s opasnim otpadom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Odluka Vlade RH (posebna važnost)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Prijava za sufinanciranje iz fondova EU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Priprema projektne dokumentacije (prema strateškim i planskim dokumentima RH)</a:t>
          </a:r>
          <a:endParaRPr lang="hr-HR" sz="1400" kern="1200" dirty="0"/>
        </a:p>
      </dsp:txBody>
      <dsp:txXfrm>
        <a:off x="5862319" y="634666"/>
        <a:ext cx="1548201" cy="135708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6FC3D7-E9C4-4D2F-BAF6-B8482CBA0613}">
      <dsp:nvSpPr>
        <dsp:cNvPr id="0" name=""/>
        <dsp:cNvSpPr/>
      </dsp:nvSpPr>
      <dsp:spPr>
        <a:xfrm>
          <a:off x="2840286" y="554528"/>
          <a:ext cx="4266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6637" y="45720"/>
              </a:lnTo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042174" y="597959"/>
        <a:ext cx="22861" cy="4576"/>
      </dsp:txXfrm>
    </dsp:sp>
    <dsp:sp modelId="{EC93F702-2008-4EAD-B371-AB87B9FDD71C}">
      <dsp:nvSpPr>
        <dsp:cNvPr id="0" name=""/>
        <dsp:cNvSpPr/>
      </dsp:nvSpPr>
      <dsp:spPr>
        <a:xfrm>
          <a:off x="346402" y="3851"/>
          <a:ext cx="2495684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Hibridna i električna vozila</a:t>
          </a:r>
          <a:endParaRPr lang="hr-HR" sz="2800" kern="1200" dirty="0"/>
        </a:p>
      </dsp:txBody>
      <dsp:txXfrm>
        <a:off x="346402" y="3851"/>
        <a:ext cx="2495684" cy="1192794"/>
      </dsp:txXfrm>
    </dsp:sp>
    <dsp:sp modelId="{693757A9-E3DA-451F-954E-C25BFDFE960B}">
      <dsp:nvSpPr>
        <dsp:cNvPr id="0" name=""/>
        <dsp:cNvSpPr/>
      </dsp:nvSpPr>
      <dsp:spPr>
        <a:xfrm>
          <a:off x="1656657" y="1194845"/>
          <a:ext cx="3101435" cy="426637"/>
        </a:xfrm>
        <a:custGeom>
          <a:avLst/>
          <a:gdLst/>
          <a:ahLst/>
          <a:cxnLst/>
          <a:rect l="0" t="0" r="0" b="0"/>
          <a:pathLst>
            <a:path>
              <a:moveTo>
                <a:pt x="3101435" y="0"/>
              </a:moveTo>
              <a:lnTo>
                <a:pt x="3101435" y="230418"/>
              </a:lnTo>
              <a:lnTo>
                <a:pt x="0" y="230418"/>
              </a:lnTo>
              <a:lnTo>
                <a:pt x="0" y="426637"/>
              </a:lnTo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129001" y="1405876"/>
        <a:ext cx="156747" cy="4576"/>
      </dsp:txXfrm>
    </dsp:sp>
    <dsp:sp modelId="{95A878A9-BA3C-4D12-A93F-0E9ED3A0C970}">
      <dsp:nvSpPr>
        <dsp:cNvPr id="0" name=""/>
        <dsp:cNvSpPr/>
      </dsp:nvSpPr>
      <dsp:spPr>
        <a:xfrm>
          <a:off x="3299324" y="3851"/>
          <a:ext cx="2917535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Izrada programa EnU u gradskom prometu</a:t>
          </a:r>
          <a:endParaRPr lang="hr-HR" sz="2800" kern="1200" dirty="0"/>
        </a:p>
      </dsp:txBody>
      <dsp:txXfrm>
        <a:off x="3299324" y="3851"/>
        <a:ext cx="2917535" cy="1192794"/>
      </dsp:txXfrm>
    </dsp:sp>
    <dsp:sp modelId="{275BF4D9-85D4-4604-96CB-ED738058F55F}">
      <dsp:nvSpPr>
        <dsp:cNvPr id="0" name=""/>
        <dsp:cNvSpPr/>
      </dsp:nvSpPr>
      <dsp:spPr>
        <a:xfrm>
          <a:off x="2965112" y="2204561"/>
          <a:ext cx="4452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9712" y="45720"/>
              </a:lnTo>
              <a:lnTo>
                <a:pt x="239712" y="83412"/>
              </a:lnTo>
              <a:lnTo>
                <a:pt x="445225" y="83412"/>
              </a:lnTo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175792" y="2247992"/>
        <a:ext cx="23865" cy="4576"/>
      </dsp:txXfrm>
    </dsp:sp>
    <dsp:sp modelId="{66FBFCEA-E186-489B-AF60-54850457EDD7}">
      <dsp:nvSpPr>
        <dsp:cNvPr id="0" name=""/>
        <dsp:cNvSpPr/>
      </dsp:nvSpPr>
      <dsp:spPr>
        <a:xfrm>
          <a:off x="346402" y="1653883"/>
          <a:ext cx="2620510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Eko vožnja</a:t>
          </a:r>
          <a:endParaRPr lang="hr-HR" sz="2800" kern="1200" dirty="0"/>
        </a:p>
      </dsp:txBody>
      <dsp:txXfrm>
        <a:off x="346402" y="1653883"/>
        <a:ext cx="2620510" cy="1192794"/>
      </dsp:txXfrm>
    </dsp:sp>
    <dsp:sp modelId="{2B3BAEA3-225D-4882-9684-F3EF3A5B9FF4}">
      <dsp:nvSpPr>
        <dsp:cNvPr id="0" name=""/>
        <dsp:cNvSpPr/>
      </dsp:nvSpPr>
      <dsp:spPr>
        <a:xfrm>
          <a:off x="1628428" y="2882570"/>
          <a:ext cx="3226270" cy="388945"/>
        </a:xfrm>
        <a:custGeom>
          <a:avLst/>
          <a:gdLst/>
          <a:ahLst/>
          <a:cxnLst/>
          <a:rect l="0" t="0" r="0" b="0"/>
          <a:pathLst>
            <a:path>
              <a:moveTo>
                <a:pt x="3226270" y="0"/>
              </a:moveTo>
              <a:lnTo>
                <a:pt x="3226270" y="211572"/>
              </a:lnTo>
              <a:lnTo>
                <a:pt x="0" y="211572"/>
              </a:lnTo>
              <a:lnTo>
                <a:pt x="0" y="388945"/>
              </a:lnTo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160227" y="3074755"/>
        <a:ext cx="162671" cy="4576"/>
      </dsp:txXfrm>
    </dsp:sp>
    <dsp:sp modelId="{7123A8C8-2CD3-4417-80ED-6384ECC7BD12}">
      <dsp:nvSpPr>
        <dsp:cNvPr id="0" name=""/>
        <dsp:cNvSpPr/>
      </dsp:nvSpPr>
      <dsp:spPr>
        <a:xfrm>
          <a:off x="3442738" y="1691575"/>
          <a:ext cx="2823921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Ostale mjere</a:t>
          </a:r>
          <a:endParaRPr lang="hr-HR" sz="2800" kern="1200" dirty="0"/>
        </a:p>
      </dsp:txBody>
      <dsp:txXfrm>
        <a:off x="3442738" y="1691575"/>
        <a:ext cx="2823921" cy="1192794"/>
      </dsp:txXfrm>
    </dsp:sp>
    <dsp:sp modelId="{437B76F1-C776-48A2-94AE-93420D90960A}">
      <dsp:nvSpPr>
        <dsp:cNvPr id="0" name=""/>
        <dsp:cNvSpPr/>
      </dsp:nvSpPr>
      <dsp:spPr>
        <a:xfrm>
          <a:off x="2908653" y="3854593"/>
          <a:ext cx="4266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6637" y="45720"/>
              </a:lnTo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110541" y="3898025"/>
        <a:ext cx="22861" cy="4576"/>
      </dsp:txXfrm>
    </dsp:sp>
    <dsp:sp modelId="{B5241CBF-20D1-42CA-B20B-D822B3F6E68F}">
      <dsp:nvSpPr>
        <dsp:cNvPr id="0" name=""/>
        <dsp:cNvSpPr/>
      </dsp:nvSpPr>
      <dsp:spPr>
        <a:xfrm>
          <a:off x="346402" y="3303916"/>
          <a:ext cx="2564051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Zelena linija</a:t>
          </a:r>
          <a:endParaRPr lang="hr-HR" sz="2800" kern="1200" dirty="0"/>
        </a:p>
      </dsp:txBody>
      <dsp:txXfrm>
        <a:off x="346402" y="3303916"/>
        <a:ext cx="2564051" cy="1192794"/>
      </dsp:txXfrm>
    </dsp:sp>
    <dsp:sp modelId="{03FBE3DF-EB79-45D2-AF76-B218A9C0A93C}">
      <dsp:nvSpPr>
        <dsp:cNvPr id="0" name=""/>
        <dsp:cNvSpPr/>
      </dsp:nvSpPr>
      <dsp:spPr>
        <a:xfrm>
          <a:off x="3367691" y="3303916"/>
          <a:ext cx="2880380" cy="11927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Javni gradski prijevoz</a:t>
          </a:r>
          <a:endParaRPr lang="hr-HR" sz="2800" kern="1200" dirty="0"/>
        </a:p>
      </dsp:txBody>
      <dsp:txXfrm>
        <a:off x="3367691" y="3303916"/>
        <a:ext cx="2880380" cy="119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98452-7C98-4619-A791-0B46361BC526}" type="datetimeFigureOut">
              <a:rPr lang="hr-HR" smtClean="0"/>
              <a:pPr/>
              <a:t>12.3.2015.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91F77-5787-44D0-85DF-652666959EE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3810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91F77-5787-44D0-85DF-652666959EE0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521E497-08F0-40DD-B658-CD2DCBA9F2E0}" type="slidenum">
              <a:rPr lang="hr-HR" smtClean="0"/>
              <a:pPr>
                <a:defRPr/>
              </a:pPr>
              <a:t>‹#›</a:t>
            </a:fld>
            <a:endParaRPr lang="hr-HR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 sz="1200" i="1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86137267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DEB2A6-70A4-4700-894F-26B632D6BC0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55202517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482600" y="79057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6748463" y="2886075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6B97290-BA89-4537-B1B6-B9D42FEE3D3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987425782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4BC864F-22AB-4100-847B-38D14999F83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4178849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482600" y="79057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6748463" y="2886075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19108FA-3AC7-4E23-8253-9955F982937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90393246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0A0FFC-A52C-4761-ADC1-E2B038BE2EA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57694423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8634ADD-6230-4C42-ACAC-00C4486904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1827958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4020474-B08E-41BC-B84B-CC79E1197AD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61658371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19820" y="544470"/>
            <a:ext cx="8304363" cy="253041"/>
          </a:xfrm>
        </p:spPr>
        <p:txBody>
          <a:bodyPr lIns="18000">
            <a:normAutofit/>
          </a:bodyPr>
          <a:lstStyle>
            <a:lvl1pPr marL="0" indent="0">
              <a:buNone/>
              <a:defRPr sz="1000" cap="none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15"/>
          </p:nvPr>
        </p:nvSpPr>
        <p:spPr>
          <a:xfrm>
            <a:off x="419823" y="1947654"/>
            <a:ext cx="8304360" cy="3764951"/>
          </a:xfrm>
        </p:spPr>
        <p:txBody>
          <a:bodyPr/>
          <a:lstStyle>
            <a:lvl1pPr marL="180975" indent="-180975">
              <a:buClr>
                <a:schemeClr val="accent3"/>
              </a:buClr>
              <a:buFont typeface="Verdana" pitchFamily="34" charset="0"/>
              <a:buChar char="›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539750" indent="-182563">
              <a:buClr>
                <a:schemeClr val="accent3"/>
              </a:buClr>
              <a:buFont typeface="Verdana" pitchFamily="34" charset="0"/>
              <a:buChar char="›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896938" indent="-182563">
              <a:buClr>
                <a:schemeClr val="accent3"/>
              </a:buClr>
              <a:buFont typeface="Verdana" pitchFamily="34" charset="0"/>
              <a:buChar char="›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254125" indent="-174625">
              <a:buClr>
                <a:schemeClr val="accent3"/>
              </a:buClr>
              <a:buFont typeface="Verdana" pitchFamily="34" charset="0"/>
              <a:buChar char="›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1611313" indent="-171450">
              <a:buClr>
                <a:schemeClr val="accent3"/>
              </a:buClr>
              <a:buFont typeface="Verdana" pitchFamily="34" charset="0"/>
              <a:buChar char="›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6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2667000" y="6356350"/>
            <a:ext cx="3352800" cy="36671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8"/>
          </p:nvPr>
        </p:nvSpPr>
        <p:spPr>
          <a:xfrm>
            <a:off x="7924800" y="6356350"/>
            <a:ext cx="762000" cy="36671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DBECAD1-B8AB-4F6E-85C2-EF7584A32ADF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99512718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9388"/>
            <a:ext cx="6594475" cy="4499892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C5D2212-1914-465A-9EB6-20C6024E5C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5762600" cy="365125"/>
          </a:xfrm>
          <a:prstGeom prst="rect">
            <a:avLst/>
          </a:prstGeom>
        </p:spPr>
        <p:txBody>
          <a:bodyPr/>
          <a:lstStyle>
            <a:lvl1pPr>
              <a:defRPr sz="1200" i="1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59492707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290FDC-1144-4315-BA57-93C7A52BF3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1085280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FB9C4CA-8035-45CF-A5F8-2E1DDB7E9B1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75604231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51B7014-96E7-45A2-88AF-9BE182B99D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7719317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7161CFA-4AF9-40AA-8981-F62FE86A54E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31231362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DC0D575-AD04-4477-94A8-7F50D7BD227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3186914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C331446-6510-4D99-8602-D97A0F139ED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4312190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87BEE0C-F97E-4FE0-B9A6-477C21E1AD7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45955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50825"/>
            <a:ext cx="65944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 naslova matrice</a:t>
            </a:r>
            <a:endParaRPr lang="en-US" altLang="sr-Latn-R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449388"/>
            <a:ext cx="6594475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  <a:endParaRPr lang="en-US" altLang="sr-Latn-RS" smtClean="0"/>
          </a:p>
        </p:txBody>
      </p:sp>
      <p:pic>
        <p:nvPicPr>
          <p:cNvPr id="2053" name="Picture 4" descr="grb rh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3413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Logo Fonda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21700" y="46038"/>
            <a:ext cx="5397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  <p:sldLayoutId id="2147483985" r:id="rId17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just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just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just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just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just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31" y="2492896"/>
            <a:ext cx="6347715" cy="1826581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/>
              <a:t>Mogućnosti financiranja </a:t>
            </a:r>
            <a:r>
              <a:rPr lang="hr-HR" sz="3600" b="1" dirty="0" smtClean="0"/>
              <a:t>projekata održive mobilnosti</a:t>
            </a:r>
            <a:endParaRPr lang="hr-HR" sz="36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205808"/>
          </a:xfrm>
        </p:spPr>
        <p:txBody>
          <a:bodyPr>
            <a:noAutofit/>
          </a:bodyPr>
          <a:lstStyle/>
          <a:p>
            <a:pPr algn="ctr"/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Filip Brkljača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dipl.ing.prom.</a:t>
            </a:r>
          </a:p>
          <a:p>
            <a:endParaRPr lang="hr-HR" sz="2400" b="1" dirty="0" smtClean="0">
              <a:latin typeface="+mj-lt"/>
            </a:endParaRPr>
          </a:p>
          <a:p>
            <a:pPr algn="ctr"/>
            <a:endParaRPr lang="hr-HR" sz="2000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39552" y="116632"/>
            <a:ext cx="659447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1800" dirty="0" smtClean="0">
                <a:solidFill>
                  <a:schemeClr val="bg1">
                    <a:lumMod val="50000"/>
                  </a:schemeClr>
                </a:solidFill>
              </a:rPr>
              <a:t>REPUBLIKA HRVATSKA</a:t>
            </a:r>
          </a:p>
          <a:p>
            <a:pPr algn="ctr"/>
            <a:r>
              <a:rPr lang="hr-HR" sz="1800" b="1" dirty="0" smtClean="0">
                <a:solidFill>
                  <a:schemeClr val="bg1">
                    <a:lumMod val="50000"/>
                  </a:schemeClr>
                </a:solidFill>
              </a:rPr>
              <a:t>FOND ZA ZAŠTITU OKOLIŠA I ENERGETSKU UČINKOVITOST</a:t>
            </a:r>
            <a:endParaRPr lang="hr-H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3200" dirty="0" smtClean="0"/>
              <a:t>Javni pozivi za sufinanciranje kupnje hibridnih i električnih vozila (3/3)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772816"/>
            <a:ext cx="6554688" cy="4392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hr-HR" sz="2200" b="1" dirty="0" smtClean="0"/>
          </a:p>
          <a:p>
            <a:pPr>
              <a:buFont typeface="Wingdings" pitchFamily="2" charset="2"/>
              <a:buChar char="Ø"/>
            </a:pPr>
            <a:r>
              <a:rPr lang="hr-HR" b="1" dirty="0" smtClean="0"/>
              <a:t>Uloga Ministarstava i Fonda u promicanju korištenja električnih i hibridnih vozila</a:t>
            </a:r>
          </a:p>
          <a:p>
            <a:pPr>
              <a:buFont typeface="+mj-lt"/>
              <a:buAutoNum type="arabicParenR"/>
            </a:pPr>
            <a:r>
              <a:rPr lang="hr-HR" dirty="0" smtClean="0"/>
              <a:t>Zakon o posebnom porezu na motorna vozila (NN 108/13) – Motorna vozila koja se isključivo pokreću na električni pogon nisu predmet oporezivanja.</a:t>
            </a:r>
          </a:p>
          <a:p>
            <a:pPr>
              <a:buFont typeface="+mj-lt"/>
              <a:buAutoNum type="arabicParenR"/>
            </a:pPr>
            <a:r>
              <a:rPr lang="hr-HR" dirty="0" smtClean="0"/>
              <a:t>Izmjena Uredbe kojom se obračunava posebna naknada za okoliš prilikom produženja registracije vozila – NOVOST – obračun prema prijeđenim kilometrima i emisiji CO</a:t>
            </a:r>
            <a:r>
              <a:rPr lang="hr-HR" baseline="-25000" dirty="0" smtClean="0"/>
              <a:t>2.</a:t>
            </a:r>
            <a:r>
              <a:rPr lang="hr-HR" dirty="0" smtClean="0"/>
              <a:t>	</a:t>
            </a:r>
          </a:p>
          <a:p>
            <a:pPr>
              <a:buFont typeface="+mj-lt"/>
              <a:buAutoNum type="arabicParenR"/>
            </a:pPr>
            <a:r>
              <a:rPr lang="hr-HR" dirty="0" smtClean="0"/>
              <a:t>Poticaji – Fond.</a:t>
            </a:r>
          </a:p>
          <a:p>
            <a:pPr>
              <a:buNone/>
            </a:pPr>
            <a:endParaRPr lang="hr-HR" sz="2700" dirty="0" smtClean="0"/>
          </a:p>
          <a:p>
            <a:endParaRPr lang="hr-H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4" cy="1597744"/>
          </a:xfrm>
        </p:spPr>
        <p:txBody>
          <a:bodyPr/>
          <a:lstStyle/>
          <a:p>
            <a:pPr algn="ctr"/>
            <a:r>
              <a:rPr lang="hr-HR" sz="3200" dirty="0" smtClean="0"/>
              <a:t>Javni poziv za sufinanciranje izrade programa energetske učinkovitosti u gradskom prometu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6914728" cy="3880772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 smtClean="0"/>
              <a:t>Datum objave </a:t>
            </a:r>
            <a:r>
              <a:rPr lang="hr-HR" b="1" dirty="0" smtClean="0"/>
              <a:t>Javnog </a:t>
            </a:r>
            <a:r>
              <a:rPr lang="hr-HR" b="1" dirty="0" smtClean="0"/>
              <a:t>poziva: </a:t>
            </a:r>
            <a:r>
              <a:rPr lang="hr-HR" b="1" dirty="0" smtClean="0"/>
              <a:t>25. </a:t>
            </a:r>
            <a:r>
              <a:rPr lang="hr-HR" b="1" dirty="0" smtClean="0"/>
              <a:t>veljače 2015.</a:t>
            </a:r>
          </a:p>
          <a:p>
            <a:r>
              <a:rPr lang="hr-HR" b="1" dirty="0" smtClean="0"/>
              <a:t>Korisnici: Jedinice </a:t>
            </a:r>
            <a:r>
              <a:rPr lang="hr-HR" b="1" dirty="0" smtClean="0"/>
              <a:t>lokalne i regionalne </a:t>
            </a:r>
            <a:r>
              <a:rPr lang="hr-HR" b="1" dirty="0" smtClean="0"/>
              <a:t>samouprave</a:t>
            </a:r>
          </a:p>
          <a:p>
            <a:r>
              <a:rPr lang="hr-HR" b="1" dirty="0" smtClean="0"/>
              <a:t>Sredstva Fonda: 40</a:t>
            </a:r>
            <a:r>
              <a:rPr lang="hr-HR" b="1" dirty="0" smtClean="0"/>
              <a:t>, 60 ili 80% ovisno o indeksu </a:t>
            </a:r>
            <a:r>
              <a:rPr lang="hr-HR" b="1" dirty="0" smtClean="0"/>
              <a:t>razvijenosti, ali ne više od 80.000,00 kuna</a:t>
            </a:r>
          </a:p>
          <a:p>
            <a:pPr>
              <a:buNone/>
            </a:pPr>
            <a:endParaRPr lang="hr-HR" dirty="0" smtClean="0"/>
          </a:p>
          <a:p>
            <a:pPr marL="0">
              <a:spcBef>
                <a:spcPts val="0"/>
              </a:spcBef>
              <a:buNone/>
            </a:pPr>
            <a:r>
              <a:rPr lang="hr-HR" b="1" dirty="0" smtClean="0"/>
              <a:t>Program energetske učinkovitosti u gradskom prometu obavezno mora</a:t>
            </a:r>
          </a:p>
          <a:p>
            <a:pPr marL="0">
              <a:spcBef>
                <a:spcPts val="0"/>
              </a:spcBef>
              <a:buNone/>
            </a:pPr>
            <a:r>
              <a:rPr lang="hr-HR" b="1" dirty="0" smtClean="0"/>
              <a:t>s</a:t>
            </a:r>
            <a:r>
              <a:rPr lang="hr-HR" b="1" dirty="0" smtClean="0"/>
              <a:t>adržavati: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prikaz i analizu postojećeg stanja, 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razradu provedbe mjera na način da ista sadržava specifikaciju svih</a:t>
            </a:r>
          </a:p>
          <a:p>
            <a:pPr marL="0">
              <a:spcBef>
                <a:spcPts val="0"/>
              </a:spcBef>
              <a:buNone/>
            </a:pPr>
            <a:r>
              <a:rPr lang="hr-HR" dirty="0" smtClean="0"/>
              <a:t> </a:t>
            </a:r>
            <a:r>
              <a:rPr lang="hr-HR" dirty="0" smtClean="0"/>
              <a:t>      potrebnih aktivnosti za provedbu mjere, 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odgovornost za provedbu tih aktivnosti, 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procjenu troškova i vremenski okvir provedbe mjera, 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procjenu očekivanih ušteda energije i smanjenja emisija štetnih ispušnih</a:t>
            </a:r>
          </a:p>
          <a:p>
            <a:pPr marL="0">
              <a:spcBef>
                <a:spcPts val="0"/>
              </a:spcBef>
              <a:buNone/>
            </a:pPr>
            <a:r>
              <a:rPr lang="hr-HR" dirty="0" smtClean="0"/>
              <a:t>       plinova,</a:t>
            </a:r>
          </a:p>
          <a:p>
            <a:pPr marL="0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 smtClean="0"/>
              <a:t>Način praćenja i ocjenu učinaka.</a:t>
            </a:r>
            <a:endParaRPr lang="hr-H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3200" dirty="0" smtClean="0"/>
              <a:t>Edukacija vozača o elementima eko vožnje (1/3)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600" dirty="0" smtClean="0"/>
              <a:t>Pilot projekt (2013.)</a:t>
            </a:r>
          </a:p>
          <a:p>
            <a:pPr lvl="1"/>
            <a:r>
              <a:rPr lang="hr-HR" dirty="0" smtClean="0"/>
              <a:t>Provedeno 170 treninga (119 za teretna vozila i 51 za osobna vozila)</a:t>
            </a:r>
          </a:p>
          <a:p>
            <a:pPr lvl="1"/>
            <a:r>
              <a:rPr lang="hr-HR" dirty="0" smtClean="0"/>
              <a:t>Na razini svih teretnih vozila i autobusa ostvarena je ušteda u potrošnji energenata od </a:t>
            </a:r>
            <a:r>
              <a:rPr lang="hr-HR" b="1" dirty="0" smtClean="0"/>
              <a:t>8,87%,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Na razini svih osobnih vozila ostvarena je ušteda u potrošnji energenata od </a:t>
            </a:r>
            <a:r>
              <a:rPr lang="hr-HR" b="1" dirty="0" smtClean="0"/>
              <a:t>18,70%</a:t>
            </a:r>
            <a:r>
              <a:rPr lang="hr-HR" dirty="0" smtClean="0"/>
              <a:t>.</a:t>
            </a:r>
            <a:endParaRPr lang="hr-HR" u="sng" dirty="0" smtClean="0"/>
          </a:p>
          <a:p>
            <a:r>
              <a:rPr lang="hr-HR" sz="1600" dirty="0" smtClean="0"/>
              <a:t>Datum objave Javnog poziva: 19. rujna 2014. godine</a:t>
            </a:r>
          </a:p>
          <a:p>
            <a:pPr lvl="1"/>
            <a:r>
              <a:rPr lang="hr-HR" dirty="0" smtClean="0"/>
              <a:t>Korisnici: trgovačka društva i obrti; </a:t>
            </a:r>
            <a:r>
              <a:rPr lang="hr-HR" b="1" dirty="0" smtClean="0"/>
              <a:t>subvencija  40% opravdanih troškova </a:t>
            </a:r>
            <a:r>
              <a:rPr lang="hr-HR" dirty="0" smtClean="0"/>
              <a:t>ulaganja (PDV nije opravdan trošak)</a:t>
            </a:r>
          </a:p>
          <a:p>
            <a:pPr lvl="1"/>
            <a:r>
              <a:rPr lang="hr-HR" dirty="0" smtClean="0"/>
              <a:t>Prihvaćene ponude: INA </a:t>
            </a:r>
            <a:r>
              <a:rPr lang="hr-HR" dirty="0" err="1" smtClean="0"/>
              <a:t>d.d</a:t>
            </a:r>
            <a:r>
              <a:rPr lang="hr-HR" dirty="0" smtClean="0"/>
              <a:t>., Konzum, </a:t>
            </a:r>
            <a:r>
              <a:rPr lang="hr-HR" dirty="0" err="1" smtClean="0"/>
              <a:t>Libertas</a:t>
            </a:r>
            <a:r>
              <a:rPr lang="hr-HR" dirty="0" smtClean="0"/>
              <a:t> Dubrovnik, Čazmatrans, Franck, Jamnica, Tisak, Ledo, Hrvatska pošta, Zvijezda, KD Autotrolej, Atlantic </a:t>
            </a:r>
            <a:r>
              <a:rPr lang="hr-HR" dirty="0" err="1" smtClean="0"/>
              <a:t>trade</a:t>
            </a:r>
            <a:r>
              <a:rPr lang="hr-HR" dirty="0" smtClean="0"/>
              <a:t> d.o.o. itd..</a:t>
            </a:r>
          </a:p>
          <a:p>
            <a:pPr lvl="1"/>
            <a:r>
              <a:rPr lang="hr-HR" u="sng" dirty="0" smtClean="0"/>
              <a:t>Javni poziv zatvoren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5638237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3200" dirty="0" smtClean="0"/>
              <a:t>Edukacije vozača o elementima vožnje (2/3)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b="1" u="sng" dirty="0" smtClean="0"/>
              <a:t>Obvezna dokumentacija za prijavu projekta: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Prijavni obrazac koji se može preuzeti s Internet stranice Fonda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Izjava o korištenim državnim potporama koje su primljene tijekom prethodne dvije fiskalne godine te tijekom tekuće fiskalne godine, ovjerenu pečatom i potpisom ponuditelja (obrazac izjave može se preuzeti u prostorijama Fonda ili s Internet stranice Fonda: (</a:t>
            </a:r>
            <a:r>
              <a:rPr lang="hr-HR" u="sng" dirty="0" smtClean="0"/>
              <a:t>www.fzoeu.hr</a:t>
            </a:r>
            <a:r>
              <a:rPr lang="hr-HR" dirty="0" smtClean="0"/>
              <a:t>),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Preslika ponude za edukacije vozača o elementima eko vožnje, ovjerenu od strane ovlaštenog pružatelja navedene usluge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Potvrda Porezne uprave o podmirenju obveza javnih davanja ne stariju od 30 dana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Dokaz da je odabrani pružatelj usluge edukacije vozača o elementima eko vožnje ovlašten za provedbu iste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689164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3200" dirty="0" smtClean="0"/>
              <a:t>Edukacije vozača o elementima vožnje (3/3)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b="1" u="sng" dirty="0" smtClean="0"/>
          </a:p>
          <a:p>
            <a:pPr>
              <a:buNone/>
            </a:pPr>
            <a:r>
              <a:rPr lang="hr-HR" b="1" u="sng" dirty="0" smtClean="0"/>
              <a:t>Obvezna dokumentacija za isplatu sredstava Fonda: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Račun/e za edukacije o eko vožnji, 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Preslike pojedinačnih certifikata/svjedodžbi za svaku uspješnu provedbu edukacije o elementima eko vožnje s naznačenim imenom i prezimenom polaznika, 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Izjava o korištenim državnim potporama,</a:t>
            </a:r>
          </a:p>
          <a:p>
            <a:pPr lvl="0">
              <a:buFont typeface="+mj-lt"/>
              <a:buAutoNum type="arabicPeriod"/>
            </a:pPr>
            <a:r>
              <a:rPr lang="hr-HR" dirty="0" smtClean="0"/>
              <a:t>Instrument osiguranja namjenskog korištenja sredstva Fonda u obliku bjanko zadužnice ovjerene od javnog bilježnika.</a:t>
            </a:r>
          </a:p>
          <a:p>
            <a:pPr lvl="0" algn="ctr">
              <a:buNone/>
            </a:pPr>
            <a:r>
              <a:rPr lang="hr-HR" b="1" dirty="0" smtClean="0"/>
              <a:t>Rok za provedbu projekta – 6 mjeseci od dana dostave Odluke o</a:t>
            </a:r>
          </a:p>
          <a:p>
            <a:pPr lvl="0" algn="ctr">
              <a:buNone/>
            </a:pPr>
            <a:r>
              <a:rPr lang="hr-HR" b="1" dirty="0" smtClean="0"/>
              <a:t>sufinanciranju projekta!</a:t>
            </a:r>
          </a:p>
          <a:p>
            <a:pPr lvl="0">
              <a:buNone/>
            </a:pPr>
            <a:endParaRPr lang="hr-HR" b="1" dirty="0" smtClean="0"/>
          </a:p>
          <a:p>
            <a:pPr lvl="0" algn="ctr">
              <a:buNone/>
            </a:pPr>
            <a:r>
              <a:rPr lang="hr-HR" b="1" dirty="0" smtClean="0"/>
              <a:t>NAJAVA NOVOG JAVNOG POZIVA: TRAVANJ 2015…</a:t>
            </a:r>
          </a:p>
          <a:p>
            <a:pPr lvl="0">
              <a:buNone/>
            </a:pPr>
            <a:endParaRPr lang="hr-HR" b="1" dirty="0" smtClean="0"/>
          </a:p>
          <a:p>
            <a:endParaRPr lang="hr-H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Ostale mjere EnU u prometu </a:t>
            </a:r>
            <a:r>
              <a:rPr lang="hr-HR" sz="2400" dirty="0" smtClean="0"/>
              <a:t>(1/5)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/>
              <a:t>Datum objave Javnog poziva: </a:t>
            </a:r>
            <a:r>
              <a:rPr lang="hr-HR" sz="2000" b="1" dirty="0" smtClean="0">
                <a:solidFill>
                  <a:schemeClr val="tx1"/>
                </a:solidFill>
              </a:rPr>
              <a:t>19. rujan 2014. godine</a:t>
            </a:r>
          </a:p>
          <a:p>
            <a:r>
              <a:rPr lang="hr-HR" sz="2000" dirty="0" smtClean="0"/>
              <a:t>Korisnici: jedinice lokalne i regionalne samouprave,  trgovačka društva i obrti</a:t>
            </a:r>
          </a:p>
          <a:p>
            <a:r>
              <a:rPr lang="hr-HR" sz="2000" dirty="0" smtClean="0"/>
              <a:t>Sredstva Fonda:</a:t>
            </a:r>
          </a:p>
          <a:p>
            <a:pPr lvl="1">
              <a:buFont typeface="+mj-lt"/>
              <a:buAutoNum type="alphaLcPeriod"/>
            </a:pPr>
            <a:r>
              <a:rPr lang="hr-HR" sz="1800" dirty="0" smtClean="0"/>
              <a:t>Jedinice lokalne i regionalne samouprave: pomoć ( 40, 60 ili 80% ovisno o indeksu razvijenosti)</a:t>
            </a:r>
          </a:p>
          <a:p>
            <a:pPr lvl="1">
              <a:buFont typeface="+mj-lt"/>
              <a:buAutoNum type="alphaLcPeriod"/>
            </a:pPr>
            <a:r>
              <a:rPr lang="hr-HR" sz="1800" dirty="0" smtClean="0"/>
              <a:t>Trgovačka društva i obrti: subvencija (40% opravdanih troškova ulaganja)</a:t>
            </a:r>
          </a:p>
          <a:p>
            <a:r>
              <a:rPr lang="hr-HR" sz="2000" dirty="0" smtClean="0"/>
              <a:t>Dostava ponuda: dvije ponude za sufinanciranje različitih mjera, svaka do najviše 200.000,00 kuna</a:t>
            </a:r>
          </a:p>
          <a:p>
            <a:r>
              <a:rPr lang="hr-HR" sz="2000" u="sng" dirty="0" smtClean="0"/>
              <a:t>Javni poziv zatvoren</a:t>
            </a:r>
          </a:p>
          <a:p>
            <a:pPr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23017109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Ostale mjere EnU u prometu </a:t>
            </a:r>
            <a:r>
              <a:rPr lang="hr-HR" sz="2400" dirty="0" smtClean="0"/>
              <a:t>(2/5)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1900" b="1" u="sng" dirty="0" smtClean="0"/>
              <a:t>Mjere sufinanciranja:</a:t>
            </a:r>
          </a:p>
          <a:p>
            <a:pPr lvl="0"/>
            <a:r>
              <a:rPr lang="hr-HR" sz="1900" dirty="0" smtClean="0"/>
              <a:t>Pregradnja postojećih vozila svih kategorija na električni pogon i pogon stlačenim prirodnim plinom (SPP) ili kupovina vozila pregrađenih na električni pogon</a:t>
            </a:r>
          </a:p>
          <a:p>
            <a:pPr lvl="0"/>
            <a:r>
              <a:rPr lang="hr-HR" sz="1900" dirty="0" smtClean="0"/>
              <a:t>Uvođenje sustava javnih gradskih bicikala </a:t>
            </a:r>
            <a:r>
              <a:rPr lang="hr-HR" sz="1900" u="sng" dirty="0" smtClean="0"/>
              <a:t>(mogući ponuditelj: jedinice lokalne i područne (regionalne) samouprave)</a:t>
            </a:r>
            <a:endParaRPr lang="hr-HR" sz="1900" dirty="0" smtClean="0"/>
          </a:p>
          <a:p>
            <a:pPr lvl="0"/>
            <a:r>
              <a:rPr lang="hr-HR" sz="1900" dirty="0" smtClean="0"/>
              <a:t>Kupnja električnih bicikala čija najveća trajna snaga nije veća od 0,25 kW i koja se progresivno smanjuje do nule kad brzina dostigne 25 km/h, ili prije, ako vozač prestane pokretati pedale (nije moguće prijaviti manje od 5 i više od 15 električnih bicikala)</a:t>
            </a:r>
          </a:p>
          <a:p>
            <a:pPr lvl="0"/>
            <a:r>
              <a:rPr lang="hr-HR" sz="1900" dirty="0" smtClean="0"/>
              <a:t>Kupnja i uvođenje programskog rješenja za računalno planiranje i optimiranje ruta distribucije</a:t>
            </a:r>
          </a:p>
          <a:p>
            <a:pPr lvl="0"/>
            <a:r>
              <a:rPr lang="hr-HR" sz="1900" dirty="0" smtClean="0"/>
              <a:t>Opremanje postojećih ili ugradnja semafora s vizualnim indikatorom trajanja faze crvenog svjetla </a:t>
            </a:r>
            <a:r>
              <a:rPr lang="hr-HR" sz="1900" u="sng" dirty="0" smtClean="0"/>
              <a:t>(mogući ponuditelj: jedinice lokalne i područne (regionalne) samouprave)</a:t>
            </a:r>
            <a:endParaRPr lang="hr-HR" sz="1900" dirty="0" smtClean="0"/>
          </a:p>
          <a:p>
            <a:pPr algn="ctr">
              <a:buNone/>
            </a:pPr>
            <a:endParaRPr lang="hr-HR" b="1" dirty="0" smtClean="0"/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8539471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Ostale mjere EnU u prometu </a:t>
            </a:r>
            <a:r>
              <a:rPr lang="hr-HR" sz="2400" dirty="0" smtClean="0"/>
              <a:t>(3/5)</a:t>
            </a:r>
            <a:endParaRPr lang="hr-HR" dirty="0"/>
          </a:p>
        </p:txBody>
      </p:sp>
      <p:sp>
        <p:nvSpPr>
          <p:cNvPr id="5" name="Rezervirano mjesto sadržaja 3"/>
          <p:cNvSpPr>
            <a:spLocks noGrp="1"/>
          </p:cNvSpPr>
          <p:nvPr>
            <p:ph idx="1"/>
          </p:nvPr>
        </p:nvSpPr>
        <p:spPr>
          <a:xfrm>
            <a:off x="609600" y="1449388"/>
            <a:ext cx="6594475" cy="45719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r-HR" sz="2100" b="1" u="sng" dirty="0" smtClean="0"/>
              <a:t>Obvezna dokumentacija: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Prijavni obrazac koji se može preuzeti s Internet stranice Fonda</a:t>
            </a:r>
          </a:p>
          <a:p>
            <a:pPr>
              <a:buFont typeface="+mj-lt"/>
              <a:buAutoNum type="arabicPeriod"/>
            </a:pPr>
            <a:r>
              <a:rPr lang="hr-HR" sz="1900" dirty="0" smtClean="0"/>
              <a:t>Ponudbeni troškovnik ili ponuda za provedbu projekta (s naznačenom jediničnom cijenom i rekapitulacijom troškova s istaknutim PDV-om)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Terminski plan provedbe projekta (naznačiti ključne faze projekta poput početka i završetka izvođenja radova i </a:t>
            </a:r>
            <a:r>
              <a:rPr lang="hr-HR" sz="1900" dirty="0" err="1" smtClean="0"/>
              <a:t>sl</a:t>
            </a:r>
            <a:r>
              <a:rPr lang="hr-HR" sz="1900" dirty="0" smtClean="0"/>
              <a:t>.),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Izjava o korištenim potporama male vrijednosti (obrazac Izjave može se preuzeti u prostorijama Fonda ili s Internet stranice Fonda: (</a:t>
            </a:r>
            <a:r>
              <a:rPr lang="hr-HR" sz="1900" u="sng" dirty="0" smtClean="0"/>
              <a:t>www.fzoeu.hr</a:t>
            </a:r>
            <a:r>
              <a:rPr lang="hr-HR" sz="1900" dirty="0" smtClean="0"/>
              <a:t>)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Potvrda Porezne uprave o podmirenju obveza javnih davanja ne starija od 30 dana od dana slanja dokumentacije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Izvod iz sudskog ili obrtnog registra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BON 2 (SOL 2) ne stariji od 30 dana</a:t>
            </a:r>
          </a:p>
          <a:p>
            <a:pPr lvl="0">
              <a:buFont typeface="+mj-lt"/>
              <a:buAutoNum type="arabicPeriod"/>
            </a:pPr>
            <a:r>
              <a:rPr lang="hr-HR" sz="1900" dirty="0" smtClean="0"/>
              <a:t>Izjava da poduzetnik nije u poteškoćama (obrazac izjave može se preuzeti u prostorijama Fonda ili s Internet stranice Fonda: (</a:t>
            </a:r>
            <a:r>
              <a:rPr lang="hr-HR" sz="1900" u="sng" dirty="0" smtClean="0"/>
              <a:t>www.fzoeu.hr</a:t>
            </a:r>
            <a:r>
              <a:rPr lang="hr-HR" sz="1900" dirty="0" smtClean="0"/>
              <a:t>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0190410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Ostale mjere EnU u prometu </a:t>
            </a:r>
            <a:r>
              <a:rPr lang="hr-HR" sz="2400" dirty="0" smtClean="0"/>
              <a:t>(4/5)</a:t>
            </a:r>
            <a:r>
              <a:rPr lang="hr-HR" sz="2400" b="1" dirty="0" smtClean="0">
                <a:solidFill>
                  <a:schemeClr val="tx1"/>
                </a:solidFill>
              </a:rPr>
              <a:t/>
            </a:r>
            <a:br>
              <a:rPr lang="hr-HR" sz="2400" b="1" dirty="0" smtClean="0">
                <a:solidFill>
                  <a:schemeClr val="tx1"/>
                </a:solidFill>
              </a:rPr>
            </a:br>
            <a:endParaRPr lang="hr-HR" sz="2400" b="1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2000" b="1" u="sng" dirty="0" smtClean="0"/>
              <a:t>Obvezna dokumentacija za isplatu sredstava Fonda:</a:t>
            </a:r>
          </a:p>
          <a:p>
            <a:pPr lvl="0">
              <a:buFont typeface="+mj-lt"/>
              <a:buAutoNum type="arabicPeriod"/>
            </a:pPr>
            <a:r>
              <a:rPr lang="hr-HR" sz="2000" dirty="0" smtClean="0"/>
              <a:t>Račun,</a:t>
            </a:r>
          </a:p>
          <a:p>
            <a:pPr lvl="0">
              <a:buFont typeface="+mj-lt"/>
              <a:buAutoNum type="arabicPeriod"/>
            </a:pPr>
            <a:r>
              <a:rPr lang="hr-HR" sz="2000" dirty="0" smtClean="0"/>
              <a:t>Izjava o korištenim državnim potporama,</a:t>
            </a:r>
          </a:p>
          <a:p>
            <a:pPr lvl="0">
              <a:buFont typeface="+mj-lt"/>
              <a:buAutoNum type="arabicPeriod"/>
            </a:pPr>
            <a:r>
              <a:rPr lang="hr-HR" sz="2000" dirty="0" smtClean="0"/>
              <a:t>Instrument osiguranja namjenskog korištenja sredstva Fonda u obliku bjanko zadužnice ovjerene od javnog bilježnika.</a:t>
            </a:r>
          </a:p>
          <a:p>
            <a:pPr lvl="0">
              <a:buNone/>
            </a:pPr>
            <a:endParaRPr lang="hr-HR" sz="2000" dirty="0" smtClean="0"/>
          </a:p>
          <a:p>
            <a:pPr lvl="0" algn="ctr">
              <a:buNone/>
            </a:pPr>
            <a:r>
              <a:rPr lang="hr-HR" sz="2000" b="1" dirty="0" smtClean="0"/>
              <a:t>Rok za provedbu projekta – 12 mjeseci od dana dostave </a:t>
            </a:r>
          </a:p>
          <a:p>
            <a:pPr lvl="0" algn="ctr">
              <a:buNone/>
            </a:pPr>
            <a:r>
              <a:rPr lang="hr-HR" sz="2000" b="1" dirty="0" smtClean="0"/>
              <a:t>Odluke o sufinanciranju projekta!</a:t>
            </a:r>
          </a:p>
          <a:p>
            <a:pPr lvl="0">
              <a:buFont typeface="+mj-lt"/>
              <a:buAutoNum type="arabicPeriod"/>
            </a:pPr>
            <a:endParaRPr lang="hr-HR" sz="2000" dirty="0" smtClean="0"/>
          </a:p>
          <a:p>
            <a:pPr>
              <a:buNone/>
            </a:pPr>
            <a:endParaRPr lang="hr-H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357059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Ostale mjere EnU u prometu </a:t>
            </a:r>
            <a:r>
              <a:rPr lang="hr-HR" sz="2800" dirty="0" smtClean="0"/>
              <a:t>(5/5)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u="sng" dirty="0" smtClean="0"/>
              <a:t>Prihvaćene ponude:</a:t>
            </a:r>
          </a:p>
          <a:p>
            <a:pPr>
              <a:buNone/>
            </a:pPr>
            <a:endParaRPr lang="hr-HR" u="sng" dirty="0" smtClean="0"/>
          </a:p>
          <a:p>
            <a:pPr>
              <a:buNone/>
            </a:pPr>
            <a:r>
              <a:rPr lang="hr-HR" dirty="0" smtClean="0"/>
              <a:t>Kupnja </a:t>
            </a:r>
            <a:r>
              <a:rPr lang="hr-HR" b="1" dirty="0" smtClean="0"/>
              <a:t>135</a:t>
            </a:r>
            <a:r>
              <a:rPr lang="hr-HR" dirty="0" smtClean="0"/>
              <a:t> električnih bicikala…</a:t>
            </a:r>
          </a:p>
          <a:p>
            <a:pPr>
              <a:buNone/>
            </a:pPr>
            <a:r>
              <a:rPr lang="hr-HR" b="1" dirty="0" smtClean="0"/>
              <a:t>10 </a:t>
            </a:r>
            <a:r>
              <a:rPr lang="hr-HR" dirty="0" smtClean="0"/>
              <a:t>semaforskih raskrižja s indikatorom trajanja faze crvenog svjetla…</a:t>
            </a:r>
          </a:p>
          <a:p>
            <a:pPr>
              <a:buNone/>
            </a:pPr>
            <a:r>
              <a:rPr lang="hr-HR" dirty="0" smtClean="0"/>
              <a:t>Izgradnja </a:t>
            </a:r>
            <a:r>
              <a:rPr lang="hr-HR" b="1" dirty="0" smtClean="0"/>
              <a:t>8</a:t>
            </a:r>
            <a:r>
              <a:rPr lang="hr-HR" dirty="0" smtClean="0"/>
              <a:t> sustava javnih gradskih bicikala…</a:t>
            </a:r>
          </a:p>
          <a:p>
            <a:pPr>
              <a:buNone/>
            </a:pPr>
            <a:r>
              <a:rPr lang="hr-HR" b="1" dirty="0" smtClean="0"/>
              <a:t>4</a:t>
            </a:r>
            <a:r>
              <a:rPr lang="hr-HR" dirty="0" smtClean="0"/>
              <a:t> projekta prerade vozila na električni ili SPP pogon…</a:t>
            </a:r>
          </a:p>
          <a:p>
            <a:pPr>
              <a:buNone/>
            </a:pPr>
            <a:r>
              <a:rPr lang="hr-HR" b="1" dirty="0" smtClean="0"/>
              <a:t>3 </a:t>
            </a:r>
            <a:r>
              <a:rPr lang="hr-HR" dirty="0" smtClean="0"/>
              <a:t>projekta uvođenja programskog rješenja za računalno planiranje i </a:t>
            </a:r>
          </a:p>
          <a:p>
            <a:pPr>
              <a:buNone/>
            </a:pPr>
            <a:r>
              <a:rPr lang="hr-HR" dirty="0" smtClean="0"/>
              <a:t>optimiranje ruta distribucije…</a:t>
            </a:r>
          </a:p>
          <a:p>
            <a:pPr>
              <a:buNone/>
            </a:pPr>
            <a:endParaRPr lang="hr-HR" u="sng" dirty="0" smtClean="0"/>
          </a:p>
          <a:p>
            <a:pPr lvl="0" algn="ctr">
              <a:buNone/>
            </a:pPr>
            <a:r>
              <a:rPr lang="hr-HR" b="1" dirty="0" smtClean="0"/>
              <a:t>NAJAVA NOVOG JAVNOG POZIVA: TRAVANJ 2015…</a:t>
            </a:r>
          </a:p>
          <a:p>
            <a:pPr>
              <a:buNone/>
            </a:pPr>
            <a:endParaRPr lang="hr-HR" u="sng" dirty="0" smtClean="0"/>
          </a:p>
          <a:p>
            <a:pPr>
              <a:buNone/>
            </a:pPr>
            <a:endParaRPr lang="hr-HR" u="sng" dirty="0" smtClean="0"/>
          </a:p>
          <a:p>
            <a:endParaRPr lang="hr-HR" u="sng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600" b="1" dirty="0" smtClean="0"/>
              <a:t>O </a:t>
            </a:r>
            <a:r>
              <a:rPr lang="hr-HR" sz="3200" b="1" dirty="0" smtClean="0"/>
              <a:t>Fondu – osnovne informacije</a:t>
            </a:r>
            <a:endParaRPr lang="hr-HR" sz="3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Osnovan koncem 2003. godine Zakonom o Fondu za zaštitu okoliša i energetsku učinkovitost </a:t>
            </a:r>
          </a:p>
          <a:p>
            <a:r>
              <a:rPr lang="hr-HR" sz="2000" dirty="0" smtClean="0"/>
              <a:t>Izvanproračunska pravna osoba s javnim ovlastima </a:t>
            </a:r>
          </a:p>
          <a:p>
            <a:r>
              <a:rPr lang="hr-HR" sz="2000" dirty="0" smtClean="0"/>
              <a:t>Cilj osnivanja: osiguranje dodatnih sredstava radi financiranja programa, projekata i drugih aktivnosti u područjima: </a:t>
            </a:r>
          </a:p>
          <a:p>
            <a:pPr lvl="1"/>
            <a:r>
              <a:rPr lang="hr-HR" sz="1800" dirty="0" smtClean="0"/>
              <a:t>zaštite okoliša, </a:t>
            </a:r>
          </a:p>
          <a:p>
            <a:pPr lvl="1"/>
            <a:r>
              <a:rPr lang="hr-HR" sz="1800" b="1" dirty="0" smtClean="0"/>
              <a:t>energetske učinkovitosti (EnU) i </a:t>
            </a:r>
          </a:p>
          <a:p>
            <a:pPr lvl="1"/>
            <a:r>
              <a:rPr lang="hr-HR" sz="1800" b="1" dirty="0" smtClean="0"/>
              <a:t>obnovljivih izvora energije (OIE)</a:t>
            </a:r>
          </a:p>
          <a:p>
            <a:r>
              <a:rPr lang="hr-HR" sz="2000" dirty="0" smtClean="0"/>
              <a:t>Primjena načela “</a:t>
            </a:r>
            <a:r>
              <a:rPr lang="hr-HR" sz="2000" b="1" dirty="0" smtClean="0"/>
              <a:t>onečišćivač plaća</a:t>
            </a:r>
            <a:r>
              <a:rPr lang="hr-HR" sz="2000" dirty="0" smtClean="0"/>
              <a:t>”</a:t>
            </a:r>
          </a:p>
          <a:p>
            <a:endParaRPr lang="hr-H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Zelena linija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 smtClean="0"/>
              <a:t>Korisnici: javne ustanove za upravljanje zaštićenim područjima prirode </a:t>
            </a:r>
            <a:r>
              <a:rPr lang="hr-HR" sz="2000" b="1" dirty="0" smtClean="0"/>
              <a:t>(nacionalni parkovi i parkovi prirode)</a:t>
            </a:r>
          </a:p>
          <a:p>
            <a:r>
              <a:rPr lang="hr-HR" sz="2000" dirty="0" smtClean="0"/>
              <a:t>Sredstva Fonda: </a:t>
            </a:r>
            <a:r>
              <a:rPr lang="hr-HR" sz="1800" dirty="0" smtClean="0"/>
              <a:t>pomoć u iznosu od 80% opravdanih troškova ulaganja</a:t>
            </a:r>
          </a:p>
          <a:p>
            <a:r>
              <a:rPr lang="hr-HR" sz="2000" dirty="0" smtClean="0"/>
              <a:t>Mjere sufinanciranja:</a:t>
            </a:r>
          </a:p>
          <a:p>
            <a:pPr marL="457200" indent="-457200">
              <a:buFont typeface="+mj-lt"/>
              <a:buAutoNum type="alphaLcPeriod"/>
            </a:pPr>
            <a:r>
              <a:rPr lang="hr-HR" sz="2000" dirty="0" smtClean="0"/>
              <a:t>Vozila na električni i hibridni pogon,</a:t>
            </a:r>
          </a:p>
          <a:p>
            <a:pPr marL="457200" indent="-457200">
              <a:buFont typeface="+mj-lt"/>
              <a:buAutoNum type="alphaLcPeriod"/>
            </a:pPr>
            <a:r>
              <a:rPr lang="hr-HR" sz="2000" dirty="0" smtClean="0"/>
              <a:t>Plovila na električni i hibridni pogon,</a:t>
            </a:r>
          </a:p>
          <a:p>
            <a:pPr marL="457200" indent="-457200">
              <a:buFont typeface="+mj-lt"/>
              <a:buAutoNum type="alphaLcPeriod"/>
            </a:pPr>
            <a:r>
              <a:rPr lang="hr-HR" sz="2000" dirty="0" smtClean="0"/>
              <a:t>Bicikli na električni pogon,</a:t>
            </a:r>
          </a:p>
          <a:p>
            <a:pPr marL="457200" indent="-457200">
              <a:buFont typeface="+mj-lt"/>
              <a:buAutoNum type="alphaLcPeriod"/>
            </a:pPr>
            <a:r>
              <a:rPr lang="hr-HR" sz="2000" dirty="0" smtClean="0"/>
              <a:t>Električna vozila za prijevoz putnika ili tereta,</a:t>
            </a:r>
          </a:p>
          <a:p>
            <a:pPr marL="457200" indent="-457200">
              <a:buFont typeface="+mj-lt"/>
              <a:buAutoNum type="alphaLcPeriod"/>
            </a:pPr>
            <a:r>
              <a:rPr lang="hr-HR" sz="2000" dirty="0" smtClean="0"/>
              <a:t>Izgradnja punionica za električna vozila.</a:t>
            </a:r>
          </a:p>
          <a:p>
            <a:endParaRPr lang="hr-H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Ostali projekti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Autobusi za javni gradski prijevoz putnika s pogonom na stlačeni prirodni plin (Grad Rijeka i Grad Zagreb)</a:t>
            </a:r>
          </a:p>
          <a:p>
            <a:r>
              <a:rPr lang="hr-HR" dirty="0" smtClean="0"/>
              <a:t>Punionice za vozila na stlačeni prirodni plin (Energo d.o.o. Rijeka i Grad Zagreb)</a:t>
            </a:r>
          </a:p>
          <a:p>
            <a:r>
              <a:rPr lang="hr-HR" dirty="0" smtClean="0"/>
              <a:t>Zamjena 180 mopeda električnim biciklima (Hrvatska pošta </a:t>
            </a:r>
            <a:r>
              <a:rPr lang="hr-HR" dirty="0" err="1" smtClean="0"/>
              <a:t>d.d</a:t>
            </a:r>
            <a:r>
              <a:rPr lang="hr-HR" dirty="0" smtClean="0"/>
              <a:t>.)</a:t>
            </a:r>
          </a:p>
          <a:p>
            <a:r>
              <a:rPr lang="hr-HR" dirty="0" smtClean="0"/>
              <a:t>Punionice za električna vozila u podzemnim garažama Grada Zagreba (</a:t>
            </a:r>
            <a:r>
              <a:rPr lang="hr-HR" dirty="0" err="1" smtClean="0"/>
              <a:t>Zagrebparking</a:t>
            </a:r>
            <a:r>
              <a:rPr lang="hr-HR" dirty="0" smtClean="0"/>
              <a:t> d.o.o.)</a:t>
            </a:r>
          </a:p>
          <a:p>
            <a:r>
              <a:rPr lang="hr-HR" dirty="0" err="1" smtClean="0"/>
              <a:t>Civitas</a:t>
            </a:r>
            <a:r>
              <a:rPr lang="hr-HR" dirty="0" smtClean="0"/>
              <a:t> </a:t>
            </a:r>
            <a:r>
              <a:rPr lang="hr-HR" dirty="0" err="1" smtClean="0"/>
              <a:t>Dynamo</a:t>
            </a:r>
            <a:r>
              <a:rPr lang="hr-HR" dirty="0" smtClean="0"/>
              <a:t> projekt – car </a:t>
            </a:r>
            <a:r>
              <a:rPr lang="hr-HR" dirty="0" err="1" smtClean="0"/>
              <a:t>sharing</a:t>
            </a:r>
            <a:r>
              <a:rPr lang="hr-HR" dirty="0" smtClean="0"/>
              <a:t> sustav + elektrifikacija 2 autobusa za javni gradski prijevoz putnika (Grad Koprivnica)</a:t>
            </a:r>
          </a:p>
          <a:p>
            <a:r>
              <a:rPr lang="hr-HR" dirty="0" smtClean="0"/>
              <a:t>Nabava električnih vozila (Zagrebački holding, podružnica Gradska groblja)</a:t>
            </a:r>
          </a:p>
          <a:p>
            <a:r>
              <a:rPr lang="hr-HR" dirty="0" err="1" smtClean="0"/>
              <a:t>Itd</a:t>
            </a:r>
            <a:r>
              <a:rPr lang="hr-HR" dirty="0" smtClean="0"/>
              <a:t>….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6594475" cy="801911"/>
          </a:xfrm>
        </p:spPr>
        <p:txBody>
          <a:bodyPr/>
          <a:lstStyle/>
          <a:p>
            <a:pPr algn="ctr"/>
            <a:r>
              <a:rPr lang="hr-HR" sz="3200" dirty="0" smtClean="0"/>
              <a:t>Zaključak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Sektor prometa je najveći pojedinačni sektor potrošnje energije </a:t>
            </a:r>
          </a:p>
          <a:p>
            <a:r>
              <a:rPr lang="hr-HR" dirty="0" smtClean="0"/>
              <a:t>Sektor u kojem se očekuje (i ostvaruje) najbrži rast energetske potražnje što za posljedicu ima daljnje povećanje emisije štetnih tvari</a:t>
            </a:r>
          </a:p>
          <a:p>
            <a:r>
              <a:rPr lang="hr-HR" dirty="0" smtClean="0"/>
              <a:t>Implementacijom mjera energetske učinkovitosti u prometu smanjuju se eksterni troškovi prometnog sektora (onečišćenje okoliša, prometne nesreće, zagušenje, klimatske promjene, buka) koji se procjenjuju na </a:t>
            </a:r>
            <a:r>
              <a:rPr lang="hr-HR" dirty="0" err="1" smtClean="0"/>
              <a:t>cca</a:t>
            </a:r>
            <a:r>
              <a:rPr lang="hr-HR" dirty="0" smtClean="0"/>
              <a:t> 10% BDP-a Europske unije</a:t>
            </a:r>
          </a:p>
          <a:p>
            <a:r>
              <a:rPr lang="hr-HR" dirty="0" smtClean="0"/>
              <a:t>Od cjelokupne emisije sektora prometa, 25% emisija CO2 nastaje iz prometa koji se odvija u urbanim sredinama EU</a:t>
            </a:r>
          </a:p>
          <a:p>
            <a:r>
              <a:rPr lang="hr-HR" b="1" dirty="0" smtClean="0"/>
              <a:t>Nužna suradnja ministarstava nadležnih za promet, energetiku i zaštitu okoliša na osiguranju sredstava te pokretanju i provedbi aktivnosti zajedno s Fondom, kao i svim drugim relevantnim subjektima iz privatnog i javnog sektora</a:t>
            </a:r>
          </a:p>
          <a:p>
            <a:endParaRPr lang="hr-HR" sz="1700" dirty="0"/>
          </a:p>
        </p:txBody>
      </p:sp>
    </p:spTree>
    <p:extLst>
      <p:ext uri="{BB962C8B-B14F-4D97-AF65-F5344CB8AC3E}">
        <p14:creationId xmlns:p14="http://schemas.microsoft.com/office/powerpoint/2010/main" xmlns="" val="14432816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3376" y="2492896"/>
            <a:ext cx="6347715" cy="1826581"/>
          </a:xfrm>
        </p:spPr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0424" y="4437112"/>
            <a:ext cx="6849888" cy="1944216"/>
          </a:xfrm>
        </p:spPr>
        <p:txBody>
          <a:bodyPr>
            <a:normAutofit fontScale="70000" lnSpcReduction="20000"/>
          </a:bodyPr>
          <a:lstStyle/>
          <a:p>
            <a:r>
              <a:rPr lang="hr-HR" sz="3200" dirty="0" smtClean="0">
                <a:latin typeface="+mj-lt"/>
              </a:rPr>
              <a:t>kontakt@</a:t>
            </a:r>
            <a:r>
              <a:rPr lang="hr-HR" sz="3200" dirty="0" err="1" smtClean="0">
                <a:latin typeface="+mj-lt"/>
              </a:rPr>
              <a:t>fzoeu.hr</a:t>
            </a:r>
            <a:r>
              <a:rPr lang="hr-HR" sz="3200" dirty="0" smtClean="0">
                <a:latin typeface="+mj-lt"/>
              </a:rPr>
              <a:t>; </a:t>
            </a:r>
          </a:p>
          <a:p>
            <a:r>
              <a:rPr lang="hr-HR" sz="3200" dirty="0" smtClean="0">
                <a:latin typeface="+mj-lt"/>
              </a:rPr>
              <a:t>enu@</a:t>
            </a:r>
            <a:r>
              <a:rPr lang="hr-HR" sz="3200" dirty="0" err="1" smtClean="0">
                <a:latin typeface="+mj-lt"/>
              </a:rPr>
              <a:t>fzoeu.hr</a:t>
            </a:r>
            <a:endParaRPr lang="hr-HR" sz="3200" dirty="0" smtClean="0">
              <a:latin typeface="+mj-lt"/>
            </a:endParaRPr>
          </a:p>
          <a:p>
            <a:endParaRPr lang="hr-HR" sz="3200" dirty="0" smtClean="0">
              <a:latin typeface="+mj-lt"/>
            </a:endParaRPr>
          </a:p>
          <a:p>
            <a:r>
              <a:rPr lang="hr-HR" sz="3200" dirty="0" smtClean="0"/>
              <a:t>Besplatni info-telefon:  </a:t>
            </a:r>
            <a:r>
              <a:rPr lang="hr-HR" sz="3200" dirty="0" smtClean="0">
                <a:solidFill>
                  <a:srgbClr val="FF0000"/>
                </a:solidFill>
              </a:rPr>
              <a:t>0800 200 170</a:t>
            </a:r>
          </a:p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39552" y="116632"/>
            <a:ext cx="659447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alibri Light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1800" dirty="0" smtClean="0">
                <a:solidFill>
                  <a:schemeClr val="bg1">
                    <a:lumMod val="50000"/>
                  </a:schemeClr>
                </a:solidFill>
              </a:rPr>
              <a:t>REPUBLIKA HRVATSKA</a:t>
            </a:r>
          </a:p>
          <a:p>
            <a:pPr algn="ctr"/>
            <a:r>
              <a:rPr lang="hr-HR" sz="1800" b="1" dirty="0" smtClean="0">
                <a:solidFill>
                  <a:schemeClr val="bg1">
                    <a:lumMod val="50000"/>
                  </a:schemeClr>
                </a:solidFill>
              </a:rPr>
              <a:t>FOND ZA ZAŠTITU OKOLIŠA I ENERGETSKU UČINKOVITOST</a:t>
            </a:r>
            <a:endParaRPr lang="hr-H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Kako do sredstava Fonda?</a:t>
            </a:r>
            <a:endParaRPr lang="hr-HR" sz="32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9791681"/>
              </p:ext>
            </p:extLst>
          </p:nvPr>
        </p:nvGraphicFramePr>
        <p:xfrm>
          <a:off x="609600" y="1449388"/>
          <a:ext cx="6594475" cy="450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408959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Dodjela sredstava Fonda - iznosi </a:t>
            </a:r>
            <a:endParaRPr lang="hr-HR" sz="32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3573282"/>
              </p:ext>
            </p:extLst>
          </p:nvPr>
        </p:nvGraphicFramePr>
        <p:xfrm>
          <a:off x="323528" y="1942094"/>
          <a:ext cx="7416824" cy="3863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ravokutnik 7"/>
          <p:cNvSpPr/>
          <p:nvPr/>
        </p:nvSpPr>
        <p:spPr>
          <a:xfrm>
            <a:off x="329853" y="1604705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</a:pPr>
            <a:r>
              <a:rPr lang="hr-HR" sz="1600" b="1" dirty="0" smtClean="0">
                <a:solidFill>
                  <a:srgbClr val="404040"/>
                </a:solidFill>
              </a:rPr>
              <a:t>Projekti zaštite okoliša, </a:t>
            </a:r>
            <a:r>
              <a:rPr lang="hr-HR" sz="1600" b="1" dirty="0" err="1" smtClean="0">
                <a:solidFill>
                  <a:srgbClr val="404040"/>
                </a:solidFill>
              </a:rPr>
              <a:t>EnU</a:t>
            </a:r>
            <a:r>
              <a:rPr lang="hr-HR" sz="1600" b="1" dirty="0" smtClean="0">
                <a:solidFill>
                  <a:srgbClr val="404040"/>
                </a:solidFill>
              </a:rPr>
              <a:t> i OIE </a:t>
            </a:r>
            <a:endParaRPr lang="hr-HR" sz="1600" b="1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45557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200" dirty="0"/>
              <a:t>Investicije u EnU i OIE </a:t>
            </a:r>
            <a:r>
              <a:rPr lang="hr-HR" altLang="sr-Latn-RS" sz="3200" dirty="0" smtClean="0"/>
              <a:t>– 2014</a:t>
            </a:r>
            <a:endParaRPr lang="hr-HR" altLang="sr-Latn-RS" sz="3200" dirty="0"/>
          </a:p>
        </p:txBody>
      </p:sp>
      <p:sp>
        <p:nvSpPr>
          <p:cNvPr id="74756" name="TekstniOkvir 7"/>
          <p:cNvSpPr txBox="1">
            <a:spLocks noChangeArrowheads="1"/>
          </p:cNvSpPr>
          <p:nvPr/>
        </p:nvSpPr>
        <p:spPr bwMode="auto">
          <a:xfrm>
            <a:off x="755576" y="1340768"/>
            <a:ext cx="6191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 eaLnBrk="0" hangingPunct="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algn="just" eaLnBrk="0" hangingPunct="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 sz="1600">
                <a:solidFill>
                  <a:srgbClr val="404040"/>
                </a:solidFill>
                <a:latin typeface="Calibri" pitchFamily="34" charset="0"/>
              </a:defRPr>
            </a:lvl2pPr>
            <a:lvl3pPr marL="1143000" indent="-228600" algn="just" eaLnBrk="0" hangingPunct="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 sz="1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algn="just" eaLnBrk="0" hangingPunct="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algn="just" eaLnBrk="0" hangingPunct="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algn="just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algn="just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algn="just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algn="just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sz="12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sr-Latn-RS" b="1" dirty="0">
                <a:solidFill>
                  <a:schemeClr val="tx1"/>
                </a:solidFill>
                <a:latin typeface="Arial" charset="0"/>
              </a:rPr>
              <a:t>201 </a:t>
            </a:r>
            <a:r>
              <a:rPr lang="hr-HR" altLang="sr-Latn-RS" b="1" dirty="0" smtClean="0">
                <a:solidFill>
                  <a:schemeClr val="tx1"/>
                </a:solidFill>
                <a:latin typeface="Arial" charset="0"/>
              </a:rPr>
              <a:t>milijun kn za EnU i OIE </a:t>
            </a:r>
            <a:r>
              <a:rPr lang="en-US" altLang="sr-Latn-RS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altLang="sr-Latn-RS" b="1" dirty="0" smtClean="0">
                <a:solidFill>
                  <a:schemeClr val="tx1"/>
                </a:solidFill>
                <a:latin typeface="Arial" charset="0"/>
              </a:rPr>
              <a:t>projekte</a:t>
            </a:r>
            <a:endParaRPr lang="en-US" altLang="sr-Latn-RS" b="1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9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13467732"/>
              </p:ext>
            </p:extLst>
          </p:nvPr>
        </p:nvGraphicFramePr>
        <p:xfrm>
          <a:off x="539552" y="1628800"/>
          <a:ext cx="7346776" cy="4931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298812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Naslov 1"/>
          <p:cNvSpPr>
            <a:spLocks noGrp="1"/>
          </p:cNvSpPr>
          <p:nvPr>
            <p:ph type="title"/>
          </p:nvPr>
        </p:nvSpPr>
        <p:spPr>
          <a:xfrm>
            <a:off x="782638" y="260648"/>
            <a:ext cx="7101730" cy="936104"/>
          </a:xfrm>
        </p:spPr>
        <p:txBody>
          <a:bodyPr/>
          <a:lstStyle/>
          <a:p>
            <a:pPr algn="ctr" eaLnBrk="1" hangingPunct="1"/>
            <a:r>
              <a:rPr lang="hr-HR" sz="3200" b="1" dirty="0" smtClean="0">
                <a:latin typeface="+mn-lt"/>
                <a:cs typeface="Arial" charset="0"/>
              </a:rPr>
              <a:t>SEKTOR PROMETA </a:t>
            </a:r>
            <a:br>
              <a:rPr lang="hr-HR" sz="3200" b="1" dirty="0" smtClean="0">
                <a:latin typeface="+mn-lt"/>
                <a:cs typeface="Arial" charset="0"/>
              </a:rPr>
            </a:br>
            <a:r>
              <a:rPr lang="hr-HR" sz="3200" b="1" i="1" dirty="0" smtClean="0">
                <a:latin typeface="+mn-lt"/>
                <a:cs typeface="Arial" charset="0"/>
              </a:rPr>
              <a:t>(MINGO:Energija u RH 2012.)</a:t>
            </a:r>
            <a:endParaRPr lang="hr-HR" sz="3200" b="1" i="1" dirty="0" smtClean="0">
              <a:latin typeface="+mn-lt"/>
            </a:endParaRPr>
          </a:p>
        </p:txBody>
      </p:sp>
      <p:sp>
        <p:nvSpPr>
          <p:cNvPr id="9220" name="Rezervirano mjesto sadržaja 13"/>
          <p:cNvSpPr>
            <a:spLocks noGrp="1"/>
          </p:cNvSpPr>
          <p:nvPr>
            <p:ph sz="half" idx="2"/>
          </p:nvPr>
        </p:nvSpPr>
        <p:spPr>
          <a:xfrm>
            <a:off x="4860032" y="1825774"/>
            <a:ext cx="3600400" cy="5032226"/>
          </a:xfrm>
        </p:spPr>
        <p:txBody>
          <a:bodyPr>
            <a:normAutofit/>
          </a:bodyPr>
          <a:lstStyle/>
          <a:p>
            <a:pPr eaLnBrk="1" hangingPunct="1">
              <a:spcAft>
                <a:spcPct val="40000"/>
              </a:spcAft>
              <a:buFont typeface="Arial" charset="0"/>
              <a:buNone/>
            </a:pPr>
            <a:r>
              <a:rPr lang="hr-HR" sz="2000" b="1" u="sng" dirty="0" smtClean="0">
                <a:solidFill>
                  <a:schemeClr val="tx2"/>
                </a:solidFill>
                <a:latin typeface="+mn-lt"/>
              </a:rPr>
              <a:t>Neposredna potrošnja  </a:t>
            </a:r>
          </a:p>
          <a:p>
            <a:pPr eaLnBrk="1" hangingPunct="1">
              <a:spcAft>
                <a:spcPct val="20000"/>
              </a:spcAft>
              <a:buFont typeface="Arial" charset="0"/>
              <a:buNone/>
            </a:pPr>
            <a:endParaRPr lang="hr-HR" sz="2000" dirty="0" smtClean="0">
              <a:solidFill>
                <a:schemeClr val="tx2"/>
              </a:solidFill>
              <a:latin typeface="+mn-lt"/>
            </a:endParaRPr>
          </a:p>
          <a:p>
            <a:pPr eaLnBrk="1" hangingPunct="1">
              <a:spcAft>
                <a:spcPct val="20000"/>
              </a:spcAft>
              <a:buFont typeface="Arial" charset="0"/>
              <a:buNone/>
            </a:pPr>
            <a:r>
              <a:rPr lang="hr-HR" sz="2000" dirty="0" smtClean="0">
                <a:solidFill>
                  <a:schemeClr val="tx2"/>
                </a:solidFill>
                <a:latin typeface="+mn-lt"/>
              </a:rPr>
              <a:t>Industrija	         16,8%</a:t>
            </a:r>
          </a:p>
          <a:p>
            <a:pPr eaLnBrk="1" hangingPunct="1">
              <a:spcAft>
                <a:spcPct val="20000"/>
              </a:spcAft>
              <a:buFont typeface="Arial" charset="0"/>
              <a:buNone/>
            </a:pPr>
            <a:r>
              <a:rPr lang="hr-HR" sz="2000" b="1" dirty="0" smtClean="0">
                <a:solidFill>
                  <a:schemeClr val="tx2"/>
                </a:solidFill>
                <a:latin typeface="+mn-lt"/>
              </a:rPr>
              <a:t>Promet	             	 33,9%</a:t>
            </a:r>
          </a:p>
          <a:p>
            <a:pPr eaLnBrk="1" hangingPunct="1">
              <a:spcAft>
                <a:spcPct val="20000"/>
              </a:spcAft>
              <a:buFont typeface="Arial" charset="0"/>
              <a:buNone/>
            </a:pPr>
            <a:r>
              <a:rPr lang="hr-HR" sz="2000" dirty="0" smtClean="0">
                <a:solidFill>
                  <a:schemeClr val="tx2"/>
                </a:solidFill>
                <a:latin typeface="+mn-lt"/>
              </a:rPr>
              <a:t>Opća potrošnja     49,3%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hr-HR" sz="2000" i="1" dirty="0" smtClean="0">
                <a:solidFill>
                  <a:schemeClr val="tx2"/>
                </a:solidFill>
                <a:latin typeface="+mn-lt"/>
              </a:rPr>
              <a:t>Kućanstva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hr-HR" sz="2000" i="1" dirty="0" smtClean="0">
                <a:solidFill>
                  <a:schemeClr val="tx2"/>
                </a:solidFill>
                <a:latin typeface="+mn-lt"/>
              </a:rPr>
              <a:t>Poljoprivreda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hr-HR" sz="2000" i="1" dirty="0" smtClean="0">
                <a:solidFill>
                  <a:schemeClr val="tx2"/>
                </a:solidFill>
                <a:latin typeface="+mn-lt"/>
              </a:rPr>
              <a:t>Građevina 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charset="0"/>
              <a:buChar char="•"/>
            </a:pPr>
            <a:r>
              <a:rPr lang="hr-HR" sz="2000" i="1" dirty="0" smtClean="0">
                <a:solidFill>
                  <a:schemeClr val="tx2"/>
                </a:solidFill>
                <a:latin typeface="+mn-lt"/>
              </a:rPr>
              <a:t>Usluge</a:t>
            </a:r>
          </a:p>
        </p:txBody>
      </p:sp>
      <p:sp>
        <p:nvSpPr>
          <p:cNvPr id="9221" name="Pravokutnik 11"/>
          <p:cNvSpPr>
            <a:spLocks noChangeArrowheads="1"/>
          </p:cNvSpPr>
          <p:nvPr/>
        </p:nvSpPr>
        <p:spPr bwMode="auto">
          <a:xfrm>
            <a:off x="395288" y="1628800"/>
            <a:ext cx="8353176" cy="370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000" b="1" u="sng" dirty="0">
                <a:solidFill>
                  <a:schemeClr val="tx2"/>
                </a:solidFill>
              </a:rPr>
              <a:t>Ukupna potrošnja  </a:t>
            </a:r>
          </a:p>
          <a:p>
            <a:pPr>
              <a:spcBef>
                <a:spcPct val="50000"/>
              </a:spcBef>
              <a:spcAft>
                <a:spcPct val="20000"/>
              </a:spcAft>
            </a:pPr>
            <a:endParaRPr lang="hr-HR" sz="2000" dirty="0">
              <a:solidFill>
                <a:schemeClr val="tx2"/>
              </a:solidFill>
            </a:endParaRPr>
          </a:p>
          <a:p>
            <a:pPr>
              <a:spcBef>
                <a:spcPts val="300"/>
              </a:spcBef>
              <a:spcAft>
                <a:spcPct val="20000"/>
              </a:spcAft>
            </a:pPr>
            <a:r>
              <a:rPr lang="hr-HR" sz="2000" dirty="0">
                <a:solidFill>
                  <a:schemeClr val="tx2"/>
                </a:solidFill>
              </a:rPr>
              <a:t>Gubici transformacija	            </a:t>
            </a:r>
            <a:r>
              <a:rPr lang="hr-HR" sz="2000" dirty="0" smtClean="0">
                <a:solidFill>
                  <a:schemeClr val="tx2"/>
                </a:solidFill>
              </a:rPr>
              <a:t>16,2%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  <a:spcBef>
                <a:spcPts val="300"/>
              </a:spcBef>
              <a:spcAft>
                <a:spcPct val="20000"/>
              </a:spcAft>
            </a:pPr>
            <a:r>
              <a:rPr lang="hr-HR" sz="2000" dirty="0">
                <a:solidFill>
                  <a:schemeClr val="tx2"/>
                </a:solidFill>
              </a:rPr>
              <a:t>Pogonska potrošnja	 </a:t>
            </a:r>
            <a:r>
              <a:rPr lang="hr-HR" sz="2000" dirty="0" smtClean="0">
                <a:solidFill>
                  <a:schemeClr val="tx2"/>
                </a:solidFill>
              </a:rPr>
              <a:t>              7,3%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  <a:spcBef>
                <a:spcPts val="300"/>
              </a:spcBef>
              <a:spcAft>
                <a:spcPct val="20000"/>
              </a:spcAft>
            </a:pPr>
            <a:r>
              <a:rPr lang="hr-HR" sz="2000" dirty="0">
                <a:solidFill>
                  <a:schemeClr val="tx2"/>
                </a:solidFill>
              </a:rPr>
              <a:t>Gubici transporta i distribucije    </a:t>
            </a:r>
            <a:r>
              <a:rPr lang="hr-HR" sz="2000" dirty="0" smtClean="0">
                <a:solidFill>
                  <a:schemeClr val="tx2"/>
                </a:solidFill>
              </a:rPr>
              <a:t>    2,7%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  <a:spcBef>
                <a:spcPts val="300"/>
              </a:spcBef>
              <a:spcAft>
                <a:spcPct val="20000"/>
              </a:spcAft>
            </a:pPr>
            <a:r>
              <a:rPr lang="hr-HR" sz="2000" u="sng" dirty="0" err="1">
                <a:solidFill>
                  <a:schemeClr val="tx2"/>
                </a:solidFill>
              </a:rPr>
              <a:t>Neenergetska</a:t>
            </a:r>
            <a:r>
              <a:rPr lang="hr-HR" sz="2000" u="sng" dirty="0">
                <a:solidFill>
                  <a:schemeClr val="tx2"/>
                </a:solidFill>
              </a:rPr>
              <a:t> potrošnja	             </a:t>
            </a:r>
            <a:r>
              <a:rPr lang="hr-HR" sz="2000" u="sng" dirty="0" smtClean="0">
                <a:solidFill>
                  <a:schemeClr val="tx2"/>
                </a:solidFill>
              </a:rPr>
              <a:t>  6,1%</a:t>
            </a:r>
            <a:endParaRPr lang="hr-HR" sz="2000" u="sng" dirty="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  <a:spcBef>
                <a:spcPts val="300"/>
              </a:spcBef>
              <a:spcAft>
                <a:spcPct val="20000"/>
              </a:spcAft>
            </a:pPr>
            <a:r>
              <a:rPr lang="hr-HR" sz="2000" dirty="0">
                <a:solidFill>
                  <a:schemeClr val="tx2"/>
                </a:solidFill>
              </a:rPr>
              <a:t>Neposredna potrošnja	           </a:t>
            </a:r>
            <a:r>
              <a:rPr lang="hr-HR" sz="2000" dirty="0" smtClean="0">
                <a:solidFill>
                  <a:schemeClr val="tx2"/>
                </a:solidFill>
              </a:rPr>
              <a:t> 67,7%</a:t>
            </a:r>
            <a:endParaRPr lang="hr-HR" sz="2000" dirty="0">
              <a:solidFill>
                <a:schemeClr val="tx2"/>
              </a:solidFill>
            </a:endParaRPr>
          </a:p>
          <a:p>
            <a:pPr lvl="1">
              <a:spcAft>
                <a:spcPct val="40000"/>
              </a:spcAft>
            </a:pPr>
            <a:r>
              <a:rPr lang="hr-HR" sz="2000" dirty="0">
                <a:solidFill>
                  <a:schemeClr val="tx2"/>
                </a:solidFill>
              </a:rPr>
              <a:t>	</a:t>
            </a:r>
            <a:r>
              <a:rPr lang="hr-HR" sz="2000" dirty="0" smtClean="0">
                <a:solidFill>
                  <a:schemeClr val="tx2"/>
                </a:solidFill>
              </a:rPr>
              <a:t>              </a:t>
            </a:r>
            <a:endParaRPr lang="hr-HR" sz="1600" dirty="0">
              <a:solidFill>
                <a:schemeClr val="tx2"/>
              </a:solidFill>
            </a:endParaRPr>
          </a:p>
          <a:p>
            <a:pPr>
              <a:spcAft>
                <a:spcPct val="40000"/>
              </a:spcAft>
              <a:buFont typeface="Arial" charset="0"/>
              <a:buNone/>
            </a:pPr>
            <a:endParaRPr lang="hr-HR" sz="1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Pregled programa čistog transporta</a:t>
            </a:r>
            <a:endParaRPr lang="hr-HR" sz="32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18900029"/>
              </p:ext>
            </p:extLst>
          </p:nvPr>
        </p:nvGraphicFramePr>
        <p:xfrm>
          <a:off x="609600" y="1449388"/>
          <a:ext cx="6594475" cy="450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Javni pozivi za sufinanciranje kupnje hibridnih i električnih vozila (1/3)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b="1" dirty="0" smtClean="0"/>
              <a:t>Datum objave Javnih poziva: 27. veljače 2015.</a:t>
            </a:r>
          </a:p>
          <a:p>
            <a:r>
              <a:rPr lang="hr-HR" sz="2000" dirty="0" smtClean="0"/>
              <a:t>Korisnici: fizičke osobe, trgovačka društva i obrti</a:t>
            </a:r>
          </a:p>
          <a:p>
            <a:r>
              <a:rPr lang="hr-HR" sz="2000" dirty="0" smtClean="0"/>
              <a:t>Sredstva Fonda: </a:t>
            </a:r>
          </a:p>
          <a:p>
            <a:pPr lvl="0"/>
            <a:r>
              <a:rPr lang="hr-HR" dirty="0" smtClean="0"/>
              <a:t>Električna vozila L1 kategorije – do 7.500,00 kuna</a:t>
            </a:r>
          </a:p>
          <a:p>
            <a:pPr lvl="0"/>
            <a:r>
              <a:rPr lang="hr-HR" dirty="0" smtClean="0"/>
              <a:t>Električna vozila L3 kategorije – do 10.000,00 kuna</a:t>
            </a:r>
          </a:p>
          <a:p>
            <a:pPr lvl="0"/>
            <a:r>
              <a:rPr lang="hr-HR" dirty="0" smtClean="0"/>
              <a:t>Električna vozila L6 kategorije – do 15.000,00 kuna</a:t>
            </a:r>
          </a:p>
          <a:p>
            <a:pPr lvl="0"/>
            <a:r>
              <a:rPr lang="hr-HR" dirty="0" smtClean="0"/>
              <a:t>Električna vozila L7 kategorije – do 30.000,00 kuna </a:t>
            </a:r>
          </a:p>
          <a:p>
            <a:pPr lvl="0"/>
            <a:r>
              <a:rPr lang="hr-HR" dirty="0" smtClean="0"/>
              <a:t>Električna vozila M1 i N1 kategorija – do 70.000,00 kuna </a:t>
            </a:r>
          </a:p>
          <a:p>
            <a:pPr lvl="0"/>
            <a:r>
              <a:rPr lang="hr-HR" dirty="0" smtClean="0"/>
              <a:t>Hibridna električna „plug-</a:t>
            </a:r>
            <a:r>
              <a:rPr lang="hr-HR" dirty="0" err="1" smtClean="0"/>
              <a:t>in</a:t>
            </a:r>
            <a:r>
              <a:rPr lang="hr-HR" dirty="0" smtClean="0"/>
              <a:t>” vozila te električna vozila s ugrađenim sustavom za produženje autonomije kretanja (</a:t>
            </a:r>
            <a:r>
              <a:rPr lang="hr-HR" dirty="0" err="1" smtClean="0"/>
              <a:t>range</a:t>
            </a:r>
            <a:r>
              <a:rPr lang="hr-HR" dirty="0" smtClean="0"/>
              <a:t> </a:t>
            </a:r>
            <a:r>
              <a:rPr lang="hr-HR" dirty="0" err="1" smtClean="0"/>
              <a:t>extender</a:t>
            </a:r>
            <a:r>
              <a:rPr lang="hr-HR" dirty="0" smtClean="0"/>
              <a:t>) s emisijama CO</a:t>
            </a:r>
            <a:r>
              <a:rPr lang="hr-HR" baseline="-25000" dirty="0" smtClean="0"/>
              <a:t>2</a:t>
            </a:r>
            <a:r>
              <a:rPr lang="hr-HR" dirty="0" smtClean="0"/>
              <a:t> do najviše 50 g CO</a:t>
            </a:r>
            <a:r>
              <a:rPr lang="hr-HR" baseline="-25000" dirty="0" smtClean="0"/>
              <a:t>2</a:t>
            </a:r>
            <a:r>
              <a:rPr lang="hr-HR" dirty="0" smtClean="0"/>
              <a:t>/km, kategorija M1 i N1 – do 50.000,00 kuna</a:t>
            </a:r>
          </a:p>
          <a:p>
            <a:pPr lvl="0"/>
            <a:r>
              <a:rPr lang="hr-HR" dirty="0" smtClean="0"/>
              <a:t>Hibridna vozila s emisijama CO</a:t>
            </a:r>
            <a:r>
              <a:rPr lang="hr-HR" baseline="-25000" dirty="0" smtClean="0"/>
              <a:t>2</a:t>
            </a:r>
            <a:r>
              <a:rPr lang="hr-HR" dirty="0" smtClean="0"/>
              <a:t> do najviše 90 g CO</a:t>
            </a:r>
            <a:r>
              <a:rPr lang="hr-HR" baseline="-25000" dirty="0" smtClean="0"/>
              <a:t>2</a:t>
            </a:r>
            <a:r>
              <a:rPr lang="hr-HR" dirty="0" smtClean="0"/>
              <a:t>/km, kategorija M1 i N1 – do 30.000,00 kuna </a:t>
            </a:r>
          </a:p>
          <a:p>
            <a:pPr>
              <a:buNone/>
            </a:pPr>
            <a:endParaRPr lang="hr-HR" sz="1800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11650745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6338664" cy="1080120"/>
          </a:xfrm>
        </p:spPr>
        <p:txBody>
          <a:bodyPr/>
          <a:lstStyle/>
          <a:p>
            <a:pPr algn="ctr"/>
            <a:r>
              <a:rPr lang="hr-HR" sz="3200" dirty="0" smtClean="0"/>
              <a:t>Javni pozivi za sufinanciranje kupnje hibridnih i električnih vozila (2/3)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412776"/>
            <a:ext cx="7202760" cy="46285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hr-HR" b="1" dirty="0" smtClean="0">
                <a:solidFill>
                  <a:schemeClr val="accent1"/>
                </a:solidFill>
              </a:rPr>
              <a:t>PRIJAVA, UGOVORANJE, ISPLATA</a:t>
            </a:r>
          </a:p>
          <a:p>
            <a:pPr>
              <a:buFont typeface="Wingdings" pitchFamily="2" charset="2"/>
              <a:buChar char="Ø"/>
            </a:pPr>
            <a:r>
              <a:rPr lang="hr-HR" b="1" dirty="0" smtClean="0"/>
              <a:t>Dokumentacija potrebna za prijavu projekta i sklapanje ugovora s Fondom: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Prijavni obrazac,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Informativna ponuda za nabavu vozila,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Preslika osobne iskaznice.</a:t>
            </a:r>
          </a:p>
          <a:p>
            <a:pPr>
              <a:buFont typeface="Wingdings" pitchFamily="2" charset="2"/>
              <a:buChar char="Ø"/>
            </a:pPr>
            <a:r>
              <a:rPr lang="hr-HR" b="1" dirty="0" smtClean="0"/>
              <a:t>Odluka o korištenju sredstava Fonda i ugovaranje projekta</a:t>
            </a:r>
          </a:p>
          <a:p>
            <a:pPr>
              <a:buFont typeface="Wingdings" pitchFamily="2" charset="2"/>
              <a:buChar char="Ø"/>
            </a:pPr>
            <a:r>
              <a:rPr lang="hr-HR" b="1" dirty="0" smtClean="0"/>
              <a:t>Rok od 6 mjeseci za provedbu projekta od dana sklapanja ugovora</a:t>
            </a:r>
          </a:p>
          <a:p>
            <a:pPr>
              <a:buFont typeface="Wingdings" pitchFamily="2" charset="2"/>
              <a:buChar char="Ø"/>
            </a:pPr>
            <a:r>
              <a:rPr lang="hr-HR" b="1" dirty="0" smtClean="0"/>
              <a:t>Provedba projekta i dokumentacija potrebna za isplatu sredstava Fonda: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Račun, te dokaz o plaćanju računa,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Izjava o sukladnosti vozila,</a:t>
            </a:r>
          </a:p>
          <a:p>
            <a:pPr>
              <a:buFont typeface="+mj-lt"/>
              <a:buAutoNum type="arabicPeriod"/>
            </a:pPr>
            <a:r>
              <a:rPr lang="hr-HR" dirty="0" smtClean="0"/>
              <a:t>Preslika prometne dozvole.</a:t>
            </a:r>
          </a:p>
          <a:p>
            <a:pPr>
              <a:buNone/>
            </a:pPr>
            <a:endParaRPr lang="hr-HR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211960" y="4714032"/>
            <a:ext cx="2624571" cy="2143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2533</TotalTime>
  <Words>1790</Words>
  <Application>Microsoft Office PowerPoint</Application>
  <PresentationFormat>Prikaz na zaslonu (4:3)</PresentationFormat>
  <Paragraphs>222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4" baseType="lpstr">
      <vt:lpstr>Facet</vt:lpstr>
      <vt:lpstr>Mogućnosti financiranja projekata održive mobilnosti</vt:lpstr>
      <vt:lpstr>O Fondu – osnovne informacije</vt:lpstr>
      <vt:lpstr>Kako do sredstava Fonda?</vt:lpstr>
      <vt:lpstr>Dodjela sredstava Fonda - iznosi </vt:lpstr>
      <vt:lpstr>Investicije u EnU i OIE – 2014</vt:lpstr>
      <vt:lpstr>SEKTOR PROMETA  (MINGO:Energija u RH 2012.)</vt:lpstr>
      <vt:lpstr>Pregled programa čistog transporta</vt:lpstr>
      <vt:lpstr>Javni pozivi za sufinanciranje kupnje hibridnih i električnih vozila (1/3)</vt:lpstr>
      <vt:lpstr>Javni pozivi za sufinanciranje kupnje hibridnih i električnih vozila (2/3)  </vt:lpstr>
      <vt:lpstr>Javni pozivi za sufinanciranje kupnje hibridnih i električnih vozila (3/3)</vt:lpstr>
      <vt:lpstr>Javni poziv za sufinanciranje izrade programa energetske učinkovitosti u gradskom prometu </vt:lpstr>
      <vt:lpstr>Edukacija vozača o elementima eko vožnje (1/3) </vt:lpstr>
      <vt:lpstr>Edukacije vozača o elementima vožnje (2/3)</vt:lpstr>
      <vt:lpstr>Edukacije vozača o elementima vožnje (3/3)</vt:lpstr>
      <vt:lpstr>Ostale mjere EnU u prometu (1/5) </vt:lpstr>
      <vt:lpstr>Ostale mjere EnU u prometu (2/5)</vt:lpstr>
      <vt:lpstr>Ostale mjere EnU u prometu (3/5)</vt:lpstr>
      <vt:lpstr>Ostale mjere EnU u prometu (4/5) </vt:lpstr>
      <vt:lpstr>Ostale mjere EnU u prometu (5/5)</vt:lpstr>
      <vt:lpstr>Zelena linija</vt:lpstr>
      <vt:lpstr>Ostali projekti</vt:lpstr>
      <vt:lpstr>Zaključak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Vesna Bukarica</dc:creator>
  <cp:lastModifiedBy>fbrkljaca</cp:lastModifiedBy>
  <cp:revision>208</cp:revision>
  <dcterms:created xsi:type="dcterms:W3CDTF">2013-09-29T08:50:28Z</dcterms:created>
  <dcterms:modified xsi:type="dcterms:W3CDTF">2015-03-12T07:48:04Z</dcterms:modified>
</cp:coreProperties>
</file>