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83" r:id="rId2"/>
    <p:sldId id="391" r:id="rId3"/>
    <p:sldId id="393" r:id="rId4"/>
    <p:sldId id="360" r:id="rId5"/>
    <p:sldId id="374" r:id="rId6"/>
    <p:sldId id="396" r:id="rId7"/>
    <p:sldId id="392" r:id="rId8"/>
    <p:sldId id="388" r:id="rId9"/>
    <p:sldId id="377" r:id="rId10"/>
    <p:sldId id="386" r:id="rId11"/>
    <p:sldId id="299" r:id="rId12"/>
    <p:sldId id="378" r:id="rId13"/>
    <p:sldId id="379" r:id="rId14"/>
    <p:sldId id="382" r:id="rId15"/>
    <p:sldId id="381" r:id="rId16"/>
    <p:sldId id="394" r:id="rId17"/>
    <p:sldId id="395" r:id="rId18"/>
  </p:sldIdLst>
  <p:sldSz cx="10693400" cy="7561263"/>
  <p:notesSz cx="6789738" cy="9929813"/>
  <p:custDataLst>
    <p:tags r:id="rId21"/>
  </p:custDataLst>
  <p:defaultTextStyle>
    <a:defPPr>
      <a:defRPr lang="de-DE"/>
    </a:defPPr>
    <a:lvl1pPr algn="ctr" rtl="0" fontAlgn="base">
      <a:lnSpc>
        <a:spcPct val="110000"/>
      </a:lnSpc>
      <a:spcBef>
        <a:spcPct val="50000"/>
      </a:spcBef>
      <a:spcAft>
        <a:spcPct val="0"/>
      </a:spcAft>
      <a:buClr>
        <a:schemeClr val="tx2"/>
      </a:buClr>
      <a:buFont typeface="Wingdings" pitchFamily="2" charset="2"/>
      <a:defRPr sz="14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110000"/>
      </a:lnSpc>
      <a:spcBef>
        <a:spcPct val="50000"/>
      </a:spcBef>
      <a:spcAft>
        <a:spcPct val="0"/>
      </a:spcAft>
      <a:buClr>
        <a:schemeClr val="tx2"/>
      </a:buClr>
      <a:buFont typeface="Wingdings" pitchFamily="2" charset="2"/>
      <a:defRPr sz="14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110000"/>
      </a:lnSpc>
      <a:spcBef>
        <a:spcPct val="50000"/>
      </a:spcBef>
      <a:spcAft>
        <a:spcPct val="0"/>
      </a:spcAft>
      <a:buClr>
        <a:schemeClr val="tx2"/>
      </a:buClr>
      <a:buFont typeface="Wingdings" pitchFamily="2" charset="2"/>
      <a:defRPr sz="14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110000"/>
      </a:lnSpc>
      <a:spcBef>
        <a:spcPct val="50000"/>
      </a:spcBef>
      <a:spcAft>
        <a:spcPct val="0"/>
      </a:spcAft>
      <a:buClr>
        <a:schemeClr val="tx2"/>
      </a:buClr>
      <a:buFont typeface="Wingdings" pitchFamily="2" charset="2"/>
      <a:defRPr sz="14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110000"/>
      </a:lnSpc>
      <a:spcBef>
        <a:spcPct val="50000"/>
      </a:spcBef>
      <a:spcAft>
        <a:spcPct val="0"/>
      </a:spcAft>
      <a:buClr>
        <a:schemeClr val="tx2"/>
      </a:buClr>
      <a:buFont typeface="Wingdings" pitchFamily="2" charset="2"/>
      <a:defRPr sz="14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003F2D"/>
    <a:srgbClr val="DCDCDC"/>
    <a:srgbClr val="82000F"/>
    <a:srgbClr val="B2B2B2"/>
    <a:srgbClr val="C0C0C0"/>
    <a:srgbClr val="FFFFFF"/>
    <a:srgbClr val="002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2" autoAdjust="0"/>
    <p:restoredTop sz="99046" autoAdjust="0"/>
  </p:normalViewPr>
  <p:slideViewPr>
    <p:cSldViewPr>
      <p:cViewPr varScale="1">
        <p:scale>
          <a:sx n="96" d="100"/>
          <a:sy n="96" d="100"/>
        </p:scale>
        <p:origin x="-132" y="-96"/>
      </p:cViewPr>
      <p:guideLst>
        <p:guide orient="horz" pos="1156"/>
        <p:guide orient="horz" pos="4331"/>
        <p:guide orient="horz" pos="294"/>
        <p:guide orient="horz" pos="4604"/>
        <p:guide orient="horz" pos="2018"/>
        <p:guide orient="horz" pos="158"/>
        <p:guide pos="6407"/>
        <p:guide pos="3368"/>
        <p:guide pos="329"/>
        <p:guide pos="3277"/>
        <p:guide pos="3459"/>
        <p:guide pos="15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16" y="-114"/>
      </p:cViewPr>
      <p:guideLst>
        <p:guide orient="horz" pos="312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t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de-DE">
              <a:latin typeface="+mn-lt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de-DE">
              <a:latin typeface="+mn-lt"/>
            </a:endParaRP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b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de-DE">
              <a:latin typeface="+mn-lt"/>
            </a:endParaRPr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47EE99E5-7237-4ABB-BD07-8C50AF2BA4DF}" type="slidenum">
              <a:rPr lang="de-DE">
                <a:latin typeface="+mn-lt"/>
              </a:rPr>
              <a:pPr/>
              <a:t>‹Nr.›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25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t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0707" y="746125"/>
            <a:ext cx="5354714" cy="3786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80" y="4716463"/>
            <a:ext cx="534818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b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4" tIns="46071" rIns="92144" bIns="46071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fld id="{FA2B65FC-F513-48EF-8445-98320693F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98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73050" indent="-273050" algn="l" rtl="0" fontAlgn="base">
      <a:spcBef>
        <a:spcPts val="0"/>
      </a:spcBef>
      <a:spcAft>
        <a:spcPts val="600"/>
      </a:spcAft>
      <a:buClrTx/>
      <a:buSzPct val="80000"/>
      <a:buFont typeface="Wingdings" pitchFamily="2" charset="2"/>
      <a:buChar char="n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575" indent="-263525" algn="l" rtl="0" fontAlgn="base">
      <a:spcBef>
        <a:spcPts val="0"/>
      </a:spcBef>
      <a:spcAft>
        <a:spcPts val="600"/>
      </a:spcAft>
      <a:buClrTx/>
      <a:buSzPct val="80000"/>
      <a:buFont typeface="Wingdings" pitchFamily="2" charset="2"/>
      <a:buChar char="o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09625" indent="-273050" algn="l" rtl="0" fontAlgn="base">
      <a:spcBef>
        <a:spcPts val="0"/>
      </a:spcBef>
      <a:spcAft>
        <a:spcPts val="600"/>
      </a:spcAft>
      <a:buClrTx/>
      <a:buSzPct val="100000"/>
      <a:buFont typeface="Arial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1563" indent="-261938" algn="l" rtl="0" fontAlgn="base">
      <a:spcBef>
        <a:spcPts val="0"/>
      </a:spcBef>
      <a:spcAft>
        <a:spcPts val="600"/>
      </a:spcAft>
      <a:buClrTx/>
      <a:buSzPct val="100000"/>
      <a:buFont typeface="Arial Unicode MS" pitchFamily="34" charset="-128"/>
      <a:buChar char="‑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250950" indent="-179388" algn="l" rtl="0" fontAlgn="base">
      <a:spcBef>
        <a:spcPts val="0"/>
      </a:spcBef>
      <a:spcAft>
        <a:spcPts val="600"/>
      </a:spcAft>
      <a:buClrTx/>
      <a:buSzPct val="100000"/>
      <a:buFont typeface="Arial Unicode MS" pitchFamily="34" charset="-128"/>
      <a:buChar char="‑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54638" cy="37861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B65FC-F513-48EF-8445-98320693F99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11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51462" cy="37861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B65FC-F513-48EF-8445-98320693F99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2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207CB-4B63-4497-B122-46D21EFE58B2}" type="slidenum">
              <a:rPr lang="en-GB" altLang="de-DE"/>
              <a:pPr/>
              <a:t>5</a:t>
            </a:fld>
            <a:endParaRPr lang="en-GB" altLang="de-DE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6125"/>
            <a:ext cx="5262562" cy="3722688"/>
          </a:xfrm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/>
              <a:t>Fotos – </a:t>
            </a:r>
            <a:r>
              <a:rPr lang="en-GB" altLang="de-DE" b="1"/>
              <a:t>Verkehr:</a:t>
            </a:r>
            <a:r>
              <a:rPr lang="en-GB" altLang="de-DE"/>
              <a:t> ?			</a:t>
            </a:r>
            <a:r>
              <a:rPr lang="en-GB" altLang="de-DE" b="1"/>
              <a:t>Ver- und Entsorgung:</a:t>
            </a:r>
            <a:r>
              <a:rPr lang="en-GB" altLang="de-DE"/>
              <a:t> 1-3: Fotolia; 4: Imagebroschüre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9" name="Rectangle 4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974262"/>
              </p:ext>
            </p:extLst>
          </p:nvPr>
        </p:nvGraphicFramePr>
        <p:xfrm>
          <a:off x="-1588" y="0"/>
          <a:ext cx="174626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90" name="think-cell Folie" r:id="rId4" imgW="0" imgH="0" progId="TCLayout.ActiveDocument.1">
                  <p:embed/>
                </p:oleObj>
              </mc:Choice>
              <mc:Fallback>
                <p:oleObj name="think-cell Foli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0"/>
                        <a:ext cx="174626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867568" y="2196455"/>
            <a:ext cx="9303545" cy="14187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867568" y="3636615"/>
            <a:ext cx="9303545" cy="793750"/>
          </a:xfrm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5" name="Inhaltsplatzhalter 4"/>
          <p:cNvSpPr>
            <a:spLocks noGrp="1"/>
          </p:cNvSpPr>
          <p:nvPr userDrawn="1">
            <p:ph sz="quarter" idx="10" hasCustomPrompt="1"/>
          </p:nvPr>
        </p:nvSpPr>
        <p:spPr>
          <a:xfrm>
            <a:off x="867569" y="6228903"/>
            <a:ext cx="4334669" cy="648072"/>
          </a:xfrm>
        </p:spPr>
        <p:txBody>
          <a:bodyPr anchor="b" anchorCtr="0"/>
          <a:lstStyle>
            <a:lvl1pPr marL="0" indent="0">
              <a:buNone/>
              <a:defRPr sz="1100" baseline="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Ort, TAG. MONAT JAHR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522287" y="466725"/>
            <a:ext cx="9648825" cy="937642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1" y="679296"/>
            <a:ext cx="3799904" cy="569650"/>
          </a:xfrm>
          <a:prstGeom prst="rect">
            <a:avLst/>
          </a:prstGeom>
        </p:spPr>
      </p:pic>
      <p:sp>
        <p:nvSpPr>
          <p:cNvPr id="12" name="Rectangle 98"/>
          <p:cNvSpPr>
            <a:spLocks noChangeAspect="1" noChangeArrowheads="1"/>
          </p:cNvSpPr>
          <p:nvPr userDrawn="1"/>
        </p:nvSpPr>
        <p:spPr bwMode="auto">
          <a:xfrm>
            <a:off x="6907112" y="5793601"/>
            <a:ext cx="3461098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ED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>
            <a:spAutoFit/>
          </a:bodyPr>
          <a:lstStyle/>
          <a:p>
            <a:pPr algn="l" defTabSz="995363">
              <a:lnSpc>
                <a:spcPct val="100000"/>
              </a:lnSpc>
              <a:spcBef>
                <a:spcPct val="40000"/>
              </a:spcBef>
              <a:buClr>
                <a:srgbClr val="787878"/>
              </a:buClr>
            </a:pPr>
            <a:r>
              <a:rPr lang="en-GB" sz="1100" b="1" dirty="0">
                <a:solidFill>
                  <a:schemeClr val="accent2"/>
                </a:solidFill>
              </a:rPr>
              <a:t>BSL </a:t>
            </a:r>
            <a:r>
              <a:rPr lang="en-GB" sz="1100" b="1" dirty="0" smtClean="0">
                <a:solidFill>
                  <a:schemeClr val="accent2"/>
                </a:solidFill>
              </a:rPr>
              <a:t>Transportation Consultants </a:t>
            </a:r>
            <a:r>
              <a:rPr lang="en-GB" sz="1100" b="1" dirty="0">
                <a:solidFill>
                  <a:schemeClr val="accent2"/>
                </a:solidFill>
              </a:rPr>
              <a:t>GmbH &amp; Co. </a:t>
            </a:r>
            <a:r>
              <a:rPr lang="en-GB" sz="1100" b="1" dirty="0" smtClean="0">
                <a:solidFill>
                  <a:schemeClr val="accent2"/>
                </a:solidFill>
              </a:rPr>
              <a:t>KG</a:t>
            </a:r>
            <a:br>
              <a:rPr lang="en-GB" sz="1100" b="1" dirty="0" smtClean="0">
                <a:solidFill>
                  <a:schemeClr val="accent2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Cölln </a:t>
            </a:r>
            <a:r>
              <a:rPr lang="en-GB" sz="1100" dirty="0" err="1" smtClean="0">
                <a:solidFill>
                  <a:schemeClr val="tx1"/>
                </a:solidFill>
              </a:rPr>
              <a:t>Haus</a:t>
            </a:r>
            <a:r>
              <a:rPr lang="en-GB" sz="1100" dirty="0" smtClean="0">
                <a:solidFill>
                  <a:schemeClr val="tx1"/>
                </a:solidFill>
              </a:rPr>
              <a:t/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Brodschrangen 3 - 5</a:t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20457 </a:t>
            </a:r>
            <a:r>
              <a:rPr lang="en-GB" sz="1100" dirty="0">
                <a:solidFill>
                  <a:schemeClr val="tx1"/>
                </a:solidFill>
              </a:rPr>
              <a:t>Hamburg</a:t>
            </a:r>
          </a:p>
          <a:p>
            <a:pPr algn="l" defTabSz="995363">
              <a:lnSpc>
                <a:spcPct val="100000"/>
              </a:lnSpc>
              <a:spcBef>
                <a:spcPct val="40000"/>
              </a:spcBef>
              <a:buClr>
                <a:srgbClr val="787878"/>
              </a:buClr>
            </a:pPr>
            <a:r>
              <a:rPr lang="en-GB" sz="1100" dirty="0">
                <a:solidFill>
                  <a:schemeClr val="tx1"/>
                </a:solidFill>
              </a:rPr>
              <a:t>info@bsl-transportation.com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www.bsl-transportation.com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1395885"/>
            <a:ext cx="9648825" cy="287337"/>
          </a:xfrm>
        </p:spPr>
        <p:txBody>
          <a:bodyPr lIns="0" anchor="b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</a:lstStyle>
          <a:p>
            <a:pPr lvl="0"/>
            <a:r>
              <a:rPr lang="de-DE" dirty="0" smtClean="0"/>
              <a:t>UNTERTITEL IN GROSSBUCHSTABEN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/>
          </p:nvPr>
        </p:nvSpPr>
        <p:spPr>
          <a:xfrm>
            <a:off x="522289" y="1835150"/>
            <a:ext cx="4679950" cy="50403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18"/>
          <p:cNvSpPr>
            <a:spLocks noGrp="1"/>
          </p:cNvSpPr>
          <p:nvPr>
            <p:ph sz="quarter" idx="18"/>
          </p:nvPr>
        </p:nvSpPr>
        <p:spPr>
          <a:xfrm>
            <a:off x="5484813" y="1835150"/>
            <a:ext cx="4679950" cy="50403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050556" y="7020991"/>
            <a:ext cx="5400600" cy="316607"/>
          </a:xfrm>
        </p:spPr>
        <p:txBody>
          <a:bodyPr lIns="0" anchor="b" anchorCtr="0"/>
          <a:lstStyle>
            <a:lvl1pPr marL="0" indent="0" algn="r">
              <a:buNone/>
              <a:defRPr sz="100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ggf. Quelle eintragen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3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1314252" y="1835150"/>
            <a:ext cx="1396800" cy="2016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314253" y="395999"/>
            <a:ext cx="8856860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1314252" y="3996655"/>
            <a:ext cx="2232249" cy="72008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de-DE" b="0" smtClean="0"/>
              <a:t>Textmasterformat bearbeiten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347246" y="1835150"/>
            <a:ext cx="1396800" cy="2016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0"/>
          </p:nvPr>
        </p:nvSpPr>
        <p:spPr>
          <a:xfrm>
            <a:off x="5347245" y="3996655"/>
            <a:ext cx="2232249" cy="72008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de-DE" b="0" smtClean="0"/>
              <a:t>Textmasterformat bearbeiten</a:t>
            </a:r>
          </a:p>
        </p:txBody>
      </p:sp>
      <p:sp>
        <p:nvSpPr>
          <p:cNvPr id="17" name="Rectangle 98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14252" y="5292799"/>
            <a:ext cx="4679950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ED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algn="l" defTabSz="995363">
              <a:lnSpc>
                <a:spcPct val="100000"/>
              </a:lnSpc>
              <a:spcBef>
                <a:spcPct val="40000"/>
              </a:spcBef>
              <a:buClr>
                <a:srgbClr val="787878"/>
              </a:buClr>
            </a:pPr>
            <a:r>
              <a:rPr lang="en-GB" sz="1200" b="1" dirty="0">
                <a:solidFill>
                  <a:schemeClr val="accent2"/>
                </a:solidFill>
              </a:rPr>
              <a:t>BSL </a:t>
            </a:r>
            <a:r>
              <a:rPr lang="en-GB" sz="1200" b="1" dirty="0" smtClean="0">
                <a:solidFill>
                  <a:schemeClr val="accent2"/>
                </a:solidFill>
              </a:rPr>
              <a:t>Transportation Consultants </a:t>
            </a:r>
            <a:r>
              <a:rPr lang="en-GB" sz="1200" b="1" dirty="0">
                <a:solidFill>
                  <a:schemeClr val="accent2"/>
                </a:solidFill>
              </a:rPr>
              <a:t>GmbH &amp; Co. </a:t>
            </a:r>
            <a:r>
              <a:rPr lang="en-GB" sz="1200" b="1" dirty="0" smtClean="0">
                <a:solidFill>
                  <a:schemeClr val="accent2"/>
                </a:solidFill>
              </a:rPr>
              <a:t>KG</a:t>
            </a:r>
            <a:br>
              <a:rPr lang="en-GB" sz="1200" b="1" dirty="0" smtClean="0">
                <a:solidFill>
                  <a:schemeClr val="accent2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Cölln </a:t>
            </a:r>
            <a:r>
              <a:rPr lang="en-GB" sz="1200" dirty="0" err="1" smtClean="0">
                <a:solidFill>
                  <a:schemeClr val="tx1"/>
                </a:solidFill>
              </a:rPr>
              <a:t>Haus</a:t>
            </a:r>
            <a:r>
              <a:rPr lang="en-GB" sz="1200" dirty="0" smtClean="0">
                <a:solidFill>
                  <a:schemeClr val="tx1"/>
                </a:solidFill>
              </a:rPr>
              <a:t/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Brodschrangen 3 - 5</a:t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20457 </a:t>
            </a:r>
            <a:r>
              <a:rPr lang="en-GB" sz="1200" dirty="0">
                <a:solidFill>
                  <a:schemeClr val="tx1"/>
                </a:solidFill>
              </a:rPr>
              <a:t>Hamburg</a:t>
            </a:r>
          </a:p>
          <a:p>
            <a:pPr algn="l" defTabSz="995363">
              <a:lnSpc>
                <a:spcPct val="100000"/>
              </a:lnSpc>
              <a:spcBef>
                <a:spcPct val="40000"/>
              </a:spcBef>
              <a:buClr>
                <a:srgbClr val="787878"/>
              </a:buClr>
            </a:pPr>
            <a:r>
              <a:rPr lang="en-GB" sz="1200" dirty="0">
                <a:solidFill>
                  <a:schemeClr val="tx1"/>
                </a:solidFill>
              </a:rPr>
              <a:t>info@bsl-transportation.com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www.bsl-transportation.com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0556" y="7020991"/>
            <a:ext cx="5400600" cy="316607"/>
          </a:xfrm>
        </p:spPr>
        <p:txBody>
          <a:bodyPr lIns="0" anchor="b" anchorCtr="0"/>
          <a:lstStyle>
            <a:lvl1pPr marL="0" indent="0" algn="r">
              <a:buNone/>
              <a:defRPr sz="100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ggf. Quelle eintragen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3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1395885"/>
            <a:ext cx="9648825" cy="287337"/>
          </a:xfrm>
        </p:spPr>
        <p:txBody>
          <a:bodyPr lIns="0" anchor="b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</a:lstStyle>
          <a:p>
            <a:pPr lvl="0"/>
            <a:r>
              <a:rPr lang="en-GB" dirty="0" smtClean="0"/>
              <a:t>UNTERTITEL IN GROSSBUCHSTABEN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0556" y="7020991"/>
            <a:ext cx="5400600" cy="316607"/>
          </a:xfrm>
        </p:spPr>
        <p:txBody>
          <a:bodyPr lIns="0" anchor="b" anchorCtr="0"/>
          <a:lstStyle>
            <a:lvl1pPr marL="0" indent="0" algn="r">
              <a:buNone/>
              <a:defRPr sz="1000">
                <a:solidFill>
                  <a:srgbClr val="464646"/>
                </a:solidFill>
              </a:defRPr>
            </a:lvl1pPr>
          </a:lstStyle>
          <a:p>
            <a:pPr lvl="0"/>
            <a:r>
              <a:rPr lang="en-GB" dirty="0" err="1" smtClean="0"/>
              <a:t>ggf</a:t>
            </a:r>
            <a:r>
              <a:rPr lang="en-GB" dirty="0" smtClean="0"/>
              <a:t>. </a:t>
            </a:r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eintragen</a:t>
            </a:r>
            <a:endParaRPr lang="en-GB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5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020050" y="6999420"/>
            <a:ext cx="2145535" cy="238040"/>
          </a:xfrm>
          <a:prstGeom prst="rect">
            <a:avLst/>
          </a:prstGeom>
          <a:ln/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 </a:t>
            </a:r>
            <a:fld id="{49056809-A4E1-4967-AB1A-621C98EBB4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70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82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Koop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9" name="Rectangle 4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353232"/>
              </p:ext>
            </p:extLst>
          </p:nvPr>
        </p:nvGraphicFramePr>
        <p:xfrm>
          <a:off x="-1588" y="0"/>
          <a:ext cx="174626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8" name="think-cell Folie" r:id="rId4" imgW="0" imgH="0" progId="TCLayout.ActiveDocument.1">
                  <p:embed/>
                </p:oleObj>
              </mc:Choice>
              <mc:Fallback>
                <p:oleObj name="think-cell Foli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0"/>
                        <a:ext cx="174626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867568" y="2196455"/>
            <a:ext cx="9303545" cy="14187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867568" y="3636615"/>
            <a:ext cx="9303545" cy="793750"/>
          </a:xfrm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5" name="Inhaltsplatzhalter 4"/>
          <p:cNvSpPr>
            <a:spLocks noGrp="1"/>
          </p:cNvSpPr>
          <p:nvPr userDrawn="1">
            <p:ph sz="quarter" idx="10" hasCustomPrompt="1"/>
          </p:nvPr>
        </p:nvSpPr>
        <p:spPr>
          <a:xfrm>
            <a:off x="867569" y="6228903"/>
            <a:ext cx="4334669" cy="648072"/>
          </a:xfrm>
        </p:spPr>
        <p:txBody>
          <a:bodyPr anchor="b" anchorCtr="0"/>
          <a:lstStyle>
            <a:lvl1pPr marL="0" indent="0">
              <a:buNone/>
              <a:defRPr sz="1100" baseline="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Ort, TAG. MONAT JAHR</a:t>
            </a:r>
            <a:endParaRPr lang="de-DE" dirty="0"/>
          </a:p>
        </p:txBody>
      </p:sp>
      <p:sp>
        <p:nvSpPr>
          <p:cNvPr id="12" name="Rectangle 98"/>
          <p:cNvSpPr>
            <a:spLocks noChangeAspect="1" noChangeArrowheads="1"/>
          </p:cNvSpPr>
          <p:nvPr userDrawn="1"/>
        </p:nvSpPr>
        <p:spPr bwMode="auto">
          <a:xfrm>
            <a:off x="6907112" y="5793601"/>
            <a:ext cx="3461098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ED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>
            <a:spAutoFit/>
          </a:bodyPr>
          <a:lstStyle/>
          <a:p>
            <a:pPr algn="l" defTabSz="995363">
              <a:lnSpc>
                <a:spcPct val="100000"/>
              </a:lnSpc>
              <a:spcBef>
                <a:spcPct val="40000"/>
              </a:spcBef>
              <a:buClr>
                <a:srgbClr val="787878"/>
              </a:buClr>
            </a:pPr>
            <a:r>
              <a:rPr lang="en-GB" sz="1100" b="1" dirty="0">
                <a:solidFill>
                  <a:schemeClr val="accent2"/>
                </a:solidFill>
              </a:rPr>
              <a:t>BSL </a:t>
            </a:r>
            <a:r>
              <a:rPr lang="en-GB" sz="1100" b="1" dirty="0" smtClean="0">
                <a:solidFill>
                  <a:schemeClr val="accent2"/>
                </a:solidFill>
              </a:rPr>
              <a:t>Transportation Consultants </a:t>
            </a:r>
            <a:r>
              <a:rPr lang="en-GB" sz="1100" b="1" dirty="0">
                <a:solidFill>
                  <a:schemeClr val="accent2"/>
                </a:solidFill>
              </a:rPr>
              <a:t>GmbH &amp; Co. </a:t>
            </a:r>
            <a:r>
              <a:rPr lang="en-GB" sz="1100" b="1" dirty="0" smtClean="0">
                <a:solidFill>
                  <a:schemeClr val="accent2"/>
                </a:solidFill>
              </a:rPr>
              <a:t>KG</a:t>
            </a:r>
            <a:br>
              <a:rPr lang="en-GB" sz="1100" b="1" dirty="0" smtClean="0">
                <a:solidFill>
                  <a:schemeClr val="accent2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Cölln </a:t>
            </a:r>
            <a:r>
              <a:rPr lang="en-GB" sz="1100" dirty="0" err="1" smtClean="0">
                <a:solidFill>
                  <a:schemeClr val="tx1"/>
                </a:solidFill>
              </a:rPr>
              <a:t>Haus</a:t>
            </a:r>
            <a:r>
              <a:rPr lang="en-GB" sz="1100" dirty="0" smtClean="0">
                <a:solidFill>
                  <a:schemeClr val="tx1"/>
                </a:solidFill>
              </a:rPr>
              <a:t/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Brodschrangen 3 - 5</a:t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20457 </a:t>
            </a:r>
            <a:r>
              <a:rPr lang="en-GB" sz="1100" dirty="0">
                <a:solidFill>
                  <a:schemeClr val="tx1"/>
                </a:solidFill>
              </a:rPr>
              <a:t>Hamburg</a:t>
            </a:r>
          </a:p>
          <a:p>
            <a:pPr algn="l" defTabSz="995363">
              <a:lnSpc>
                <a:spcPct val="100000"/>
              </a:lnSpc>
              <a:spcBef>
                <a:spcPct val="40000"/>
              </a:spcBef>
              <a:buClr>
                <a:srgbClr val="787878"/>
              </a:buClr>
            </a:pPr>
            <a:r>
              <a:rPr lang="en-GB" sz="1100" dirty="0">
                <a:solidFill>
                  <a:schemeClr val="tx1"/>
                </a:solidFill>
              </a:rPr>
              <a:t>info@bsl-transportation.com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www.bsl-transportation.com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7"/>
          <a:stretch/>
        </p:blipFill>
        <p:spPr>
          <a:xfrm>
            <a:off x="306140" y="344374"/>
            <a:ext cx="2877735" cy="1190199"/>
          </a:xfrm>
          <a:prstGeom prst="rect">
            <a:avLst/>
          </a:prstGeom>
        </p:spPr>
      </p:pic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8863" y="539750"/>
            <a:ext cx="4032250" cy="865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smtClean="0"/>
              <a:t>Logo Kooperationspartner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92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2612893" y="395999"/>
            <a:ext cx="7555044" cy="936000"/>
          </a:xfrm>
        </p:spPr>
        <p:txBody>
          <a:bodyPr anchor="b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/>
          </p:nvPr>
        </p:nvSpPr>
        <p:spPr>
          <a:xfrm>
            <a:off x="2609850" y="1835150"/>
            <a:ext cx="7561264" cy="5040313"/>
          </a:xfrm>
        </p:spPr>
        <p:txBody>
          <a:bodyPr/>
          <a:lstStyle>
            <a:lvl1pPr>
              <a:defRPr sz="2000" b="1"/>
            </a:lvl1pPr>
            <a:lvl2pPr marL="266700" indent="-265113">
              <a:buSzPct val="75000"/>
              <a:defRPr sz="2000"/>
            </a:lvl2pPr>
            <a:lvl3pPr marL="542925" indent="-276225">
              <a:defRPr sz="2000"/>
            </a:lvl3pPr>
            <a:lvl4pPr marL="809625" indent="-266700">
              <a:defRPr sz="2000"/>
            </a:lvl4pPr>
            <a:lvl5pPr marL="1076325" indent="-266700"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2612893" y="395999"/>
            <a:ext cx="7555044" cy="936000"/>
          </a:xfrm>
        </p:spPr>
        <p:txBody>
          <a:bodyPr anchor="b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1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522288" y="395999"/>
            <a:ext cx="9645649" cy="936000"/>
          </a:xfrm>
        </p:spPr>
        <p:txBody>
          <a:bodyPr anchor="b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0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1395885"/>
            <a:ext cx="9648825" cy="287337"/>
          </a:xfrm>
        </p:spPr>
        <p:txBody>
          <a:bodyPr lIns="0" anchor="b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</a:lstStyle>
          <a:p>
            <a:pPr lvl="0"/>
            <a:r>
              <a:rPr lang="de-DE" dirty="0" smtClean="0"/>
              <a:t>UNTERTITEL IN GROSSBUCHSTABEN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/>
          </p:nvPr>
        </p:nvSpPr>
        <p:spPr>
          <a:xfrm>
            <a:off x="522288" y="1835150"/>
            <a:ext cx="9648825" cy="50403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0556" y="7020991"/>
            <a:ext cx="5400600" cy="316607"/>
          </a:xfrm>
        </p:spPr>
        <p:txBody>
          <a:bodyPr lIns="0" anchor="b" anchorCtr="0"/>
          <a:lstStyle>
            <a:lvl1pPr marL="0" indent="0" algn="r">
              <a:buNone/>
              <a:defRPr sz="100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ggf. Quelle eintragen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3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u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1395885"/>
            <a:ext cx="9648825" cy="287337"/>
          </a:xfrm>
        </p:spPr>
        <p:txBody>
          <a:bodyPr lIns="0" anchor="b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</a:lstStyle>
          <a:p>
            <a:pPr lvl="0"/>
            <a:r>
              <a:rPr lang="de-DE" dirty="0" smtClean="0"/>
              <a:t>UNTERTITEL IN GROSSBUCHSTABEN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09625" y="5869530"/>
            <a:ext cx="9361488" cy="1005934"/>
          </a:xfrm>
          <a:noFill/>
        </p:spPr>
        <p:txBody>
          <a:bodyPr lIns="90000" tIns="90000" rIns="90000" bIns="90000" anchor="ctr" anchorCtr="0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Schlussfolgerung hinzufügen (16pt, bis zu 3 Zeilen) – wenn nur ein Punkt, dann ohne Aufzählungszeichen!</a:t>
            </a:r>
            <a:endParaRPr lang="de-DE" dirty="0"/>
          </a:p>
        </p:txBody>
      </p:sp>
      <p:sp>
        <p:nvSpPr>
          <p:cNvPr id="8" name="Gleichschenkliges Dreieck 7"/>
          <p:cNvSpPr/>
          <p:nvPr userDrawn="1"/>
        </p:nvSpPr>
        <p:spPr bwMode="auto">
          <a:xfrm rot="5400000">
            <a:off x="162654" y="6246601"/>
            <a:ext cx="1006602" cy="287338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7"/>
          </p:nvPr>
        </p:nvSpPr>
        <p:spPr>
          <a:xfrm>
            <a:off x="522288" y="1835150"/>
            <a:ext cx="9648825" cy="3889697"/>
          </a:xfrm>
        </p:spPr>
        <p:txBody>
          <a:bodyPr/>
          <a:lstStyle>
            <a:lvl3pPr marL="809625" indent="-276225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050556" y="7020991"/>
            <a:ext cx="5400600" cy="316607"/>
          </a:xfrm>
        </p:spPr>
        <p:txBody>
          <a:bodyPr lIns="0" anchor="b" anchorCtr="0"/>
          <a:lstStyle>
            <a:lvl1pPr marL="0" indent="0" algn="r">
              <a:buNone/>
              <a:defRPr sz="100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ggf. Quelle eintragen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1395885"/>
            <a:ext cx="9648825" cy="287337"/>
          </a:xfrm>
        </p:spPr>
        <p:txBody>
          <a:bodyPr lIns="0" anchor="b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</a:lstStyle>
          <a:p>
            <a:pPr lvl="0"/>
            <a:r>
              <a:rPr lang="de-DE" dirty="0" smtClean="0"/>
              <a:t>UNTERTITEL IN GROSSBUCHSTABEN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7"/>
          </p:nvPr>
        </p:nvSpPr>
        <p:spPr>
          <a:xfrm>
            <a:off x="522288" y="1835150"/>
            <a:ext cx="9648825" cy="5040313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0556" y="7020991"/>
            <a:ext cx="5400600" cy="316607"/>
          </a:xfrm>
        </p:spPr>
        <p:txBody>
          <a:bodyPr lIns="0" anchor="b" anchorCtr="0"/>
          <a:lstStyle>
            <a:lvl1pPr marL="0" indent="0" algn="r">
              <a:buNone/>
              <a:defRPr sz="100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ggf. Quelle eintragen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8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1395885"/>
            <a:ext cx="9648825" cy="287337"/>
          </a:xfrm>
        </p:spPr>
        <p:txBody>
          <a:bodyPr lIns="0" anchor="b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</a:lstStyle>
          <a:p>
            <a:pPr lvl="0"/>
            <a:r>
              <a:rPr lang="de-DE" dirty="0" smtClean="0"/>
              <a:t>UNTERTITEL IN GROSSBUCHSTABEN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0556" y="7020991"/>
            <a:ext cx="5400600" cy="316607"/>
          </a:xfrm>
        </p:spPr>
        <p:txBody>
          <a:bodyPr lIns="0" anchor="b" anchorCtr="0"/>
          <a:lstStyle>
            <a:lvl1pPr marL="0" indent="0" algn="r">
              <a:buNone/>
              <a:defRPr sz="100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dirty="0" smtClean="0"/>
              <a:t>ggf. Quelle eintragen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379148" y="7180190"/>
            <a:ext cx="787202" cy="18877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1588" algn="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E54E4AE7-C70F-473E-85ED-012989CDF821}" type="slidenum"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pPr marL="0" marR="0" indent="1588" algn="r" defTabSz="995363" rtl="0" eaLnBrk="1" fontAlgn="base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t>‹Nr.›</a:t>
            </a:fld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3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1" name="Rectangle 97" hidden="1"/>
          <p:cNvGraphicFramePr>
            <a:graphicFrameLocks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81286730"/>
              </p:ext>
            </p:extLst>
          </p:nvPr>
        </p:nvGraphicFramePr>
        <p:xfrm>
          <a:off x="-1588" y="0"/>
          <a:ext cx="174626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5" name="think-cell Folie" r:id="rId19" imgW="0" imgH="0" progId="TCLayout.ActiveDocument.1">
                  <p:embed/>
                </p:oleObj>
              </mc:Choice>
              <mc:Fallback>
                <p:oleObj name="think-cell Folie" r:id="rId19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0"/>
                        <a:ext cx="174626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395999"/>
            <a:ext cx="9640888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ED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787525"/>
            <a:ext cx="9644063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9675813" y="5116513"/>
            <a:ext cx="1000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99569" bIns="49785">
            <a:spAutoFit/>
          </a:bodyPr>
          <a:lstStyle/>
          <a:p>
            <a:pPr defTabSz="995363">
              <a:lnSpc>
                <a:spcPct val="100000"/>
              </a:lnSpc>
              <a:buClr>
                <a:srgbClr val="6696B5"/>
              </a:buClr>
              <a:buFontTx/>
              <a:buNone/>
            </a:pPr>
            <a:endParaRPr lang="en-GB" sz="1500">
              <a:solidFill>
                <a:srgbClr val="787878"/>
              </a:solidFill>
            </a:endParaRPr>
          </a:p>
        </p:txBody>
      </p:sp>
      <p:pic>
        <p:nvPicPr>
          <p:cNvPr id="10" name="Bild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6" y="6967537"/>
            <a:ext cx="3054012" cy="457833"/>
          </a:xfrm>
          <a:prstGeom prst="rect">
            <a:avLst/>
          </a:prstGeom>
        </p:spPr>
      </p:pic>
      <p:sp>
        <p:nvSpPr>
          <p:cNvPr id="17" name="Text Box 39"/>
          <p:cNvSpPr txBox="1">
            <a:spLocks noChangeArrowheads="1"/>
          </p:cNvSpPr>
          <p:nvPr/>
        </p:nvSpPr>
        <p:spPr bwMode="auto">
          <a:xfrm rot="16200000">
            <a:off x="9134701" y="5499449"/>
            <a:ext cx="2619628" cy="13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indent="1588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98475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95363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93838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90725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rgbClr val="464646"/>
                </a:solidFill>
                <a:latin typeface="Arial" charset="0"/>
                <a:cs typeface="Arial" charset="0"/>
              </a:rPr>
              <a:t>©</a:t>
            </a:r>
            <a:r>
              <a:rPr lang="de-DE" sz="800" dirty="0">
                <a:solidFill>
                  <a:srgbClr val="464646"/>
                </a:solidFill>
                <a:latin typeface="Arial" charset="0"/>
              </a:rPr>
              <a:t> BSL Transportation Consultants GmbH &amp; Co. KG </a:t>
            </a:r>
            <a:r>
              <a:rPr lang="de-DE" sz="800" dirty="0" smtClean="0">
                <a:solidFill>
                  <a:srgbClr val="464646"/>
                </a:solidFill>
                <a:latin typeface="Arial" charset="0"/>
              </a:rPr>
              <a:t>2015</a:t>
            </a:r>
            <a:endParaRPr lang="de-DE" sz="800" dirty="0">
              <a:solidFill>
                <a:srgbClr val="464646"/>
              </a:solidFill>
              <a:latin typeface="Arial" charset="0"/>
            </a:endParaRPr>
          </a:p>
        </p:txBody>
      </p:sp>
      <p:sp>
        <p:nvSpPr>
          <p:cNvPr id="9" name="Text Box 114" descr="casepath"/>
          <p:cNvSpPr txBox="1">
            <a:spLocks noChangeArrowheads="1"/>
          </p:cNvSpPr>
          <p:nvPr/>
        </p:nvSpPr>
        <p:spPr bwMode="auto">
          <a:xfrm>
            <a:off x="522288" y="7317028"/>
            <a:ext cx="6147837" cy="21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>
            <a:spAutoFit/>
          </a:bodyPr>
          <a:lstStyle>
            <a:lvl1pPr indent="1588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98475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95363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93838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90725" algn="l" defTabSz="995363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787878"/>
              </a:buClr>
            </a:pPr>
            <a:r>
              <a:rPr lang="en-US" sz="700" smtClean="0">
                <a:solidFill>
                  <a:srgbClr val="464646"/>
                </a:solidFill>
                <a:latin typeface="Arial" charset="0"/>
              </a:rPr>
              <a:t>N:\MARKTBEARBEITUNG\Knowledgemanagement\Vorträge\SZZ\Public transport conference 20150326\SZZ_conference_PT_funding_20150326.pptx</a:t>
            </a:r>
            <a:endParaRPr lang="de-DE" sz="700" dirty="0">
              <a:solidFill>
                <a:srgbClr val="46464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0" r:id="rId2"/>
    <p:sldLayoutId id="2147483703" r:id="rId3"/>
    <p:sldLayoutId id="2147483708" r:id="rId4"/>
    <p:sldLayoutId id="2147483709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04" r:id="rId11"/>
    <p:sldLayoutId id="2147483682" r:id="rId12"/>
    <p:sldLayoutId id="2147483711" r:id="rId13"/>
    <p:sldLayoutId id="2147483713" r:id="rId14"/>
    <p:sldLayoutId id="214748371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9536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2pPr>
      <a:lvl3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3pPr>
      <a:lvl4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4pPr>
      <a:lvl5pPr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5pPr>
      <a:lvl6pPr marL="4572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6pPr>
      <a:lvl7pPr marL="9144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7pPr>
      <a:lvl8pPr marL="13716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8pPr>
      <a:lvl9pPr marL="1828800" algn="l" defTabSz="99536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F2D"/>
          </a:solidFill>
          <a:latin typeface="Arial" charset="0"/>
        </a:defRPr>
      </a:lvl9pPr>
    </p:titleStyle>
    <p:bodyStyle>
      <a:lvl1pPr marL="266700" indent="-266700" algn="l" defTabSz="995363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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65113" algn="l" defTabSz="995363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"/>
        <a:defRPr sz="1600" strike="noStrike" baseline="0">
          <a:solidFill>
            <a:schemeClr val="tx1"/>
          </a:solidFill>
          <a:latin typeface="+mn-lt"/>
        </a:defRPr>
      </a:lvl2pPr>
      <a:lvl3pPr marL="809625" indent="-276225" algn="l" defTabSz="995363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–"/>
        <a:defRPr sz="1600" strike="noStrike" baseline="0">
          <a:solidFill>
            <a:schemeClr val="tx1"/>
          </a:solidFill>
          <a:latin typeface="+mn-lt"/>
        </a:defRPr>
      </a:lvl3pPr>
      <a:lvl4pPr marL="1076325" indent="-266700" algn="l" defTabSz="995363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Font typeface="Arial Unicode MS" pitchFamily="34" charset="-128"/>
        <a:buChar char="‑"/>
        <a:defRPr sz="1600" strike="noStrike" baseline="0">
          <a:solidFill>
            <a:schemeClr val="tx1"/>
          </a:solidFill>
          <a:latin typeface="+mn-lt"/>
        </a:defRPr>
      </a:lvl4pPr>
      <a:lvl5pPr marL="1343025" indent="-266700" algn="l" defTabSz="995363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Font typeface="Arial Unicode MS" pitchFamily="34" charset="-128"/>
        <a:buChar char="‑"/>
        <a:defRPr sz="1600" strike="noStrike" baseline="0">
          <a:solidFill>
            <a:schemeClr val="tx1"/>
          </a:solidFill>
          <a:latin typeface="+mn-lt"/>
        </a:defRPr>
      </a:lvl5pPr>
      <a:lvl6pPr marL="1343025" indent="-266700" algn="l" defTabSz="995363" rtl="0" eaLnBrk="1" fontAlgn="base" hangingPunct="1">
        <a:spcBef>
          <a:spcPts val="600"/>
        </a:spcBef>
        <a:spcAft>
          <a:spcPct val="0"/>
        </a:spcAft>
        <a:buClrTx/>
        <a:buFont typeface="Arial Unicode MS" pitchFamily="34" charset="-128"/>
        <a:buChar char="‑"/>
        <a:defRPr sz="1600" strike="noStrike" baseline="0">
          <a:solidFill>
            <a:schemeClr val="tx1"/>
          </a:solidFill>
          <a:latin typeface="+mn-lt"/>
        </a:defRPr>
      </a:lvl6pPr>
      <a:lvl7pPr marL="2035175" indent="-288925" algn="l" defTabSz="995363" rtl="0" eaLnBrk="1" fontAlgn="base" hangingPunct="1">
        <a:spcBef>
          <a:spcPct val="55000"/>
        </a:spcBef>
        <a:spcAft>
          <a:spcPct val="0"/>
        </a:spcAft>
        <a:buClr>
          <a:srgbClr val="003F2D"/>
        </a:buClr>
        <a:buFont typeface="Arial Unicode MS" pitchFamily="34" charset="-128"/>
        <a:buChar char="‑"/>
        <a:defRPr sz="1700">
          <a:solidFill>
            <a:srgbClr val="787878"/>
          </a:solidFill>
          <a:latin typeface="+mn-lt"/>
        </a:defRPr>
      </a:lvl7pPr>
      <a:lvl8pPr marL="2492375" indent="-288925" algn="l" defTabSz="995363" rtl="0" eaLnBrk="1" fontAlgn="base" hangingPunct="1">
        <a:spcBef>
          <a:spcPct val="55000"/>
        </a:spcBef>
        <a:spcAft>
          <a:spcPct val="0"/>
        </a:spcAft>
        <a:buClr>
          <a:srgbClr val="003F2D"/>
        </a:buClr>
        <a:buFont typeface="Arial Unicode MS" pitchFamily="34" charset="-128"/>
        <a:buChar char="‑"/>
        <a:defRPr sz="1700">
          <a:solidFill>
            <a:srgbClr val="787878"/>
          </a:solidFill>
          <a:latin typeface="+mn-lt"/>
        </a:defRPr>
      </a:lvl8pPr>
      <a:lvl9pPr marL="2949575" indent="-288925" algn="l" defTabSz="995363" rtl="0" eaLnBrk="1" fontAlgn="base" hangingPunct="1">
        <a:spcBef>
          <a:spcPct val="55000"/>
        </a:spcBef>
        <a:spcAft>
          <a:spcPct val="0"/>
        </a:spcAft>
        <a:buClr>
          <a:srgbClr val="003F2D"/>
        </a:buClr>
        <a:buFont typeface="Arial Unicode MS" pitchFamily="34" charset="-128"/>
        <a:buChar char="‑"/>
        <a:defRPr sz="1700">
          <a:solidFill>
            <a:srgbClr val="78787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9" Type="http://schemas.openxmlformats.org/officeDocument/2006/relationships/tags" Target="../tags/tag103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50" Type="http://schemas.openxmlformats.org/officeDocument/2006/relationships/tags" Target="../tags/tag114.xml"/><Relationship Id="rId55" Type="http://schemas.openxmlformats.org/officeDocument/2006/relationships/image" Target="../media/image19.emf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41" Type="http://schemas.openxmlformats.org/officeDocument/2006/relationships/tags" Target="../tags/tag105.xml"/><Relationship Id="rId54" Type="http://schemas.openxmlformats.org/officeDocument/2006/relationships/oleObject" Target="../embeddings/oleObject15.bin"/><Relationship Id="rId1" Type="http://schemas.openxmlformats.org/officeDocument/2006/relationships/vmlDrawing" Target="../drawings/vmlDrawing12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3" Type="http://schemas.openxmlformats.org/officeDocument/2006/relationships/image" Target="../media/image4.emf"/><Relationship Id="rId58" Type="http://schemas.openxmlformats.org/officeDocument/2006/relationships/image" Target="../media/image21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57" Type="http://schemas.openxmlformats.org/officeDocument/2006/relationships/image" Target="../media/image20.emf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oleObject" Target="../embeddings/oleObject14.bin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56" Type="http://schemas.openxmlformats.org/officeDocument/2006/relationships/oleObject" Target="../embeddings/oleObject16.bin"/><Relationship Id="rId8" Type="http://schemas.openxmlformats.org/officeDocument/2006/relationships/tags" Target="../tags/tag72.xml"/><Relationship Id="rId51" Type="http://schemas.openxmlformats.org/officeDocument/2006/relationships/slideLayout" Target="../slideLayouts/slideLayout6.xml"/><Relationship Id="rId3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24.jpe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16.jpe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23.png"/><Relationship Id="rId5" Type="http://schemas.openxmlformats.org/officeDocument/2006/relationships/tags" Target="../tags/tag119.xml"/><Relationship Id="rId10" Type="http://schemas.openxmlformats.org/officeDocument/2006/relationships/image" Target="../media/image22.png"/><Relationship Id="rId4" Type="http://schemas.openxmlformats.org/officeDocument/2006/relationships/tags" Target="../tags/tag118.xml"/><Relationship Id="rId9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slideLayout" Target="../slideLayouts/slideLayout6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4.e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image" Target="../media/image4.emf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17.emf"/><Relationship Id="rId10" Type="http://schemas.openxmlformats.org/officeDocument/2006/relationships/tags" Target="../tags/tag21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image" Target="../media/image18.emf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oleObject" Target="../embeddings/oleObject13.bin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image" Target="../media/image4.emf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27" name="Object 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87439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5" name="think-cell Folie" r:id="rId5" imgW="500" imgH="500" progId="TCLayout.ActiveDocument.1">
                  <p:embed/>
                </p:oleObj>
              </mc:Choice>
              <mc:Fallback>
                <p:oleObj name="think-cell Folie" r:id="rId5" imgW="500" imgH="500" progId="TCLayout.ActiveDocument.1">
                  <p:embed/>
                  <p:pic>
                    <p:nvPicPr>
                      <p:cNvPr id="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r-BA" dirty="0"/>
              <a:t>Funding opportunities of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hr-BA" dirty="0" smtClean="0"/>
              <a:t>public transport</a:t>
            </a:r>
            <a:r>
              <a:rPr lang="de-DE" dirty="0" smtClean="0"/>
              <a:t> –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Germany </a:t>
            </a:r>
            <a:endParaRPr lang="de-DE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/>
              <a:t>Key-note </a:t>
            </a:r>
            <a:r>
              <a:rPr lang="de-DE" b="1" dirty="0" err="1" smtClean="0"/>
              <a:t>speech</a:t>
            </a:r>
            <a:r>
              <a:rPr lang="de-DE" b="1" dirty="0" smtClean="0"/>
              <a:t> at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croatian</a:t>
            </a:r>
            <a:r>
              <a:rPr lang="de-DE" b="1" dirty="0" smtClean="0"/>
              <a:t> pro-</a:t>
            </a:r>
            <a:r>
              <a:rPr lang="de-DE" b="1" dirty="0" err="1" smtClean="0"/>
              <a:t>rail</a:t>
            </a:r>
            <a:r>
              <a:rPr lang="de-DE" b="1" dirty="0" smtClean="0"/>
              <a:t> </a:t>
            </a:r>
            <a:r>
              <a:rPr lang="de-DE" b="1" dirty="0" err="1" smtClean="0"/>
              <a:t>alliance</a:t>
            </a:r>
            <a:r>
              <a:rPr lang="de-DE" b="1" dirty="0" smtClean="0"/>
              <a:t> </a:t>
            </a:r>
            <a:r>
              <a:rPr lang="de-DE" b="1" dirty="0" err="1" smtClean="0"/>
              <a:t>conference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hr-HR" b="1" dirty="0" smtClean="0"/>
              <a:t>"Public </a:t>
            </a:r>
            <a:r>
              <a:rPr lang="hr-HR" b="1" dirty="0"/>
              <a:t>passenger transport in role of Regional </a:t>
            </a:r>
            <a:r>
              <a:rPr lang="hr-HR" b="1" dirty="0" smtClean="0"/>
              <a:t>Development"</a:t>
            </a:r>
            <a:endParaRPr lang="de-DE" dirty="0"/>
          </a:p>
          <a:p>
            <a:endParaRPr lang="de-DE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Zagreb, 26 </a:t>
            </a:r>
            <a:r>
              <a:rPr lang="de-DE" dirty="0" smtClean="0">
                <a:latin typeface="Arial" charset="0"/>
              </a:rPr>
              <a:t>March 2015</a:t>
            </a:r>
            <a:endParaRPr lang="de-D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464646"/>
                </a:solidFill>
              </a:rPr>
              <a:t>German </a:t>
            </a:r>
            <a:r>
              <a:rPr lang="de-DE" dirty="0" err="1" smtClean="0">
                <a:solidFill>
                  <a:srgbClr val="464646"/>
                </a:solidFill>
              </a:rPr>
              <a:t>funding</a:t>
            </a:r>
            <a:r>
              <a:rPr lang="de-DE" dirty="0" smtClean="0">
                <a:solidFill>
                  <a:srgbClr val="464646"/>
                </a:solidFill>
              </a:rPr>
              <a:t> </a:t>
            </a:r>
            <a:r>
              <a:rPr lang="de-DE" dirty="0" err="1" smtClean="0">
                <a:solidFill>
                  <a:srgbClr val="464646"/>
                </a:solidFill>
              </a:rPr>
              <a:t>structure</a:t>
            </a:r>
            <a:r>
              <a:rPr lang="de-DE" dirty="0" smtClean="0">
                <a:solidFill>
                  <a:srgbClr val="464646"/>
                </a:solidFill>
              </a:rPr>
              <a:t> (2/2)</a:t>
            </a:r>
            <a:endParaRPr lang="de-DE" dirty="0">
              <a:solidFill>
                <a:srgbClr val="464646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Germany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regionalisation</a:t>
            </a:r>
            <a:r>
              <a:rPr lang="de-DE" dirty="0" smtClean="0"/>
              <a:t> </a:t>
            </a:r>
            <a:r>
              <a:rPr lang="de-DE" dirty="0" err="1" smtClean="0"/>
              <a:t>funds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an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financial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assure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Source: </a:t>
            </a:r>
            <a:r>
              <a:rPr lang="de-DE" dirty="0"/>
              <a:t>Friedrich-Ebert-Stiftung (2010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1890316" y="2448044"/>
            <a:ext cx="0" cy="4316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hteck 7"/>
          <p:cNvSpPr/>
          <p:nvPr/>
        </p:nvSpPr>
        <p:spPr bwMode="auto">
          <a:xfrm>
            <a:off x="522289" y="1771268"/>
            <a:ext cx="3137440" cy="58436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FEDERAL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GOVERNMENT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602284" y="2883321"/>
            <a:ext cx="3137440" cy="58436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FEDERAL STATES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266580" y="3995374"/>
            <a:ext cx="2016224" cy="58436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MUNICIPAL LEVEL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498828" y="3995374"/>
            <a:ext cx="2016224" cy="58436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MUNICIPAL OWNERS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522165" y="6219481"/>
            <a:ext cx="7112349" cy="58436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PASSENGERS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522165" y="5107427"/>
            <a:ext cx="2970336" cy="58436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RAILWAY COMPANIES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3690516" y="5107427"/>
            <a:ext cx="3450481" cy="58436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BUS COMPANIES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666180" y="2448044"/>
            <a:ext cx="0" cy="26212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6858868" y="4603750"/>
            <a:ext cx="0" cy="4655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 flipV="1">
            <a:off x="2250356" y="5720362"/>
            <a:ext cx="0" cy="4655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 flipH="1" flipV="1">
            <a:off x="5909273" y="5720362"/>
            <a:ext cx="0" cy="4655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4410596" y="3510632"/>
            <a:ext cx="0" cy="4655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7074892" y="4571481"/>
            <a:ext cx="1373038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587" lvl="1" indent="0">
              <a:spcBef>
                <a:spcPts val="0"/>
              </a:spcBef>
              <a:buNone/>
            </a:pPr>
            <a:r>
              <a:rPr lang="de-DE" sz="1000" dirty="0" err="1" smtClean="0"/>
              <a:t>Deficit</a:t>
            </a:r>
            <a:r>
              <a:rPr lang="de-DE" sz="1000" dirty="0" smtClean="0"/>
              <a:t> </a:t>
            </a:r>
            <a:r>
              <a:rPr lang="de-DE" sz="1000" dirty="0" err="1" smtClean="0"/>
              <a:t>financing</a:t>
            </a:r>
            <a:endParaRPr lang="de-DE" sz="1000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5418708" y="4571481"/>
            <a:ext cx="1224136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77800" lvl="1" indent="-176213">
              <a:lnSpc>
                <a:spcPts val="1000"/>
              </a:lnSpc>
              <a:spcBef>
                <a:spcPts val="0"/>
              </a:spcBef>
            </a:pPr>
            <a:r>
              <a:rPr lang="de-DE" sz="1000" dirty="0" err="1" smtClean="0"/>
              <a:t>Contracts</a:t>
            </a:r>
            <a:endParaRPr lang="de-DE" sz="1000" dirty="0" smtClean="0"/>
          </a:p>
          <a:p>
            <a:pPr marL="177800" lvl="1" indent="-176213">
              <a:lnSpc>
                <a:spcPts val="1000"/>
              </a:lnSpc>
              <a:spcBef>
                <a:spcPts val="0"/>
              </a:spcBef>
            </a:pPr>
            <a:r>
              <a:rPr lang="en-US" sz="1000" dirty="0" smtClean="0"/>
              <a:t>Funding of transport association</a:t>
            </a:r>
            <a:endParaRPr lang="de-DE" sz="1000" dirty="0"/>
          </a:p>
        </p:txBody>
      </p:sp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2034332" y="3607023"/>
            <a:ext cx="1373038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587" lvl="1" indent="0">
              <a:spcBef>
                <a:spcPts val="0"/>
              </a:spcBef>
              <a:buNone/>
            </a:pPr>
            <a:r>
              <a:rPr lang="de-DE" sz="1000" dirty="0" err="1" smtClean="0"/>
              <a:t>Contracts</a:t>
            </a:r>
            <a:endParaRPr lang="de-DE" sz="1000" dirty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810196" y="3607023"/>
            <a:ext cx="1373038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587" lvl="1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de-DE" sz="1000" dirty="0" smtClean="0"/>
              <a:t>Infrastructure</a:t>
            </a:r>
            <a:endParaRPr lang="de-DE" sz="1000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2173462" y="2344429"/>
            <a:ext cx="940990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587" lvl="1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de-DE" sz="1000" dirty="0" err="1" smtClean="0"/>
              <a:t>Regionalisation</a:t>
            </a:r>
            <a:r>
              <a:rPr lang="de-DE" sz="1000" dirty="0" smtClean="0"/>
              <a:t> </a:t>
            </a:r>
            <a:r>
              <a:rPr lang="de-DE" sz="1000" dirty="0" err="1" smtClean="0"/>
              <a:t>funds</a:t>
            </a:r>
            <a:endParaRPr lang="de-DE" sz="1000" dirty="0"/>
          </a:p>
        </p:txBody>
      </p:sp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4621734" y="3432731"/>
            <a:ext cx="1373038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587" lvl="1" indent="0">
              <a:spcBef>
                <a:spcPts val="0"/>
              </a:spcBef>
              <a:buNone/>
            </a:pPr>
            <a:r>
              <a:rPr lang="de-DE" sz="1000" dirty="0" smtClean="0"/>
              <a:t>Public </a:t>
            </a:r>
            <a:r>
              <a:rPr lang="de-DE" sz="1000" dirty="0" err="1" smtClean="0"/>
              <a:t>transport</a:t>
            </a:r>
            <a:r>
              <a:rPr lang="de-DE" sz="1000" dirty="0" smtClean="0"/>
              <a:t> </a:t>
            </a:r>
            <a:r>
              <a:rPr lang="de-DE" sz="1000" dirty="0" err="1" smtClean="0"/>
              <a:t>allocation</a:t>
            </a:r>
            <a:endParaRPr lang="de-DE" sz="1000" dirty="0"/>
          </a:p>
        </p:txBody>
      </p:sp>
      <p:sp>
        <p:nvSpPr>
          <p:cNvPr id="26" name="Textfeld 25"/>
          <p:cNvSpPr txBox="1"/>
          <p:nvPr>
            <p:custDataLst>
              <p:tags r:id="rId1"/>
            </p:custDataLst>
          </p:nvPr>
        </p:nvSpPr>
        <p:spPr>
          <a:xfrm>
            <a:off x="3330476" y="5839271"/>
            <a:ext cx="1409040" cy="26161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55000"/>
              </a:spcBef>
            </a:pPr>
            <a:r>
              <a:rPr lang="de-DE" sz="1700" dirty="0" err="1" smtClean="0">
                <a:solidFill>
                  <a:srgbClr val="787878"/>
                </a:solidFill>
                <a:latin typeface="Arial"/>
              </a:rPr>
              <a:t>Fare</a:t>
            </a:r>
            <a:r>
              <a:rPr lang="de-DE" sz="1700" dirty="0" smtClean="0">
                <a:solidFill>
                  <a:srgbClr val="787878"/>
                </a:solidFill>
                <a:latin typeface="Arial"/>
              </a:rPr>
              <a:t> </a:t>
            </a:r>
            <a:r>
              <a:rPr lang="de-DE" sz="1700" dirty="0" err="1" smtClean="0">
                <a:solidFill>
                  <a:srgbClr val="787878"/>
                </a:solidFill>
                <a:latin typeface="Arial"/>
              </a:rPr>
              <a:t>revenues</a:t>
            </a:r>
            <a:endParaRPr lang="de-DE" sz="1700" dirty="0">
              <a:solidFill>
                <a:srgbClr val="787878"/>
              </a:solidFill>
              <a:latin typeface="Arial"/>
            </a:endParaRPr>
          </a:p>
        </p:txBody>
      </p:sp>
      <p:cxnSp>
        <p:nvCxnSpPr>
          <p:cNvPr id="27" name="Gerade Verbindung mit Pfeil 26"/>
          <p:cNvCxnSpPr/>
          <p:nvPr/>
        </p:nvCxnSpPr>
        <p:spPr bwMode="auto">
          <a:xfrm>
            <a:off x="4043935" y="3510632"/>
            <a:ext cx="0" cy="15967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4258568" y="4571481"/>
            <a:ext cx="800100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587" lvl="1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de-DE" sz="1000" dirty="0" smtClean="0"/>
              <a:t>School </a:t>
            </a:r>
            <a:r>
              <a:rPr lang="de-DE" sz="1000" dirty="0" err="1" smtClean="0"/>
              <a:t>traffic</a:t>
            </a:r>
            <a:endParaRPr lang="de-DE" sz="1000" dirty="0"/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5202684" y="4628214"/>
            <a:ext cx="0" cy="4655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uppieren 29"/>
          <p:cNvGrpSpPr/>
          <p:nvPr/>
        </p:nvGrpSpPr>
        <p:grpSpPr>
          <a:xfrm>
            <a:off x="4780997" y="3175501"/>
            <a:ext cx="2844000" cy="791562"/>
            <a:chOff x="4780998" y="3277101"/>
            <a:chExt cx="2757988" cy="791562"/>
          </a:xfrm>
        </p:grpSpPr>
        <p:cxnSp>
          <p:nvCxnSpPr>
            <p:cNvPr id="31" name="Gerade Verbindung mit Pfeil 30"/>
            <p:cNvCxnSpPr/>
            <p:nvPr>
              <p:custDataLst>
                <p:tags r:id="rId4"/>
              </p:custDataLst>
            </p:nvPr>
          </p:nvCxnSpPr>
          <p:spPr bwMode="auto">
            <a:xfrm>
              <a:off x="7503978" y="3277101"/>
              <a:ext cx="6251" cy="79156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/>
          </p:nvCxnSpPr>
          <p:spPr bwMode="auto">
            <a:xfrm flipV="1">
              <a:off x="4780998" y="3277101"/>
              <a:ext cx="2757988" cy="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Gerade Verbindung mit Pfeil 32"/>
          <p:cNvCxnSpPr/>
          <p:nvPr/>
        </p:nvCxnSpPr>
        <p:spPr bwMode="auto">
          <a:xfrm>
            <a:off x="1818308" y="3510632"/>
            <a:ext cx="0" cy="15967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>
            <a:off x="3331741" y="2448044"/>
            <a:ext cx="0" cy="4316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Inhaltsplatzhalter 2"/>
          <p:cNvSpPr txBox="1">
            <a:spLocks/>
          </p:cNvSpPr>
          <p:nvPr/>
        </p:nvSpPr>
        <p:spPr bwMode="auto">
          <a:xfrm>
            <a:off x="3613622" y="2344429"/>
            <a:ext cx="796974" cy="6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785" rIns="0" bIns="49785" numCol="1" anchor="t" anchorCtr="0" compatLnSpc="1">
            <a:prstTxWarp prst="textNoShape">
              <a:avLst/>
            </a:prstTxWarp>
          </a:bodyPr>
          <a:lstStyle>
            <a:lvl1pPr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808080"/>
              </a:buClr>
              <a:defRPr sz="17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279400" indent="-27781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n"/>
              <a:defRPr sz="1700">
                <a:solidFill>
                  <a:srgbClr val="787878"/>
                </a:solidFill>
                <a:latin typeface="+mn-lt"/>
              </a:defRPr>
            </a:lvl2pPr>
            <a:lvl3pPr marL="552450" indent="-271463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SzPct val="80000"/>
              <a:buFont typeface="Wingdings" pitchFamily="2" charset="2"/>
              <a:buChar char="o"/>
              <a:defRPr sz="1700">
                <a:solidFill>
                  <a:srgbClr val="787878"/>
                </a:solidFill>
                <a:latin typeface="+mn-lt"/>
              </a:defRPr>
            </a:lvl3pPr>
            <a:lvl4pPr marL="830263" indent="-274638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" charset="0"/>
              <a:buChar char="–"/>
              <a:defRPr sz="1700">
                <a:solidFill>
                  <a:srgbClr val="787878"/>
                </a:solidFill>
                <a:latin typeface="+mn-lt"/>
              </a:defRPr>
            </a:lvl4pPr>
            <a:lvl5pPr marL="11207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5pPr>
            <a:lvl6pPr marL="15779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1587" lvl="1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de-DE" sz="1000" dirty="0" err="1" smtClean="0"/>
              <a:t>Municipality</a:t>
            </a:r>
            <a:r>
              <a:rPr lang="de-DE" sz="1000" dirty="0" smtClean="0"/>
              <a:t> </a:t>
            </a:r>
            <a:r>
              <a:rPr lang="de-DE" sz="1000" dirty="0" err="1"/>
              <a:t>transport</a:t>
            </a:r>
            <a:r>
              <a:rPr lang="de-DE" sz="1000" dirty="0"/>
              <a:t> </a:t>
            </a:r>
            <a:r>
              <a:rPr lang="de-DE" sz="1000" dirty="0" err="1"/>
              <a:t>financing</a:t>
            </a:r>
            <a:endParaRPr lang="de-DE" sz="1000" dirty="0"/>
          </a:p>
        </p:txBody>
      </p:sp>
      <p:cxnSp>
        <p:nvCxnSpPr>
          <p:cNvPr id="36" name="Gerade Verbindung mit Pfeil 35"/>
          <p:cNvCxnSpPr/>
          <p:nvPr/>
        </p:nvCxnSpPr>
        <p:spPr bwMode="auto">
          <a:xfrm>
            <a:off x="8663260" y="2128588"/>
            <a:ext cx="0" cy="4316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/>
          <p:nvPr/>
        </p:nvCxnSpPr>
        <p:spPr bwMode="auto">
          <a:xfrm>
            <a:off x="8663260" y="2666982"/>
            <a:ext cx="0" cy="4655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>
            <p:custDataLst>
              <p:tags r:id="rId2"/>
            </p:custDataLst>
          </p:nvPr>
        </p:nvSpPr>
        <p:spPr>
          <a:xfrm>
            <a:off x="8891340" y="2128588"/>
            <a:ext cx="1463542" cy="18466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55000"/>
              </a:spcBef>
            </a:pPr>
            <a:r>
              <a:rPr lang="de-DE" sz="1200" dirty="0" err="1" smtClean="0">
                <a:solidFill>
                  <a:srgbClr val="787878"/>
                </a:solidFill>
                <a:latin typeface="Arial"/>
              </a:rPr>
              <a:t>Regionalisation</a:t>
            </a:r>
            <a:r>
              <a:rPr lang="de-DE" sz="1200" dirty="0" smtClean="0">
                <a:solidFill>
                  <a:srgbClr val="787878"/>
                </a:solidFill>
                <a:latin typeface="Arial"/>
              </a:rPr>
              <a:t> </a:t>
            </a:r>
            <a:r>
              <a:rPr lang="de-DE" sz="1200" dirty="0" err="1" smtClean="0">
                <a:solidFill>
                  <a:srgbClr val="787878"/>
                </a:solidFill>
                <a:latin typeface="Arial"/>
              </a:rPr>
              <a:t>funds</a:t>
            </a:r>
            <a:endParaRPr lang="de-DE" sz="1200" dirty="0">
              <a:solidFill>
                <a:srgbClr val="787878"/>
              </a:solidFill>
              <a:latin typeface="Arial"/>
            </a:endParaRPr>
          </a:p>
        </p:txBody>
      </p:sp>
      <p:sp>
        <p:nvSpPr>
          <p:cNvPr id="39" name="Textfeld 38"/>
          <p:cNvSpPr txBox="1"/>
          <p:nvPr>
            <p:custDataLst>
              <p:tags r:id="rId3"/>
            </p:custDataLst>
          </p:nvPr>
        </p:nvSpPr>
        <p:spPr>
          <a:xfrm>
            <a:off x="8891341" y="2666982"/>
            <a:ext cx="1463542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55000"/>
              </a:spcBef>
            </a:pPr>
            <a:r>
              <a:rPr lang="de-DE" sz="1200" dirty="0" smtClean="0">
                <a:solidFill>
                  <a:srgbClr val="787878"/>
                </a:solidFill>
                <a:latin typeface="Arial"/>
              </a:rPr>
              <a:t>Other </a:t>
            </a:r>
            <a:r>
              <a:rPr lang="de-DE" sz="1200" dirty="0" err="1" smtClean="0">
                <a:solidFill>
                  <a:srgbClr val="787878"/>
                </a:solidFill>
                <a:latin typeface="Arial"/>
              </a:rPr>
              <a:t>financial</a:t>
            </a:r>
            <a:r>
              <a:rPr lang="de-DE" sz="1200" dirty="0" smtClean="0">
                <a:solidFill>
                  <a:srgbClr val="787878"/>
                </a:solidFill>
                <a:latin typeface="Arial"/>
              </a:rPr>
              <a:t> </a:t>
            </a:r>
            <a:r>
              <a:rPr lang="de-DE" sz="1200" dirty="0" err="1" smtClean="0">
                <a:solidFill>
                  <a:srgbClr val="787878"/>
                </a:solidFill>
                <a:latin typeface="Arial"/>
              </a:rPr>
              <a:t>instruments</a:t>
            </a:r>
            <a:endParaRPr lang="de-DE" sz="1200" dirty="0">
              <a:solidFill>
                <a:srgbClr val="787878"/>
              </a:solidFill>
              <a:latin typeface="Arial"/>
            </a:endParaRPr>
          </a:p>
        </p:txBody>
      </p:sp>
      <p:graphicFrame>
        <p:nvGraphicFramePr>
          <p:cNvPr id="4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59199"/>
              </p:ext>
            </p:extLst>
          </p:nvPr>
        </p:nvGraphicFramePr>
        <p:xfrm>
          <a:off x="9091116" y="1466850"/>
          <a:ext cx="1075234" cy="266700"/>
        </p:xfrm>
        <a:graphic>
          <a:graphicData uri="http://schemas.openxmlformats.org/drawingml/2006/table">
            <a:tbl>
              <a:tblPr/>
              <a:tblGrid>
                <a:gridCol w="1075234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Arial" charset="0"/>
                        </a:rPr>
                        <a:t>Simplified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1760" marB="1176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77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87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kt 6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6760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96" name="think-cell Folie" r:id="rId52" imgW="270" imgH="270" progId="TCLayout.ActiveDocument.1">
                  <p:embed/>
                </p:oleObj>
              </mc:Choice>
              <mc:Fallback>
                <p:oleObj name="think-cell Folie" r:id="rId5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hteck 6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endParaRPr kumimoji="0" lang="de-DE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464646"/>
                </a:solidFill>
              </a:rPr>
              <a:t>Transport </a:t>
            </a:r>
            <a:r>
              <a:rPr lang="de-DE" dirty="0" err="1" smtClean="0">
                <a:solidFill>
                  <a:srgbClr val="464646"/>
                </a:solidFill>
              </a:rPr>
              <a:t>associations</a:t>
            </a:r>
            <a:r>
              <a:rPr lang="de-DE" dirty="0" smtClean="0">
                <a:solidFill>
                  <a:srgbClr val="464646"/>
                </a:solidFill>
              </a:rPr>
              <a:t> in </a:t>
            </a:r>
            <a:r>
              <a:rPr lang="de-DE" dirty="0" err="1" smtClean="0">
                <a:solidFill>
                  <a:srgbClr val="464646"/>
                </a:solidFill>
              </a:rPr>
              <a:t>GErmany</a:t>
            </a:r>
            <a:endParaRPr lang="en-US" baseline="30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smtClean="0"/>
              <a:t>Germany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joined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40 </a:t>
            </a:r>
            <a:r>
              <a:rPr lang="de-DE" dirty="0" err="1" smtClean="0"/>
              <a:t>transport</a:t>
            </a:r>
            <a:r>
              <a:rPr lang="de-DE" dirty="0" smtClean="0"/>
              <a:t> associations</a:t>
            </a:r>
            <a:r>
              <a:rPr lang="de-DE" baseline="30000" dirty="0" smtClean="0"/>
              <a:t>1 </a:t>
            </a:r>
            <a:r>
              <a:rPr lang="en-US" dirty="0" smtClean="0"/>
              <a:t>(“</a:t>
            </a:r>
            <a:r>
              <a:rPr lang="en-US" dirty="0" err="1" smtClean="0"/>
              <a:t>Verkehrsverbünde</a:t>
            </a:r>
            <a:r>
              <a:rPr lang="en-US" dirty="0" smtClean="0"/>
              <a:t>”) which account for </a:t>
            </a:r>
            <a:r>
              <a:rPr lang="en-US" dirty="0"/>
              <a:t>70% of total fare </a:t>
            </a:r>
            <a:r>
              <a:rPr lang="en-US" dirty="0" smtClean="0"/>
              <a:t>revenues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Source: BSL Transportation Consultants Research</a:t>
            </a:r>
            <a:endParaRPr lang="en-US" dirty="0"/>
          </a:p>
        </p:txBody>
      </p:sp>
      <p:sp>
        <p:nvSpPr>
          <p:cNvPr id="6" name="Richtungspfeil 5"/>
          <p:cNvSpPr/>
          <p:nvPr/>
        </p:nvSpPr>
        <p:spPr bwMode="auto">
          <a:xfrm flipH="1">
            <a:off x="2065338" y="2306638"/>
            <a:ext cx="4629423" cy="4069934"/>
          </a:xfrm>
          <a:prstGeom prst="homePlate">
            <a:avLst>
              <a:gd name="adj" fmla="val 17517"/>
            </a:avLst>
          </a:prstGeom>
          <a:noFill/>
          <a:ln w="28575" cap="flat" cmpd="sng" algn="ctr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1982" rIns="0" bIns="41982" numCol="1" rtlCol="0" anchor="ctr" anchorCtr="0" compatLnSpc="1">
            <a:prstTxWarp prst="textNoShape">
              <a:avLst/>
            </a:prstTxWarp>
          </a:bodyPr>
          <a:lstStyle/>
          <a:p>
            <a:pPr indent="1458" defTabSz="913984"/>
            <a:endParaRPr lang="de-DE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59914130"/>
              </p:ext>
            </p:extLst>
          </p:nvPr>
        </p:nvGraphicFramePr>
        <p:xfrm>
          <a:off x="2819400" y="2514600"/>
          <a:ext cx="1771785" cy="364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97" name="Diagramm" r:id="rId54" imgW="1771785" imgH="3648165" progId="MSGraph.Chart.8">
                  <p:embed followColorScheme="full"/>
                </p:oleObj>
              </mc:Choice>
              <mc:Fallback>
                <p:oleObj name="Diagramm" r:id="rId54" imgW="1771785" imgH="364816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1771785" cy="3648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Gerade Verbindung 16"/>
          <p:cNvCxnSpPr/>
          <p:nvPr>
            <p:custDataLst>
              <p:tags r:id="rId5"/>
            </p:custDataLst>
          </p:nvPr>
        </p:nvCxnSpPr>
        <p:spPr bwMode="auto">
          <a:xfrm flipH="1" flipV="1">
            <a:off x="4179888" y="2662238"/>
            <a:ext cx="49212" cy="6191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65"/>
          <p:cNvCxnSpPr/>
          <p:nvPr>
            <p:custDataLst>
              <p:tags r:id="rId6"/>
            </p:custDataLst>
          </p:nvPr>
        </p:nvCxnSpPr>
        <p:spPr bwMode="auto">
          <a:xfrm flipH="1" flipV="1">
            <a:off x="4179888" y="5291138"/>
            <a:ext cx="49212" cy="39528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>
            <p:custDataLst>
              <p:tags r:id="rId7"/>
            </p:custDataLst>
          </p:nvPr>
        </p:nvCxnSpPr>
        <p:spPr bwMode="auto">
          <a:xfrm flipH="1" flipV="1">
            <a:off x="4067175" y="3176588"/>
            <a:ext cx="93663" cy="8096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>
            <p:custDataLst>
              <p:tags r:id="rId8"/>
            </p:custDataLst>
          </p:nvPr>
        </p:nvCxnSpPr>
        <p:spPr bwMode="auto">
          <a:xfrm flipH="1" flipV="1">
            <a:off x="4067175" y="3248025"/>
            <a:ext cx="93663" cy="3651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>
            <p:custDataLst>
              <p:tags r:id="rId9"/>
            </p:custDataLst>
          </p:nvPr>
        </p:nvCxnSpPr>
        <p:spPr bwMode="auto">
          <a:xfrm flipH="1" flipV="1">
            <a:off x="4179888" y="4881563"/>
            <a:ext cx="49212" cy="60166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>
            <p:custDataLst>
              <p:tags r:id="rId10"/>
            </p:custDataLst>
          </p:nvPr>
        </p:nvCxnSpPr>
        <p:spPr bwMode="auto">
          <a:xfrm flipH="1" flipV="1">
            <a:off x="4179888" y="4548188"/>
            <a:ext cx="49212" cy="73183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>
            <p:custDataLst>
              <p:tags r:id="rId11"/>
            </p:custDataLst>
          </p:nvPr>
        </p:nvCxnSpPr>
        <p:spPr bwMode="auto">
          <a:xfrm flipH="1" flipV="1">
            <a:off x="4179888" y="4248150"/>
            <a:ext cx="49212" cy="8286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>
            <p:custDataLst>
              <p:tags r:id="rId12"/>
            </p:custDataLst>
          </p:nvPr>
        </p:nvCxnSpPr>
        <p:spPr bwMode="auto">
          <a:xfrm flipH="1" flipV="1">
            <a:off x="4179888" y="3781425"/>
            <a:ext cx="49212" cy="889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>
            <p:custDataLst>
              <p:tags r:id="rId13"/>
            </p:custDataLst>
          </p:nvPr>
        </p:nvCxnSpPr>
        <p:spPr bwMode="auto">
          <a:xfrm flipH="1" flipV="1">
            <a:off x="4179888" y="3629025"/>
            <a:ext cx="49212" cy="838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179888" y="3409950"/>
            <a:ext cx="49212" cy="6508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>
            <p:custDataLst>
              <p:tags r:id="rId15"/>
            </p:custDataLst>
          </p:nvPr>
        </p:nvCxnSpPr>
        <p:spPr bwMode="auto">
          <a:xfrm flipH="1" flipV="1">
            <a:off x="4179888" y="3324225"/>
            <a:ext cx="49212" cy="5334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>
            <p:custDataLst>
              <p:tags r:id="rId16"/>
            </p:custDataLst>
          </p:nvPr>
        </p:nvCxnSpPr>
        <p:spPr bwMode="auto">
          <a:xfrm flipH="1" flipV="1">
            <a:off x="4179888" y="3248025"/>
            <a:ext cx="49212" cy="2381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>
            <p:custDataLst>
              <p:tags r:id="rId17"/>
            </p:custDataLst>
          </p:nvPr>
        </p:nvCxnSpPr>
        <p:spPr bwMode="auto">
          <a:xfrm flipH="1">
            <a:off x="4179888" y="3130550"/>
            <a:ext cx="49212" cy="4603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>
            <p:custDataLst>
              <p:tags r:id="rId18"/>
            </p:custDataLst>
          </p:nvPr>
        </p:nvCxnSpPr>
        <p:spPr bwMode="auto">
          <a:xfrm flipH="1">
            <a:off x="4179888" y="2927350"/>
            <a:ext cx="49212" cy="1873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>
            <p:custDataLst>
              <p:tags r:id="rId19"/>
            </p:custDataLst>
          </p:nvPr>
        </p:nvCxnSpPr>
        <p:spPr bwMode="auto">
          <a:xfrm flipH="1" flipV="1">
            <a:off x="4179888" y="3514725"/>
            <a:ext cx="49212" cy="7493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>
            <p:custDataLst>
              <p:tags r:id="rId20"/>
            </p:custDataLst>
          </p:nvPr>
        </p:nvCxnSpPr>
        <p:spPr bwMode="auto">
          <a:xfrm flipH="1" flipV="1">
            <a:off x="4179888" y="3990975"/>
            <a:ext cx="49212" cy="882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Rechteck 22"/>
          <p:cNvSpPr/>
          <p:nvPr>
            <p:custDataLst>
              <p:tags r:id="rId21"/>
            </p:custDataLst>
          </p:nvPr>
        </p:nvSpPr>
        <p:spPr bwMode="auto">
          <a:xfrm>
            <a:off x="4254500" y="5610225"/>
            <a:ext cx="1644650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660FE166-638A-4ABF-8A1F-EADBD4F13103}" type="datetime'Verke''''h''rsv''''er''''bund'''''''''''' Rh''e''in-R''u''hr'">
              <a:rPr lang="en-US" sz="1000"/>
              <a:pPr/>
              <a:t>Verkehrsverbund Rhein-Ruhr</a:t>
            </a:fld>
            <a:endParaRPr lang="de-DE" sz="1000" dirty="0">
              <a:latin typeface="Arial"/>
              <a:sym typeface="Arial"/>
            </a:endParaRPr>
          </a:p>
        </p:txBody>
      </p:sp>
      <p:sp>
        <p:nvSpPr>
          <p:cNvPr id="36" name="Rechteck 35"/>
          <p:cNvSpPr/>
          <p:nvPr>
            <p:custDataLst>
              <p:tags r:id="rId22"/>
            </p:custDataLst>
          </p:nvPr>
        </p:nvSpPr>
        <p:spPr bwMode="auto">
          <a:xfrm>
            <a:off x="4254500" y="2647950"/>
            <a:ext cx="1978025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CABAF67B-EFD8-4208-91AB-2907A2FC4710}" type="datetime'V''''erke''h''rsv''erbun''d Heg''a''u-''Bode''n''''see'''''''">
              <a:rPr lang="en-US" sz="1000"/>
              <a:pPr/>
              <a:t>Verkehrsverbund Hegau-Bodensee</a:t>
            </a:fld>
            <a:endParaRPr lang="de-DE" sz="1000" dirty="0">
              <a:latin typeface="Arial"/>
              <a:sym typeface="Arial"/>
            </a:endParaRPr>
          </a:p>
        </p:txBody>
      </p:sp>
      <p:sp>
        <p:nvSpPr>
          <p:cNvPr id="25" name="Rechteck 24"/>
          <p:cNvSpPr/>
          <p:nvPr>
            <p:custDataLst>
              <p:tags r:id="rId23"/>
            </p:custDataLst>
          </p:nvPr>
        </p:nvSpPr>
        <p:spPr bwMode="auto">
          <a:xfrm>
            <a:off x="4254500" y="5203825"/>
            <a:ext cx="2205038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BA61263D-4EC1-49F6-A935-F0D4DB0D7BB4}" type="datetime'Mü''n''ch''e''''ner'''' ''Verkerhs- ''und T''a''r''ifverbund'">
              <a:rPr lang="en-US" sz="1000"/>
              <a:pPr/>
              <a:t>Münchener Verkerhs- und Tarifverbund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32" name="Rechteck 31"/>
          <p:cNvSpPr/>
          <p:nvPr>
            <p:custDataLst>
              <p:tags r:id="rId24"/>
            </p:custDataLst>
          </p:nvPr>
        </p:nvSpPr>
        <p:spPr bwMode="auto">
          <a:xfrm>
            <a:off x="4254500" y="3409950"/>
            <a:ext cx="2352675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6F4671B8-0299-47DC-A266-F49AD99B59C8}" type="datetime'Ve''''r''''kehrsverbund Br''e''men/'''' Ni''eder''sachsen'''''">
              <a:rPr lang="en-US" sz="1000"/>
              <a:pPr/>
              <a:t>Verkehrsverbund Bremen/ Niedersachsen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26" name="Rechteck 25"/>
          <p:cNvSpPr/>
          <p:nvPr>
            <p:custDataLst>
              <p:tags r:id="rId25"/>
            </p:custDataLst>
          </p:nvPr>
        </p:nvSpPr>
        <p:spPr bwMode="auto">
          <a:xfrm>
            <a:off x="4254500" y="5000625"/>
            <a:ext cx="1630363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3CDA3901-3CFA-4173-A1AE-51BF674F6811}" type="datetime'''''''''Hambu''''rger V''erkehr''s''''v''e''''''''''r''bund'''">
              <a:rPr lang="en-US" sz="1000"/>
              <a:pPr/>
              <a:t>Hamburger Verkehrsverbund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30" name="Rechteck 29"/>
          <p:cNvSpPr/>
          <p:nvPr>
            <p:custDataLst>
              <p:tags r:id="rId26"/>
            </p:custDataLst>
          </p:nvPr>
        </p:nvSpPr>
        <p:spPr bwMode="auto">
          <a:xfrm>
            <a:off x="4254500" y="3984625"/>
            <a:ext cx="1646238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06121405-0E9C-405C-A7B9-D113F174F8A5}" type="datetime'G''''''ro''''''''ßrau''m-V''e''rke''hr ''''''H''''''annove''r'">
              <a:rPr lang="en-US" sz="1000"/>
              <a:pPr/>
              <a:t>Großraum-Verkehr Hannover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29" name="Rechteck 28"/>
          <p:cNvSpPr/>
          <p:nvPr>
            <p:custDataLst>
              <p:tags r:id="rId27"/>
            </p:custDataLst>
          </p:nvPr>
        </p:nvSpPr>
        <p:spPr bwMode="auto">
          <a:xfrm>
            <a:off x="4254500" y="4391025"/>
            <a:ext cx="1771650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160A9478-CB84-431A-864F-F153918F390F}" type="datetime'''V''''erkehr''s''ve''rb''''''un''''d'' R''hein-''Necka''''r'">
              <a:rPr lang="en-US" sz="1000"/>
              <a:pPr/>
              <a:t>Verkehrsverbund Rhein-Neckar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24" name="Rechteck 23"/>
          <p:cNvSpPr/>
          <p:nvPr>
            <p:custDataLst>
              <p:tags r:id="rId28"/>
            </p:custDataLst>
          </p:nvPr>
        </p:nvSpPr>
        <p:spPr bwMode="auto">
          <a:xfrm>
            <a:off x="4254500" y="5407025"/>
            <a:ext cx="1652588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341B522D-1121-4E4F-A719-F3862051E4DD}" type="datetime'R''hei''n''-Ma''i''n-Ve''r''''k''e''''h''r''''s''v''erb''und'">
              <a:rPr lang="en-US" sz="1000"/>
              <a:pPr/>
              <a:t>Rhein-Main-Verkehrsverbund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38" name="Rechteck 37"/>
          <p:cNvSpPr/>
          <p:nvPr>
            <p:custDataLst>
              <p:tags r:id="rId29"/>
            </p:custDataLst>
          </p:nvPr>
        </p:nvSpPr>
        <p:spPr bwMode="gray">
          <a:xfrm>
            <a:off x="3454400" y="2371725"/>
            <a:ext cx="531813" cy="250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6988" tIns="0" rIns="26988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13984"/>
            <a:fld id="{B4100638-1F16-4EC4-9DCD-623DD7C633BC}" type="datetime'6'''''''''''''''''''',''''''''''''''''''2''''''9''''''''5'''''">
              <a:rPr lang="en-US" sz="1500"/>
              <a:pPr/>
              <a:t>6,295</a:t>
            </a:fld>
            <a:endParaRPr lang="de-DE" sz="1500" dirty="0">
              <a:latin typeface="Arial"/>
              <a:sym typeface="Arial"/>
            </a:endParaRPr>
          </a:p>
        </p:txBody>
      </p:sp>
      <p:sp>
        <p:nvSpPr>
          <p:cNvPr id="35" name="Rechteck 34"/>
          <p:cNvSpPr/>
          <p:nvPr>
            <p:custDataLst>
              <p:tags r:id="rId30"/>
            </p:custDataLst>
          </p:nvPr>
        </p:nvSpPr>
        <p:spPr bwMode="auto">
          <a:xfrm>
            <a:off x="4254500" y="2851150"/>
            <a:ext cx="1581150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3D5C787A-A511-4FC8-B148-6C681320DE90}" type="datetime'Karl''sr''u''he''r ''''V''''erkeh''''r''s''''''ve''''rb''und'">
              <a:rPr lang="en-US" sz="1000"/>
              <a:pPr/>
              <a:t>Karlsruher Verkehrsverbund</a:t>
            </a:fld>
            <a:endParaRPr lang="de-DE" sz="1000" dirty="0">
              <a:latin typeface="Arial"/>
              <a:sym typeface="Arial"/>
            </a:endParaRPr>
          </a:p>
        </p:txBody>
      </p:sp>
      <p:sp>
        <p:nvSpPr>
          <p:cNvPr id="37" name="Rechteck 36"/>
          <p:cNvSpPr/>
          <p:nvPr>
            <p:custDataLst>
              <p:tags r:id="rId31"/>
            </p:custDataLst>
          </p:nvPr>
        </p:nvSpPr>
        <p:spPr bwMode="auto">
          <a:xfrm>
            <a:off x="3236913" y="6175375"/>
            <a:ext cx="966787" cy="16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3984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/>
              <a:t>Revenues (m€)</a:t>
            </a:r>
            <a:endParaRPr lang="de-DE" sz="1100" dirty="0">
              <a:latin typeface="Arial"/>
              <a:sym typeface="Arial"/>
            </a:endParaRPr>
          </a:p>
        </p:txBody>
      </p:sp>
      <p:sp>
        <p:nvSpPr>
          <p:cNvPr id="28" name="Rechteck 27"/>
          <p:cNvSpPr/>
          <p:nvPr>
            <p:custDataLst>
              <p:tags r:id="rId32"/>
            </p:custDataLst>
          </p:nvPr>
        </p:nvSpPr>
        <p:spPr bwMode="auto">
          <a:xfrm>
            <a:off x="4254500" y="4594225"/>
            <a:ext cx="2049463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5AB641A4-B33E-4FEE-8372-8153EDEA2A79}" type="datetime'Ver''kehr''s- u''''nd Tarifver''''b''''u''nd S''tut''tgart'">
              <a:rPr lang="en-US" sz="1000"/>
              <a:pPr/>
              <a:t>Verkehrs- und Tarifverbund Stuttgart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33" name="Rechteck 32"/>
          <p:cNvSpPr/>
          <p:nvPr>
            <p:custDataLst>
              <p:tags r:id="rId33"/>
            </p:custDataLst>
          </p:nvPr>
        </p:nvSpPr>
        <p:spPr bwMode="auto">
          <a:xfrm>
            <a:off x="4254500" y="3054350"/>
            <a:ext cx="1516063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E2BE1D01-16C3-448F-8F42-65213056543D}" type="datetime'Verk''ehr''''''''sv''er''''''bund O''''''''b''er''''elbe'''">
              <a:rPr lang="en-US" sz="1000"/>
              <a:pPr/>
              <a:t>Verkehrsverbund Oberelbe</a:t>
            </a:fld>
            <a:endParaRPr lang="de-DE" sz="1000" dirty="0">
              <a:latin typeface="Arial"/>
              <a:sym typeface="Arial"/>
            </a:endParaRPr>
          </a:p>
        </p:txBody>
      </p:sp>
      <p:sp>
        <p:nvSpPr>
          <p:cNvPr id="22" name="Rechteck 21"/>
          <p:cNvSpPr/>
          <p:nvPr>
            <p:custDataLst>
              <p:tags r:id="rId34"/>
            </p:custDataLst>
          </p:nvPr>
        </p:nvSpPr>
        <p:spPr bwMode="auto">
          <a:xfrm>
            <a:off x="4254500" y="5813425"/>
            <a:ext cx="2092325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EE58B786-EF40-41F6-974F-FB81DC474F9F}" type="datetime'Verkeh''rs''v''''er''bun''d ''Be''rlin-B''rand''''en''b''urg'">
              <a:rPr lang="en-US" sz="1000"/>
              <a:pPr/>
              <a:t>Verkehrsverbund Berlin-Brandenburg</a:t>
            </a:fld>
            <a:endParaRPr lang="de-DE" sz="1000" dirty="0">
              <a:latin typeface="Arial"/>
              <a:sym typeface="Arial"/>
            </a:endParaRPr>
          </a:p>
        </p:txBody>
      </p:sp>
      <p:sp>
        <p:nvSpPr>
          <p:cNvPr id="34" name="Rechteck 33"/>
          <p:cNvSpPr/>
          <p:nvPr>
            <p:custDataLst>
              <p:tags r:id="rId35"/>
            </p:custDataLst>
          </p:nvPr>
        </p:nvSpPr>
        <p:spPr bwMode="auto">
          <a:xfrm>
            <a:off x="4254500" y="4187825"/>
            <a:ext cx="2136775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D2F9589B-3D81-479E-8589-4F57B84DF5F5}" type="datetime'Verkeh''''r''sv''''er''bud''''n ''Groß''r''au''m Nürn''''berg'">
              <a:rPr lang="en-US" sz="1000"/>
              <a:pPr/>
              <a:t>Verkehrsverbudn Großraum Nürnberg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45" name="Rechteck 44"/>
          <p:cNvSpPr/>
          <p:nvPr>
            <p:custDataLst>
              <p:tags r:id="rId36"/>
            </p:custDataLst>
          </p:nvPr>
        </p:nvSpPr>
        <p:spPr bwMode="gray">
          <a:xfrm>
            <a:off x="3808413" y="3240088"/>
            <a:ext cx="244475" cy="168275"/>
          </a:xfrm>
          <a:prstGeom prst="rect">
            <a:avLst/>
          </a:prstGeom>
          <a:solidFill>
            <a:srgbClr val="AA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3984"/>
            <a:fld id="{996D42AB-B32E-448F-AD29-C51CB6AE68E1}" type="datetime'''''''''1''5''''''''''''''''0'">
              <a:rPr lang="en-US" sz="1000">
                <a:solidFill>
                  <a:schemeClr val="bg1"/>
                </a:solidFill>
              </a:rPr>
              <a:pPr/>
              <a:t>150</a:t>
            </a:fld>
            <a:endParaRPr lang="de-DE" sz="10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47" name="Rechteck 46"/>
          <p:cNvSpPr/>
          <p:nvPr>
            <p:custDataLst>
              <p:tags r:id="rId37"/>
            </p:custDataLst>
          </p:nvPr>
        </p:nvSpPr>
        <p:spPr bwMode="gray">
          <a:xfrm>
            <a:off x="4160838" y="3257550"/>
            <a:ext cx="196850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r>
              <a:rPr lang="en-US" sz="1000" dirty="0">
                <a:solidFill>
                  <a:schemeClr val="tx1"/>
                </a:solidFill>
              </a:rPr>
              <a:t>….</a:t>
            </a:r>
            <a:endParaRPr lang="de-DE" sz="10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48" name="Rechteck 47"/>
          <p:cNvSpPr/>
          <p:nvPr>
            <p:custDataLst>
              <p:tags r:id="rId38"/>
            </p:custDataLst>
          </p:nvPr>
        </p:nvSpPr>
        <p:spPr bwMode="gray">
          <a:xfrm>
            <a:off x="3419475" y="2944813"/>
            <a:ext cx="174625" cy="168275"/>
          </a:xfrm>
          <a:prstGeom prst="rect">
            <a:avLst/>
          </a:prstGeom>
          <a:solidFill>
            <a:srgbClr val="B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3984"/>
            <a:fld id="{A12D1300-C4E1-429B-BB19-EE1BC10D8EE6}" type="datetime'6''''''''''''''''''''''''''''''''''''''''9'''''''''''''''''''">
              <a:rPr lang="en-US" sz="1000">
                <a:solidFill>
                  <a:schemeClr val="bg1"/>
                </a:solidFill>
              </a:rPr>
              <a:pPr/>
              <a:t>69</a:t>
            </a:fld>
            <a:endParaRPr lang="en-US" sz="10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1" name="Rechteck 30"/>
          <p:cNvSpPr/>
          <p:nvPr>
            <p:custDataLst>
              <p:tags r:id="rId39"/>
            </p:custDataLst>
          </p:nvPr>
        </p:nvSpPr>
        <p:spPr bwMode="auto">
          <a:xfrm>
            <a:off x="4254500" y="3781425"/>
            <a:ext cx="1854200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1B122C4E-9FD1-414B-9119-BFEFC7E9AFD2}" type="datetime'M''''it''''''teldeutscher'' Ve''rk''ehr''sv''e''r''bund'''">
              <a:rPr lang="en-US" sz="1000"/>
              <a:pPr/>
              <a:t>Mitteldeutscher Verkehrsverbund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50" name="Rechteck 49"/>
          <p:cNvSpPr/>
          <p:nvPr>
            <p:custDataLst>
              <p:tags r:id="rId40"/>
            </p:custDataLst>
          </p:nvPr>
        </p:nvSpPr>
        <p:spPr bwMode="gray">
          <a:xfrm>
            <a:off x="3632200" y="2687638"/>
            <a:ext cx="174625" cy="168275"/>
          </a:xfrm>
          <a:prstGeom prst="rect">
            <a:avLst/>
          </a:prstGeom>
          <a:solidFill>
            <a:srgbClr val="96BE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3984"/>
            <a:fld id="{88E18318-214B-43C9-B086-CF9FFC2DC55A}" type="datetime'''''''''''''''''''''''3''''''6'">
              <a:rPr lang="en-US" sz="1000">
                <a:solidFill>
                  <a:schemeClr val="bg1"/>
                </a:solidFill>
              </a:rPr>
              <a:pPr/>
              <a:t>36</a:t>
            </a:fld>
            <a:endParaRPr lang="de-DE" sz="10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7" name="Rechteck 26"/>
          <p:cNvSpPr/>
          <p:nvPr>
            <p:custDataLst>
              <p:tags r:id="rId41"/>
            </p:custDataLst>
          </p:nvPr>
        </p:nvSpPr>
        <p:spPr bwMode="auto">
          <a:xfrm>
            <a:off x="4254500" y="4797425"/>
            <a:ext cx="1622425" cy="152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13984">
              <a:lnSpc>
                <a:spcPct val="100000"/>
              </a:lnSpc>
              <a:spcBef>
                <a:spcPct val="0"/>
              </a:spcBef>
            </a:pPr>
            <a:fld id="{8B7D4C1A-C271-4D9D-A899-F43F2E8423D3}" type="datetime'''''''''V''''''''''e''''rkehrsv''erb''und Rhei''n''''-Sieg'">
              <a:rPr lang="en-US" sz="1000"/>
              <a:pPr/>
              <a:t>Verkehrsverbund Rhein-Sieg</a:t>
            </a:fld>
            <a:endParaRPr lang="de-DE" sz="1000">
              <a:latin typeface="Arial"/>
              <a:sym typeface="Arial"/>
            </a:endParaRPr>
          </a:p>
        </p:txBody>
      </p:sp>
      <p:sp>
        <p:nvSpPr>
          <p:cNvPr id="63" name="Textplatzhalter 1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3384550" y="3552825"/>
            <a:ext cx="244475" cy="152400"/>
          </a:xfrm>
          <a:prstGeom prst="rect">
            <a:avLst/>
          </a:prstGeom>
          <a:solidFill>
            <a:srgbClr val="B40000"/>
          </a:solidFill>
        </p:spPr>
        <p:txBody>
          <a:bodyPr wrap="none" lIns="17463" tIns="0" rIns="17463" bIns="0" numCol="1" spcCol="0" anchor="ctr" anchorCtr="0">
            <a:noAutofit/>
          </a:bodyPr>
          <a:lstStyle>
            <a:lvl1pPr marL="266700" indent="-266700" algn="l" defTabSz="995363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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5113" algn="l" defTabSz="995363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"/>
              <a:defRPr sz="1600" strike="noStrike" baseline="0">
                <a:solidFill>
                  <a:schemeClr val="tx1"/>
                </a:solidFill>
                <a:latin typeface="+mn-lt"/>
              </a:defRPr>
            </a:lvl2pPr>
            <a:lvl3pPr marL="809625" indent="-276225" algn="l" defTabSz="995363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defRPr sz="1600" strike="noStrike" baseline="0">
                <a:solidFill>
                  <a:schemeClr val="tx1"/>
                </a:solidFill>
                <a:latin typeface="+mn-lt"/>
              </a:defRPr>
            </a:lvl3pPr>
            <a:lvl4pPr marL="1076325" indent="-266700" algn="l" defTabSz="995363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 Unicode MS" pitchFamily="34" charset="-128"/>
              <a:buChar char="‑"/>
              <a:defRPr sz="1600" strike="noStrike" baseline="0">
                <a:solidFill>
                  <a:schemeClr val="tx1"/>
                </a:solidFill>
                <a:latin typeface="+mn-lt"/>
              </a:defRPr>
            </a:lvl4pPr>
            <a:lvl5pPr marL="1343025" indent="-266700" algn="l" defTabSz="995363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 Unicode MS" pitchFamily="34" charset="-128"/>
              <a:buChar char="‑"/>
              <a:defRPr sz="1600" strike="noStrike" baseline="0">
                <a:solidFill>
                  <a:schemeClr val="tx1"/>
                </a:solidFill>
                <a:latin typeface="+mn-lt"/>
              </a:defRPr>
            </a:lvl5pPr>
            <a:lvl6pPr marL="1343025" indent="-266700" algn="l" defTabSz="995363" rtl="0" eaLnBrk="1" fontAlgn="base" hangingPunct="1">
              <a:spcBef>
                <a:spcPts val="600"/>
              </a:spcBef>
              <a:spcAft>
                <a:spcPct val="0"/>
              </a:spcAft>
              <a:buClrTx/>
              <a:buFont typeface="Arial Unicode MS" pitchFamily="34" charset="-128"/>
              <a:buChar char="‑"/>
              <a:defRPr sz="1600" strike="noStrike" baseline="0">
                <a:solidFill>
                  <a:schemeClr val="tx1"/>
                </a:solidFill>
                <a:latin typeface="+mn-lt"/>
              </a:defRPr>
            </a:lvl6pPr>
            <a:lvl7pPr marL="20351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7pPr>
            <a:lvl8pPr marL="24923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8pPr>
            <a:lvl9pPr marL="2949575" indent="-288925" algn="l" defTabSz="995363" rtl="0" eaLnBrk="1" fontAlgn="base" hangingPunct="1">
              <a:spcBef>
                <a:spcPct val="55000"/>
              </a:spcBef>
              <a:spcAft>
                <a:spcPct val="0"/>
              </a:spcAft>
              <a:buClr>
                <a:srgbClr val="003F2D"/>
              </a:buClr>
              <a:buFont typeface="Arial Unicode MS" pitchFamily="34" charset="-128"/>
              <a:buChar char="‑"/>
              <a:defRPr sz="1700">
                <a:solidFill>
                  <a:srgbClr val="787878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3925063-68D8-4699-ADB5-046B51E63BB3}" type="datetime'''''2''''''''''''2''''''8'''">
              <a:rPr lang="en-US" sz="1000">
                <a:solidFill>
                  <a:schemeClr val="bg1"/>
                </a:solidFill>
                <a:latin typeface="Arial"/>
                <a:sym typeface="Arial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228</a:t>
            </a:fld>
            <a:endParaRPr lang="de-DE" sz="10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43" name="Textplatzhalter 6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3808413" y="3430588"/>
            <a:ext cx="244475" cy="168275"/>
          </a:xfrm>
          <a:prstGeom prst="rect">
            <a:avLst/>
          </a:prstGeom>
          <a:solidFill>
            <a:srgbClr val="96BE0D"/>
          </a:solidFill>
        </p:spPr>
        <p:txBody>
          <a:bodyPr wrap="none" lIns="17463" tIns="0" rIns="17463" bIns="0" anchor="ctr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E845814D-14AA-41A1-9A23-A45F79C93521}" type="datetime'''''2''''''''''''''''''''''''''''''''''''0''''4'''''''''''''''">
              <a:rPr lang="en-US" sz="1000">
                <a:solidFill>
                  <a:schemeClr val="bg1"/>
                </a:solidFill>
              </a:rPr>
              <a:pPr/>
              <a:t>204</a:t>
            </a:fld>
            <a:endParaRPr lang="de-DE" sz="10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44" name="Rechteck 43"/>
          <p:cNvSpPr/>
          <p:nvPr>
            <p:custDataLst>
              <p:tags r:id="rId44"/>
            </p:custDataLst>
          </p:nvPr>
        </p:nvSpPr>
        <p:spPr bwMode="gray">
          <a:xfrm>
            <a:off x="3384550" y="3325813"/>
            <a:ext cx="244475" cy="168275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3984"/>
            <a:fld id="{7E5719DE-974F-4FC6-8D7F-D9C9C1D0FD39}" type="datetime'''''''''''''''''''''''''''''1''''''''''''''''''''''7''''''4'''">
              <a:rPr lang="en-US" sz="1000">
                <a:solidFill>
                  <a:schemeClr val="tx1"/>
                </a:solidFill>
              </a:rPr>
              <a:pPr/>
              <a:t>174</a:t>
            </a:fld>
            <a:endParaRPr lang="en-US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49" name="Rechteck 48"/>
          <p:cNvSpPr/>
          <p:nvPr>
            <p:custDataLst>
              <p:tags r:id="rId45"/>
            </p:custDataLst>
          </p:nvPr>
        </p:nvSpPr>
        <p:spPr bwMode="gray">
          <a:xfrm>
            <a:off x="3843338" y="2868613"/>
            <a:ext cx="174625" cy="168275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3984"/>
            <a:fld id="{5B026E14-9CDB-4815-ABF5-1640502501FE}" type="datetime'''''''''''''''6''''''3'''''''">
              <a:rPr lang="en-US" sz="1000">
                <a:solidFill>
                  <a:schemeClr val="tx1"/>
                </a:solidFill>
              </a:rPr>
              <a:pPr/>
              <a:t>63</a:t>
            </a:fld>
            <a:endParaRPr lang="de-DE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graphicFrame>
        <p:nvGraphicFramePr>
          <p:cNvPr id="51" name="Objekt 50"/>
          <p:cNvGraphicFramePr>
            <a:graphicFrameLocks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2729543924"/>
              </p:ext>
            </p:extLst>
          </p:nvPr>
        </p:nvGraphicFramePr>
        <p:xfrm>
          <a:off x="609601" y="2895600"/>
          <a:ext cx="2714557" cy="272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98" name="Diagramm" r:id="rId56" imgW="2714557" imgH="2724060" progId="MSGraph.Chart.8">
                  <p:embed followColorScheme="full"/>
                </p:oleObj>
              </mc:Choice>
              <mc:Fallback>
                <p:oleObj name="Diagramm" r:id="rId56" imgW="2714557" imgH="27240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2895600"/>
                        <a:ext cx="2714557" cy="2724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hteck 52"/>
          <p:cNvSpPr/>
          <p:nvPr>
            <p:custDataLst>
              <p:tags r:id="rId47"/>
            </p:custDataLst>
          </p:nvPr>
        </p:nvSpPr>
        <p:spPr bwMode="gray">
          <a:xfrm>
            <a:off x="2716213" y="4156075"/>
            <a:ext cx="4064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3984">
              <a:lnSpc>
                <a:spcPct val="100000"/>
              </a:lnSpc>
              <a:spcBef>
                <a:spcPct val="0"/>
              </a:spcBef>
            </a:pPr>
            <a:fld id="{68F9BA1F-C4FE-4A10-B8C4-38AC99707196}" type="datetime'''7''''''''''''''''''''0''''''''''''''''''''''%'''''''">
              <a:rPr lang="en-US">
                <a:solidFill>
                  <a:schemeClr val="bg1"/>
                </a:solidFill>
              </a:rPr>
              <a:pPr/>
              <a:t>70%</a:t>
            </a:fld>
            <a:endParaRPr kumimoji="0" lang="de-D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52" name="Rechteck 51"/>
          <p:cNvSpPr/>
          <p:nvPr>
            <p:custDataLst>
              <p:tags r:id="rId48"/>
            </p:custDataLst>
          </p:nvPr>
        </p:nvSpPr>
        <p:spPr bwMode="gray">
          <a:xfrm>
            <a:off x="915988" y="4156075"/>
            <a:ext cx="4064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3984">
              <a:lnSpc>
                <a:spcPct val="100000"/>
              </a:lnSpc>
              <a:spcBef>
                <a:spcPct val="0"/>
              </a:spcBef>
            </a:pPr>
            <a:fld id="{70C23242-562E-498E-BFA9-A17522F571F8}" type="datetime'''''3''''''''''''''''''''''''''''''''0''%'''''''">
              <a:rPr lang="en-US">
                <a:solidFill>
                  <a:schemeClr val="bg1"/>
                </a:solidFill>
              </a:rPr>
              <a:pPr/>
              <a:t>30%</a:t>
            </a:fld>
            <a:endParaRPr kumimoji="0" lang="de-D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sym typeface="Arial"/>
            </a:endParaRPr>
          </a:p>
        </p:txBody>
      </p:sp>
      <p:sp>
        <p:nvSpPr>
          <p:cNvPr id="54" name="Richtungspfeil 53"/>
          <p:cNvSpPr/>
          <p:nvPr/>
        </p:nvSpPr>
        <p:spPr bwMode="auto">
          <a:xfrm flipH="1">
            <a:off x="6877050" y="2287588"/>
            <a:ext cx="2462874" cy="4069934"/>
          </a:xfrm>
          <a:prstGeom prst="homePlate">
            <a:avLst>
              <a:gd name="adj" fmla="val 0"/>
            </a:avLst>
          </a:prstGeom>
          <a:noFill/>
          <a:ln w="28575" cap="flat" cmpd="sng" algn="ctr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1982" rIns="0" bIns="41982" numCol="1" rtlCol="0" anchor="ctr" anchorCtr="0" compatLnSpc="1">
            <a:prstTxWarp prst="textNoShape">
              <a:avLst/>
            </a:prstTxWarp>
          </a:bodyPr>
          <a:lstStyle/>
          <a:p>
            <a:pPr indent="1458" defTabSz="913984"/>
            <a:endParaRPr lang="de-DE"/>
          </a:p>
        </p:txBody>
      </p:sp>
      <p:sp>
        <p:nvSpPr>
          <p:cNvPr id="55" name="Textfeld 54"/>
          <p:cNvSpPr txBox="1"/>
          <p:nvPr>
            <p:custDataLst>
              <p:tags r:id="rId49"/>
            </p:custDataLst>
          </p:nvPr>
        </p:nvSpPr>
        <p:spPr>
          <a:xfrm>
            <a:off x="1060450" y="2951163"/>
            <a:ext cx="879600" cy="246221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55000"/>
              </a:spcBef>
            </a:pPr>
            <a:r>
              <a:rPr lang="de-DE" sz="1600" b="1" dirty="0" smtClean="0">
                <a:solidFill>
                  <a:schemeClr val="bg2"/>
                </a:solidFill>
                <a:latin typeface="Arial"/>
              </a:rPr>
              <a:t>TA </a:t>
            </a:r>
            <a:r>
              <a:rPr lang="de-DE" sz="1600" b="1" dirty="0" err="1" smtClean="0">
                <a:solidFill>
                  <a:schemeClr val="bg2"/>
                </a:solidFill>
                <a:latin typeface="Arial"/>
              </a:rPr>
              <a:t>tariffs</a:t>
            </a:r>
            <a:endParaRPr lang="de-DE" sz="1600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56" name="Textfeld 55"/>
          <p:cNvSpPr txBox="1"/>
          <p:nvPr>
            <p:custDataLst>
              <p:tags r:id="rId50"/>
            </p:custDataLst>
          </p:nvPr>
        </p:nvSpPr>
        <p:spPr>
          <a:xfrm>
            <a:off x="1062038" y="5400675"/>
            <a:ext cx="932948" cy="49244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55000"/>
              </a:spcBef>
            </a:pPr>
            <a:r>
              <a:rPr lang="de-DE" sz="1600" b="1" dirty="0" smtClean="0">
                <a:solidFill>
                  <a:schemeClr val="tx1"/>
                </a:solidFill>
                <a:latin typeface="Arial"/>
              </a:rPr>
              <a:t>Company</a:t>
            </a:r>
            <a:br>
              <a:rPr lang="de-DE" sz="1600" b="1" dirty="0" smtClean="0">
                <a:solidFill>
                  <a:schemeClr val="tx1"/>
                </a:solidFill>
                <a:latin typeface="Arial"/>
              </a:rPr>
            </a:br>
            <a:r>
              <a:rPr lang="de-DE" sz="1600" b="1" dirty="0" smtClean="0">
                <a:solidFill>
                  <a:schemeClr val="tx1"/>
                </a:solidFill>
                <a:latin typeface="Arial"/>
              </a:rPr>
              <a:t>tariffs</a:t>
            </a:r>
            <a:r>
              <a:rPr lang="de-DE" sz="1600" b="1" baseline="30000" dirty="0" smtClean="0">
                <a:solidFill>
                  <a:schemeClr val="tx1"/>
                </a:solidFill>
                <a:latin typeface="Arial"/>
              </a:rPr>
              <a:t>2)</a:t>
            </a:r>
            <a:endParaRPr lang="de-DE" sz="1600" b="1" baseline="30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7" name="Freihandform 56"/>
          <p:cNvSpPr/>
          <p:nvPr/>
        </p:nvSpPr>
        <p:spPr bwMode="auto">
          <a:xfrm>
            <a:off x="1058863" y="3214688"/>
            <a:ext cx="883898" cy="360589"/>
          </a:xfrm>
          <a:custGeom>
            <a:avLst/>
            <a:gdLst>
              <a:gd name="connsiteX0" fmla="*/ 0 w 1033669"/>
              <a:gd name="connsiteY0" fmla="*/ 0 h 397566"/>
              <a:gd name="connsiteX1" fmla="*/ 824948 w 1033669"/>
              <a:gd name="connsiteY1" fmla="*/ 0 h 397566"/>
              <a:gd name="connsiteX2" fmla="*/ 1033669 w 1033669"/>
              <a:gd name="connsiteY2" fmla="*/ 397566 h 3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669" h="397566">
                <a:moveTo>
                  <a:pt x="0" y="0"/>
                </a:moveTo>
                <a:lnTo>
                  <a:pt x="824948" y="0"/>
                </a:lnTo>
                <a:lnTo>
                  <a:pt x="1033669" y="39756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1982" rIns="0" bIns="41982" numCol="1" rtlCol="0" anchor="ctr" anchorCtr="0" compatLnSpc="1">
            <a:prstTxWarp prst="textNoShape">
              <a:avLst/>
            </a:prstTxWarp>
          </a:bodyPr>
          <a:lstStyle/>
          <a:p>
            <a:pPr indent="1458" defTabSz="913984"/>
            <a:endParaRPr lang="de-DE"/>
          </a:p>
        </p:txBody>
      </p:sp>
      <p:sp>
        <p:nvSpPr>
          <p:cNvPr id="58" name="Freihandform 57"/>
          <p:cNvSpPr/>
          <p:nvPr/>
        </p:nvSpPr>
        <p:spPr bwMode="auto">
          <a:xfrm rot="10800000">
            <a:off x="1047750" y="4900613"/>
            <a:ext cx="705419" cy="490175"/>
          </a:xfrm>
          <a:custGeom>
            <a:avLst/>
            <a:gdLst>
              <a:gd name="connsiteX0" fmla="*/ 0 w 1033669"/>
              <a:gd name="connsiteY0" fmla="*/ 0 h 397566"/>
              <a:gd name="connsiteX1" fmla="*/ 824948 w 1033669"/>
              <a:gd name="connsiteY1" fmla="*/ 0 h 397566"/>
              <a:gd name="connsiteX2" fmla="*/ 1033669 w 1033669"/>
              <a:gd name="connsiteY2" fmla="*/ 397566 h 397566"/>
              <a:gd name="connsiteX0" fmla="*/ 0 w 824948"/>
              <a:gd name="connsiteY0" fmla="*/ 0 h 540441"/>
              <a:gd name="connsiteX1" fmla="*/ 824948 w 824948"/>
              <a:gd name="connsiteY1" fmla="*/ 0 h 540441"/>
              <a:gd name="connsiteX2" fmla="*/ 443119 w 824948"/>
              <a:gd name="connsiteY2" fmla="*/ 540441 h 5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948" h="540441">
                <a:moveTo>
                  <a:pt x="0" y="0"/>
                </a:moveTo>
                <a:lnTo>
                  <a:pt x="824948" y="0"/>
                </a:lnTo>
                <a:lnTo>
                  <a:pt x="443119" y="540441"/>
                </a:lnTo>
              </a:path>
            </a:pathLst>
          </a:cu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1982" rIns="0" bIns="41982" numCol="1" rtlCol="0" anchor="ctr" anchorCtr="0" compatLnSpc="1">
            <a:prstTxWarp prst="textNoShape">
              <a:avLst/>
            </a:prstTxWarp>
          </a:bodyPr>
          <a:lstStyle/>
          <a:p>
            <a:pPr indent="1458" defTabSz="913984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754412" y="6496422"/>
            <a:ext cx="4225131" cy="35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5" rIns="91428" bIns="45715" anchor="ctr"/>
          <a:lstStyle/>
          <a:p>
            <a:pPr marL="228600" indent="-228600" algn="l" defTabSz="913984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AutoNum type="arabicParenR"/>
            </a:pPr>
            <a:r>
              <a:rPr lang="en-US" sz="1000" dirty="0" smtClean="0">
                <a:solidFill>
                  <a:schemeClr val="tx1"/>
                </a:solidFill>
              </a:rPr>
              <a:t>N=40; in addition, there are more than 20 tariff associations</a:t>
            </a:r>
          </a:p>
          <a:p>
            <a:pPr marL="228600" indent="-228600" algn="l" defTabSz="913984">
              <a:buClr>
                <a:schemeClr val="tx1"/>
              </a:buClr>
              <a:buAutoNum type="arabicParenR"/>
            </a:pPr>
            <a:r>
              <a:rPr lang="en-US" sz="1000" dirty="0" smtClean="0">
                <a:solidFill>
                  <a:schemeClr val="tx1"/>
                </a:solidFill>
              </a:rPr>
              <a:t>Mainly consisting of Deutsche </a:t>
            </a:r>
            <a:r>
              <a:rPr lang="en-US" sz="1000" dirty="0" err="1" smtClean="0">
                <a:solidFill>
                  <a:schemeClr val="tx1"/>
                </a:solidFill>
              </a:rPr>
              <a:t>Bahn</a:t>
            </a:r>
            <a:r>
              <a:rPr lang="en-US" sz="1000" dirty="0" smtClean="0">
                <a:solidFill>
                  <a:schemeClr val="tx1"/>
                </a:solidFill>
              </a:rPr>
              <a:t> AG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0" name="Picture 193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/>
          <a:stretch/>
        </p:blipFill>
        <p:spPr bwMode="auto">
          <a:xfrm>
            <a:off x="6950075" y="2546350"/>
            <a:ext cx="2317801" cy="348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64646"/>
                </a:solidFill>
              </a:rPr>
              <a:t>Characteristics of an integrated network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main reason for transport companies to work jointly in transport associations is the increase of their total fare revenues</a:t>
            </a:r>
            <a:endParaRPr lang="de-DE" dirty="0"/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527817" y="1956827"/>
            <a:ext cx="9637769" cy="680864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9525" algn="ctr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wrap="none" lIns="0" tIns="52153" rIns="0" bIns="52153" anchor="ctr"/>
          <a:lstStyle/>
          <a:p>
            <a:pPr indent="1811">
              <a:buClr>
                <a:srgbClr val="787878"/>
              </a:buClr>
            </a:pPr>
            <a:endParaRPr lang="de-DE" sz="1600"/>
          </a:p>
        </p:txBody>
      </p:sp>
      <p:sp>
        <p:nvSpPr>
          <p:cNvPr id="36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527816" y="4303970"/>
            <a:ext cx="1943320" cy="2443408"/>
          </a:xfrm>
          <a:prstGeom prst="rect">
            <a:avLst/>
          </a:prstGeom>
          <a:noFill/>
        </p:spPr>
        <p:txBody>
          <a:bodyPr tIns="0" bIns="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/>
              <a:t>Joint traffic planning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/>
              <a:t>Timetable coordination (connection assurance)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/>
              <a:t>Constructional aspects and infrastructure     (e.g. stations)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644881" y="4303971"/>
            <a:ext cx="1943320" cy="185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>
                <a:solidFill>
                  <a:schemeClr val="tx1"/>
                </a:solidFill>
              </a:rPr>
              <a:t>One ticket valid for both, bus and rail</a:t>
            </a:r>
          </a:p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>
                <a:solidFill>
                  <a:schemeClr val="tx1"/>
                </a:solidFill>
              </a:rPr>
              <a:t>Shared ticket sale by all associated transport companies</a:t>
            </a:r>
          </a:p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>
                <a:solidFill>
                  <a:schemeClr val="tx1"/>
                </a:solidFill>
              </a:rPr>
              <a:t>Same distribution technology 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3091489" y="4303969"/>
            <a:ext cx="1943320" cy="20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dirty="0">
                <a:solidFill>
                  <a:schemeClr val="tx1"/>
                </a:solidFill>
              </a:rPr>
              <a:t>Integrated fare system for using bus and rail in common</a:t>
            </a:r>
          </a:p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dirty="0">
                <a:solidFill>
                  <a:schemeClr val="tx1"/>
                </a:solidFill>
              </a:rPr>
              <a:t>Travel distance determines price instead of the change of the traffic carrier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8222269" y="4303971"/>
            <a:ext cx="1943320" cy="185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dirty="0">
                <a:solidFill>
                  <a:schemeClr val="tx1"/>
                </a:solidFill>
              </a:rPr>
              <a:t>Joint marketing of the provided transport offer</a:t>
            </a:r>
          </a:p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dirty="0">
                <a:solidFill>
                  <a:schemeClr val="tx1"/>
                </a:solidFill>
              </a:rPr>
              <a:t>Common </a:t>
            </a:r>
            <a:r>
              <a:rPr lang="en-GB" sz="1600" dirty="0" smtClean="0">
                <a:solidFill>
                  <a:schemeClr val="tx1"/>
                </a:solidFill>
              </a:rPr>
              <a:t>time-table </a:t>
            </a:r>
            <a:r>
              <a:rPr lang="en-GB" sz="1600" dirty="0">
                <a:solidFill>
                  <a:schemeClr val="tx1"/>
                </a:solidFill>
              </a:rPr>
              <a:t>information and  enquiry </a:t>
            </a:r>
            <a:r>
              <a:rPr lang="en-GB" sz="1600" dirty="0" smtClean="0">
                <a:solidFill>
                  <a:schemeClr val="tx1"/>
                </a:solidFill>
              </a:rPr>
              <a:t>management</a:t>
            </a:r>
            <a:endParaRPr lang="en-GB" sz="1600" dirty="0">
              <a:solidFill>
                <a:schemeClr val="tx1"/>
              </a:solidFill>
            </a:endParaRPr>
          </a:p>
          <a:p>
            <a:pPr marL="293360" lvl="1" indent="-291549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dirty="0" smtClean="0">
                <a:solidFill>
                  <a:schemeClr val="tx1"/>
                </a:solidFill>
              </a:rPr>
              <a:t>Marketing </a:t>
            </a:r>
            <a:r>
              <a:rPr lang="en-GB" sz="1600" dirty="0">
                <a:solidFill>
                  <a:schemeClr val="tx1"/>
                </a:solidFill>
              </a:rPr>
              <a:t>of targets instead of companies</a:t>
            </a:r>
          </a:p>
          <a:p>
            <a:pPr marL="1811" lvl="1" algn="l">
              <a:lnSpc>
                <a:spcPct val="90000"/>
              </a:lnSpc>
              <a:spcBef>
                <a:spcPct val="20000"/>
              </a:spcBef>
              <a:buClr>
                <a:srgbClr val="003F2D"/>
              </a:buClr>
              <a:buSzPct val="80000"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0" name="Freeform 29"/>
          <p:cNvSpPr>
            <a:spLocks/>
          </p:cNvSpPr>
          <p:nvPr/>
        </p:nvSpPr>
        <p:spPr bwMode="auto">
          <a:xfrm>
            <a:off x="3093204" y="6526849"/>
            <a:ext cx="4553262" cy="162777"/>
          </a:xfrm>
          <a:custGeom>
            <a:avLst/>
            <a:gdLst>
              <a:gd name="T0" fmla="*/ 0 w 907"/>
              <a:gd name="T1" fmla="*/ 0 h 227"/>
              <a:gd name="T2" fmla="*/ 0 w 907"/>
              <a:gd name="T3" fmla="*/ 147637 h 227"/>
              <a:gd name="T4" fmla="*/ 4217987 w 907"/>
              <a:gd name="T5" fmla="*/ 147637 h 227"/>
              <a:gd name="T6" fmla="*/ 4217987 w 907"/>
              <a:gd name="T7" fmla="*/ 1301 h 2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7" h="227">
                <a:moveTo>
                  <a:pt x="0" y="0"/>
                </a:moveTo>
                <a:lnTo>
                  <a:pt x="0" y="227"/>
                </a:lnTo>
                <a:lnTo>
                  <a:pt x="907" y="227"/>
                </a:lnTo>
                <a:lnTo>
                  <a:pt x="907" y="2"/>
                </a:lnTo>
              </a:path>
            </a:pathLst>
          </a:custGeom>
          <a:noFill/>
          <a:ln w="28575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52153" rIns="0" bIns="52153"/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787878"/>
              </a:buClr>
              <a:buFont typeface="Wingdings" pitchFamily="2" charset="2"/>
              <a:buNone/>
            </a:pPr>
            <a:endParaRPr lang="de-DE" sz="1600"/>
          </a:p>
        </p:txBody>
      </p:sp>
      <p:sp>
        <p:nvSpPr>
          <p:cNvPr id="41" name="AutoShape 31"/>
          <p:cNvSpPr>
            <a:spLocks noChangeArrowheads="1"/>
          </p:cNvSpPr>
          <p:nvPr/>
        </p:nvSpPr>
        <p:spPr bwMode="auto">
          <a:xfrm flipV="1">
            <a:off x="5230170" y="6617864"/>
            <a:ext cx="233061" cy="206534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52153" rIns="0" bIns="52153" anchor="ctr"/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787878"/>
              </a:buClr>
              <a:buFont typeface="Wingdings" pitchFamily="2" charset="2"/>
              <a:buNone/>
            </a:pPr>
            <a:endParaRPr lang="de-DE" sz="1600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4172423" y="6750686"/>
            <a:ext cx="2398413" cy="34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indent="1588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787878"/>
              </a:buClr>
              <a:buFont typeface="Wingdings" pitchFamily="2" charset="2"/>
              <a:buNone/>
            </a:pPr>
            <a:r>
              <a:rPr lang="de-DE" b="0" dirty="0">
                <a:ea typeface="+mn-ea"/>
              </a:rPr>
              <a:t>Revenue </a:t>
            </a:r>
            <a:r>
              <a:rPr lang="de-DE" b="0" dirty="0" err="1">
                <a:ea typeface="+mn-ea"/>
              </a:rPr>
              <a:t>sharing</a:t>
            </a:r>
            <a:r>
              <a:rPr lang="de-DE" b="0" dirty="0">
                <a:ea typeface="+mn-ea"/>
              </a:rPr>
              <a:t> </a:t>
            </a:r>
            <a:r>
              <a:rPr lang="de-DE" b="0" dirty="0" err="1">
                <a:ea typeface="+mn-ea"/>
              </a:rPr>
              <a:t>agreements</a:t>
            </a:r>
            <a:r>
              <a:rPr lang="de-DE" b="0" dirty="0">
                <a:ea typeface="+mn-ea"/>
              </a:rPr>
              <a:t> </a:t>
            </a:r>
          </a:p>
        </p:txBody>
      </p: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527816" y="2747967"/>
            <a:ext cx="1943320" cy="1494750"/>
            <a:chOff x="308" y="1571"/>
            <a:chExt cx="1134" cy="854"/>
          </a:xfrm>
        </p:grpSpPr>
        <p:sp>
          <p:nvSpPr>
            <p:cNvPr id="44" name="Rectangle 3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8" y="1719"/>
              <a:ext cx="1134" cy="7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811">
                <a:buClr>
                  <a:srgbClr val="787878"/>
                </a:buClr>
              </a:pPr>
              <a:r>
                <a:rPr lang="de-DE" sz="1600">
                  <a:solidFill>
                    <a:srgbClr val="787878"/>
                  </a:solidFill>
                </a:rPr>
                <a:t>BUS UND ZUG</a:t>
              </a:r>
            </a:p>
          </p:txBody>
        </p:sp>
        <p:sp>
          <p:nvSpPr>
            <p:cNvPr id="45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8" y="1571"/>
              <a:ext cx="1134" cy="236"/>
            </a:xfrm>
            <a:prstGeom prst="rect">
              <a:avLst/>
            </a:prstGeom>
            <a:solidFill>
              <a:schemeClr val="accent3"/>
            </a:solidFill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811">
                <a:buClr>
                  <a:srgbClr val="787878"/>
                </a:buClr>
              </a:pPr>
              <a:r>
                <a:rPr lang="en-GB" sz="1600" b="1" dirty="0">
                  <a:solidFill>
                    <a:srgbClr val="FFFFFF"/>
                  </a:solidFill>
                </a:rPr>
                <a:t>Transport offer</a:t>
              </a:r>
            </a:p>
          </p:txBody>
        </p:sp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3091489" y="2747967"/>
            <a:ext cx="1943320" cy="1494750"/>
            <a:chOff x="1895" y="1571"/>
            <a:chExt cx="1134" cy="854"/>
          </a:xfrm>
        </p:grpSpPr>
        <p:sp>
          <p:nvSpPr>
            <p:cNvPr id="47" name="Rectangle 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95" y="1719"/>
              <a:ext cx="1134" cy="7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811">
                <a:buClr>
                  <a:srgbClr val="787878"/>
                </a:buClr>
              </a:pPr>
              <a:endParaRPr lang="de-DE" sz="1600">
                <a:solidFill>
                  <a:srgbClr val="787878"/>
                </a:solidFill>
              </a:endParaRPr>
            </a:p>
          </p:txBody>
        </p:sp>
        <p:sp>
          <p:nvSpPr>
            <p:cNvPr id="48" name="Rectangle 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95" y="1571"/>
              <a:ext cx="1134" cy="236"/>
            </a:xfrm>
            <a:prstGeom prst="rect">
              <a:avLst/>
            </a:prstGeom>
            <a:solidFill>
              <a:schemeClr val="accent3"/>
            </a:solidFill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811">
                <a:buClr>
                  <a:srgbClr val="787878"/>
                </a:buClr>
              </a:pPr>
              <a:r>
                <a:rPr lang="en-GB" sz="1600" b="1" dirty="0">
                  <a:solidFill>
                    <a:srgbClr val="FFFFFF"/>
                  </a:solidFill>
                </a:rPr>
                <a:t>Fare system</a:t>
              </a:r>
            </a:p>
          </p:txBody>
        </p:sp>
      </p:grpSp>
      <p:grpSp>
        <p:nvGrpSpPr>
          <p:cNvPr id="49" name="Group 45"/>
          <p:cNvGrpSpPr>
            <a:grpSpLocks/>
          </p:cNvGrpSpPr>
          <p:nvPr/>
        </p:nvGrpSpPr>
        <p:grpSpPr bwMode="auto">
          <a:xfrm>
            <a:off x="5656880" y="2747967"/>
            <a:ext cx="1943320" cy="1494750"/>
            <a:chOff x="3301" y="1571"/>
            <a:chExt cx="1134" cy="854"/>
          </a:xfrm>
        </p:grpSpPr>
        <p:sp>
          <p:nvSpPr>
            <p:cNvPr id="50" name="Rectangle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301" y="1719"/>
              <a:ext cx="1134" cy="7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811">
                <a:buClr>
                  <a:srgbClr val="787878"/>
                </a:buClr>
              </a:pPr>
              <a:endParaRPr lang="de-DE" sz="1600">
                <a:solidFill>
                  <a:srgbClr val="787878"/>
                </a:solidFill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301" y="1571"/>
              <a:ext cx="1134" cy="236"/>
            </a:xfrm>
            <a:prstGeom prst="rect">
              <a:avLst/>
            </a:prstGeom>
            <a:solidFill>
              <a:schemeClr val="accent3"/>
            </a:solidFill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marL="273050" lvl="1">
                <a:buClr>
                  <a:srgbClr val="787878"/>
                </a:buClr>
                <a:tabLst>
                  <a:tab pos="273050" algn="l"/>
                </a:tabLst>
              </a:pPr>
              <a:r>
                <a:rPr lang="en-GB" sz="1600" b="1" dirty="0">
                  <a:solidFill>
                    <a:srgbClr val="FFFFFF"/>
                  </a:solidFill>
                </a:rPr>
                <a:t>Sales system</a:t>
              </a:r>
            </a:p>
          </p:txBody>
        </p:sp>
      </p:grpSp>
      <p:grpSp>
        <p:nvGrpSpPr>
          <p:cNvPr id="52" name="Group 46"/>
          <p:cNvGrpSpPr>
            <a:grpSpLocks/>
          </p:cNvGrpSpPr>
          <p:nvPr/>
        </p:nvGrpSpPr>
        <p:grpSpPr bwMode="auto">
          <a:xfrm>
            <a:off x="8222269" y="2747967"/>
            <a:ext cx="1943320" cy="1494750"/>
            <a:chOff x="4798" y="1571"/>
            <a:chExt cx="1134" cy="854"/>
          </a:xfrm>
        </p:grpSpPr>
        <p:sp>
          <p:nvSpPr>
            <p:cNvPr id="53" name="Rectangle 4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98" y="1719"/>
              <a:ext cx="1134" cy="7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811">
                <a:buClr>
                  <a:srgbClr val="787878"/>
                </a:buClr>
              </a:pPr>
              <a:endParaRPr lang="de-DE" sz="1600">
                <a:solidFill>
                  <a:srgbClr val="787878"/>
                </a:solidFill>
              </a:endParaRPr>
            </a:p>
          </p:txBody>
        </p:sp>
        <p:sp>
          <p:nvSpPr>
            <p:cNvPr id="54" name="Rectangle 4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98" y="1571"/>
              <a:ext cx="1134" cy="236"/>
            </a:xfrm>
            <a:prstGeom prst="rect">
              <a:avLst/>
            </a:prstGeom>
            <a:solidFill>
              <a:schemeClr val="accent3"/>
            </a:solidFill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811">
                <a:buClr>
                  <a:srgbClr val="787878"/>
                </a:buClr>
              </a:pPr>
              <a:r>
                <a:rPr lang="en-GB" sz="1600" b="1" dirty="0">
                  <a:solidFill>
                    <a:srgbClr val="FFFFFF"/>
                  </a:solidFill>
                </a:rPr>
                <a:t>Communication</a:t>
              </a:r>
            </a:p>
          </p:txBody>
        </p:sp>
      </p:grpSp>
      <p:pic>
        <p:nvPicPr>
          <p:cNvPr id="58" name="Picture 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81" y="3171538"/>
            <a:ext cx="1710259" cy="10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1" descr="untitl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7" y="3217046"/>
            <a:ext cx="1710259" cy="9696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2" descr="tickets_automat_an_haltestel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2" y="3224039"/>
            <a:ext cx="1521754" cy="93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47" y="3224047"/>
            <a:ext cx="1412077" cy="9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050556" y="7020991"/>
            <a:ext cx="5400600" cy="316607"/>
          </a:xfrm>
        </p:spPr>
        <p:txBody>
          <a:bodyPr/>
          <a:lstStyle/>
          <a:p>
            <a:r>
              <a:rPr lang="de-DE" dirty="0" smtClean="0"/>
              <a:t>Source: BSL Transportation Consultants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9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464646"/>
                </a:solidFill>
              </a:rPr>
              <a:t>Financial </a:t>
            </a:r>
            <a:r>
              <a:rPr lang="de-DE" dirty="0" err="1" smtClean="0">
                <a:solidFill>
                  <a:srgbClr val="464646"/>
                </a:solidFill>
              </a:rPr>
              <a:t>effects</a:t>
            </a:r>
            <a:r>
              <a:rPr lang="de-DE" dirty="0" smtClean="0">
                <a:solidFill>
                  <a:srgbClr val="464646"/>
                </a:solidFill>
              </a:rPr>
              <a:t> </a:t>
            </a:r>
            <a:r>
              <a:rPr lang="de-DE" dirty="0" err="1" smtClean="0">
                <a:solidFill>
                  <a:srgbClr val="464646"/>
                </a:solidFill>
              </a:rPr>
              <a:t>of</a:t>
            </a:r>
            <a:r>
              <a:rPr lang="de-DE" dirty="0" smtClean="0">
                <a:solidFill>
                  <a:srgbClr val="464646"/>
                </a:solidFill>
              </a:rPr>
              <a:t> </a:t>
            </a:r>
            <a:r>
              <a:rPr lang="de-DE" dirty="0" err="1" smtClean="0">
                <a:solidFill>
                  <a:srgbClr val="464646"/>
                </a:solidFill>
              </a:rPr>
              <a:t>transport</a:t>
            </a:r>
            <a:r>
              <a:rPr lang="de-DE" dirty="0" smtClean="0">
                <a:solidFill>
                  <a:srgbClr val="464646"/>
                </a:solidFill>
              </a:rPr>
              <a:t> </a:t>
            </a:r>
            <a:r>
              <a:rPr lang="de-DE" dirty="0" err="1" smtClean="0">
                <a:solidFill>
                  <a:srgbClr val="464646"/>
                </a:solidFill>
              </a:rPr>
              <a:t>associations</a:t>
            </a:r>
            <a:endParaRPr lang="de-DE" dirty="0">
              <a:solidFill>
                <a:srgbClr val="464646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financial</a:t>
            </a:r>
            <a:r>
              <a:rPr lang="de-DE" dirty="0" smtClean="0"/>
              <a:t> </a:t>
            </a:r>
            <a:r>
              <a:rPr lang="de-DE" dirty="0" err="1" smtClean="0"/>
              <a:t>impacts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associations</a:t>
            </a:r>
            <a:endParaRPr lang="de-DE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27050" y="1795463"/>
            <a:ext cx="1398588" cy="4541837"/>
          </a:xfrm>
          <a:prstGeom prst="rect">
            <a:avLst/>
          </a:prstGeom>
          <a:solidFill>
            <a:schemeClr val="accent3"/>
          </a:solidFill>
          <a:ln w="38100" algn="ctr">
            <a:solidFill>
              <a:schemeClr val="bg2">
                <a:alpha val="0"/>
              </a:schemeClr>
            </a:solidFill>
            <a:miter lim="800000"/>
            <a:headEnd/>
            <a:tailEnd/>
          </a:ln>
          <a:effectLst/>
          <a:extLst/>
        </p:spPr>
        <p:txBody>
          <a:bodyPr lIns="77559" tIns="77559" rIns="77559" bIns="77559"/>
          <a:lstStyle/>
          <a:p>
            <a:pPr algn="l" defTabSz="935038" eaLnBrk="0" hangingPunct="0">
              <a:spcBef>
                <a:spcPct val="0"/>
              </a:spcBef>
              <a:buClrTx/>
              <a:buFontTx/>
              <a:buNone/>
            </a:pP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760413" y="2114550"/>
            <a:ext cx="1787525" cy="714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778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601" tIns="49785" rIns="0" bIns="49785" anchor="ctr"/>
          <a:lstStyle/>
          <a:p>
            <a:pPr indent="1588" algn="l" defTabSz="995363"/>
            <a:r>
              <a:rPr lang="de-DE" b="1" dirty="0" smtClean="0">
                <a:solidFill>
                  <a:srgbClr val="464646"/>
                </a:solidFill>
              </a:rPr>
              <a:t>Mehrverkehr</a:t>
            </a:r>
            <a:endParaRPr lang="de-DE" b="1" dirty="0">
              <a:solidFill>
                <a:srgbClr val="464646"/>
              </a:solidFill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760413" y="3614886"/>
            <a:ext cx="2020888" cy="714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778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601" tIns="49785" rIns="0" bIns="49785" anchor="ctr"/>
          <a:lstStyle/>
          <a:p>
            <a:pPr indent="1588" algn="l" defTabSz="995363"/>
            <a:r>
              <a:rPr lang="de-DE" sz="1600" b="1" dirty="0" err="1" smtClean="0">
                <a:solidFill>
                  <a:srgbClr val="464646"/>
                </a:solidFill>
              </a:rPr>
              <a:t>Tariff</a:t>
            </a:r>
            <a:r>
              <a:rPr lang="de-DE" sz="1600" b="1" dirty="0" smtClean="0">
                <a:solidFill>
                  <a:srgbClr val="464646"/>
                </a:solidFill>
              </a:rPr>
              <a:t> </a:t>
            </a:r>
            <a:r>
              <a:rPr lang="de-DE" sz="1600" b="1" dirty="0" err="1" smtClean="0">
                <a:solidFill>
                  <a:srgbClr val="464646"/>
                </a:solidFill>
              </a:rPr>
              <a:t>losses</a:t>
            </a:r>
            <a:endParaRPr lang="de-DE" sz="1600" b="1" dirty="0">
              <a:solidFill>
                <a:srgbClr val="464646"/>
              </a:solidFill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2998043" y="3614886"/>
            <a:ext cx="48689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9785"/>
          <a:lstStyle/>
          <a:p>
            <a:pPr marL="279400" lvl="1" indent="-277813" algn="l" defTabSz="995363">
              <a:lnSpc>
                <a:spcPct val="10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de-DE" sz="1600" dirty="0" smtClean="0">
                <a:solidFill>
                  <a:srgbClr val="464646"/>
                </a:solidFill>
              </a:rPr>
              <a:t>The </a:t>
            </a:r>
            <a:r>
              <a:rPr lang="de-DE" sz="1600" dirty="0" err="1" smtClean="0">
                <a:solidFill>
                  <a:srgbClr val="464646"/>
                </a:solidFill>
              </a:rPr>
              <a:t>price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of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two</a:t>
            </a:r>
            <a:r>
              <a:rPr lang="de-DE" sz="1600" dirty="0" smtClean="0">
                <a:solidFill>
                  <a:srgbClr val="464646"/>
                </a:solidFill>
              </a:rPr>
              <a:t> separate </a:t>
            </a:r>
            <a:r>
              <a:rPr lang="de-DE" sz="1600" dirty="0" err="1" smtClean="0">
                <a:solidFill>
                  <a:srgbClr val="464646"/>
                </a:solidFill>
              </a:rPr>
              <a:t>tickets</a:t>
            </a:r>
            <a:r>
              <a:rPr lang="de-DE" sz="1600" dirty="0" smtClean="0">
                <a:solidFill>
                  <a:srgbClr val="464646"/>
                </a:solidFill>
              </a:rPr>
              <a:t> (e.g. </a:t>
            </a:r>
            <a:r>
              <a:rPr lang="de-DE" sz="1600" dirty="0" err="1" smtClean="0">
                <a:solidFill>
                  <a:srgbClr val="464646"/>
                </a:solidFill>
              </a:rPr>
              <a:t>bus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and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train</a:t>
            </a:r>
            <a:r>
              <a:rPr lang="de-DE" sz="1600" dirty="0" smtClean="0">
                <a:solidFill>
                  <a:srgbClr val="464646"/>
                </a:solidFill>
              </a:rPr>
              <a:t>) </a:t>
            </a:r>
            <a:r>
              <a:rPr lang="de-DE" sz="1600" dirty="0" err="1" smtClean="0">
                <a:solidFill>
                  <a:srgbClr val="464646"/>
                </a:solidFill>
              </a:rPr>
              <a:t>exceeds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the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price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of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one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combined</a:t>
            </a:r>
            <a:r>
              <a:rPr lang="de-DE" sz="1600" dirty="0" smtClean="0">
                <a:solidFill>
                  <a:srgbClr val="464646"/>
                </a:solidFill>
              </a:rPr>
              <a:t> ticket for </a:t>
            </a:r>
            <a:r>
              <a:rPr lang="de-DE" sz="1600" dirty="0" err="1" smtClean="0">
                <a:solidFill>
                  <a:srgbClr val="464646"/>
                </a:solidFill>
              </a:rPr>
              <a:t>the</a:t>
            </a:r>
            <a:r>
              <a:rPr lang="de-DE" sz="1600" dirty="0" smtClean="0">
                <a:solidFill>
                  <a:srgbClr val="464646"/>
                </a:solidFill>
              </a:rPr>
              <a:t> same route </a:t>
            </a:r>
            <a:r>
              <a:rPr lang="de-DE" sz="1600" dirty="0" err="1" smtClean="0">
                <a:solidFill>
                  <a:srgbClr val="464646"/>
                </a:solidFill>
              </a:rPr>
              <a:t>length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</a:p>
          <a:p>
            <a:pPr marL="279400" lvl="1" indent="-277813" algn="l" defTabSz="995363">
              <a:lnSpc>
                <a:spcPct val="10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US" sz="1600" dirty="0">
                <a:solidFill>
                  <a:srgbClr val="464646"/>
                </a:solidFill>
              </a:rPr>
              <a:t>Losses due to </a:t>
            </a:r>
            <a:r>
              <a:rPr lang="en-US" sz="1600" dirty="0" err="1">
                <a:solidFill>
                  <a:srgbClr val="464646"/>
                </a:solidFill>
              </a:rPr>
              <a:t>accociation</a:t>
            </a:r>
            <a:r>
              <a:rPr lang="en-US" sz="1600" dirty="0">
                <a:solidFill>
                  <a:srgbClr val="464646"/>
                </a:solidFill>
              </a:rPr>
              <a:t> </a:t>
            </a:r>
            <a:r>
              <a:rPr lang="en-US" sz="1600" dirty="0" smtClean="0">
                <a:solidFill>
                  <a:srgbClr val="464646"/>
                </a:solidFill>
              </a:rPr>
              <a:t>tariffs can be calculated </a:t>
            </a:r>
            <a:r>
              <a:rPr lang="en-US" sz="1600" dirty="0" err="1" smtClean="0">
                <a:solidFill>
                  <a:srgbClr val="464646"/>
                </a:solidFill>
              </a:rPr>
              <a:t>exactely</a:t>
            </a:r>
            <a:r>
              <a:rPr lang="en-US" sz="1600" dirty="0">
                <a:solidFill>
                  <a:srgbClr val="464646"/>
                </a:solidFill>
              </a:rPr>
              <a:t> and does not have to be that </a:t>
            </a:r>
            <a:r>
              <a:rPr lang="en-US" sz="1600" dirty="0" smtClean="0">
                <a:solidFill>
                  <a:srgbClr val="464646"/>
                </a:solidFill>
              </a:rPr>
              <a:t>high</a:t>
            </a:r>
            <a:endParaRPr lang="de-DE" sz="1600" dirty="0">
              <a:solidFill>
                <a:srgbClr val="464646"/>
              </a:solidFill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760412" y="2114550"/>
            <a:ext cx="2020888" cy="714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778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601" tIns="49785" rIns="0" bIns="49785" anchor="ctr"/>
          <a:lstStyle/>
          <a:p>
            <a:pPr indent="1588" algn="l" defTabSz="995363"/>
            <a:r>
              <a:rPr lang="de-DE" sz="1600" b="1" dirty="0" err="1" smtClean="0">
                <a:solidFill>
                  <a:srgbClr val="464646"/>
                </a:solidFill>
              </a:rPr>
              <a:t>Increased</a:t>
            </a:r>
            <a:r>
              <a:rPr lang="de-DE" sz="1600" b="1" dirty="0" smtClean="0">
                <a:solidFill>
                  <a:srgbClr val="464646"/>
                </a:solidFill>
              </a:rPr>
              <a:t> </a:t>
            </a:r>
            <a:r>
              <a:rPr lang="de-DE" sz="1600" b="1" dirty="0" err="1" smtClean="0">
                <a:solidFill>
                  <a:srgbClr val="464646"/>
                </a:solidFill>
              </a:rPr>
              <a:t>traffic</a:t>
            </a:r>
            <a:endParaRPr lang="de-DE" sz="1600" b="1" dirty="0">
              <a:solidFill>
                <a:srgbClr val="464646"/>
              </a:solidFill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2998043" y="5076775"/>
            <a:ext cx="48689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9785"/>
          <a:lstStyle/>
          <a:p>
            <a:pPr marL="279400" lvl="1" indent="-277813" algn="l" defTabSz="995363">
              <a:lnSpc>
                <a:spcPct val="10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de-DE" sz="1600" dirty="0" err="1" smtClean="0">
                <a:solidFill>
                  <a:srgbClr val="464646"/>
                </a:solidFill>
              </a:rPr>
              <a:t>Costs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occur</a:t>
            </a:r>
            <a:r>
              <a:rPr lang="de-DE" sz="1600" dirty="0" smtClean="0">
                <a:solidFill>
                  <a:srgbClr val="464646"/>
                </a:solidFill>
              </a:rPr>
              <a:t> for </a:t>
            </a:r>
            <a:r>
              <a:rPr lang="de-DE" sz="1600" dirty="0" err="1" smtClean="0">
                <a:solidFill>
                  <a:srgbClr val="464646"/>
                </a:solidFill>
              </a:rPr>
              <a:t>the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implementation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of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transport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associations</a:t>
            </a:r>
            <a:r>
              <a:rPr lang="de-DE" sz="1600" dirty="0" smtClean="0">
                <a:solidFill>
                  <a:srgbClr val="464646"/>
                </a:solidFill>
              </a:rPr>
              <a:t> e.g. for </a:t>
            </a:r>
            <a:r>
              <a:rPr lang="de-DE" sz="1600" dirty="0" err="1" smtClean="0">
                <a:solidFill>
                  <a:srgbClr val="464646"/>
                </a:solidFill>
              </a:rPr>
              <a:t>personnel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and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marketing</a:t>
            </a:r>
            <a:endParaRPr lang="de-DE" sz="1600" dirty="0" smtClean="0">
              <a:solidFill>
                <a:srgbClr val="464646"/>
              </a:solidFill>
            </a:endParaRPr>
          </a:p>
          <a:p>
            <a:pPr marL="279400" lvl="1" indent="-277813" algn="l" defTabSz="995363">
              <a:lnSpc>
                <a:spcPct val="10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de-DE" sz="1600" dirty="0" smtClean="0">
                <a:solidFill>
                  <a:srgbClr val="464646"/>
                </a:solidFill>
              </a:rPr>
              <a:t>In Germany administrative </a:t>
            </a:r>
            <a:r>
              <a:rPr lang="de-DE" sz="1600" dirty="0" err="1" smtClean="0">
                <a:solidFill>
                  <a:srgbClr val="464646"/>
                </a:solidFill>
              </a:rPr>
              <a:t>costs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amount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to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approx</a:t>
            </a:r>
            <a:r>
              <a:rPr lang="de-DE" sz="1600" dirty="0" smtClean="0">
                <a:solidFill>
                  <a:srgbClr val="464646"/>
                </a:solidFill>
              </a:rPr>
              <a:t>. 2-4 </a:t>
            </a:r>
            <a:r>
              <a:rPr lang="de-DE" sz="1600" dirty="0" err="1" smtClean="0">
                <a:solidFill>
                  <a:srgbClr val="464646"/>
                </a:solidFill>
              </a:rPr>
              <a:t>percent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of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the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yearly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fare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revenues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of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transport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associations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endParaRPr lang="de-DE" sz="1600" dirty="0">
              <a:solidFill>
                <a:srgbClr val="464646"/>
              </a:solidFill>
            </a:endParaRP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760412" y="5076775"/>
            <a:ext cx="2020888" cy="7127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778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601" tIns="49785" rIns="0" bIns="49785" anchor="ctr"/>
          <a:lstStyle/>
          <a:p>
            <a:pPr indent="1588" algn="l" defTabSz="995363"/>
            <a:r>
              <a:rPr lang="de-DE" sz="1600" b="1" dirty="0" smtClean="0">
                <a:solidFill>
                  <a:srgbClr val="464646"/>
                </a:solidFill>
              </a:rPr>
              <a:t>Administrative </a:t>
            </a:r>
            <a:r>
              <a:rPr lang="de-DE" sz="1600" b="1" dirty="0" err="1" smtClean="0">
                <a:solidFill>
                  <a:srgbClr val="464646"/>
                </a:solidFill>
              </a:rPr>
              <a:t>costs</a:t>
            </a:r>
            <a:endParaRPr lang="de-DE" sz="1600" b="1" dirty="0">
              <a:solidFill>
                <a:srgbClr val="464646"/>
              </a:solidFill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2998043" y="2138293"/>
            <a:ext cx="48689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9785"/>
          <a:lstStyle/>
          <a:p>
            <a:pPr marL="279400" lvl="1" indent="-277813" algn="l" defTabSz="995363">
              <a:lnSpc>
                <a:spcPct val="10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de-DE" sz="1600" dirty="0" err="1" smtClean="0">
                <a:solidFill>
                  <a:srgbClr val="464646"/>
                </a:solidFill>
              </a:rPr>
              <a:t>Significant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increase</a:t>
            </a:r>
            <a:r>
              <a:rPr lang="de-DE" sz="1600" dirty="0" smtClean="0">
                <a:solidFill>
                  <a:srgbClr val="464646"/>
                </a:solidFill>
              </a:rPr>
              <a:t> in passenger </a:t>
            </a:r>
            <a:r>
              <a:rPr lang="de-DE" sz="1600" dirty="0" err="1" smtClean="0">
                <a:solidFill>
                  <a:srgbClr val="464646"/>
                </a:solidFill>
              </a:rPr>
              <a:t>numbers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and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fare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revenues</a:t>
            </a:r>
            <a:endParaRPr lang="de-DE" sz="1600" dirty="0" smtClean="0">
              <a:solidFill>
                <a:srgbClr val="464646"/>
              </a:solidFill>
            </a:endParaRPr>
          </a:p>
          <a:p>
            <a:pPr marL="279400" lvl="1" indent="-277813" algn="l" defTabSz="995363">
              <a:lnSpc>
                <a:spcPct val="10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de-DE" sz="1600" dirty="0" err="1" smtClean="0">
                <a:solidFill>
                  <a:srgbClr val="464646"/>
                </a:solidFill>
              </a:rPr>
              <a:t>Improved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transport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offer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and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joint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marketing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leads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to</a:t>
            </a:r>
            <a:r>
              <a:rPr lang="de-DE" sz="1600" dirty="0" smtClean="0">
                <a:solidFill>
                  <a:srgbClr val="464646"/>
                </a:solidFill>
              </a:rPr>
              <a:t> </a:t>
            </a:r>
            <a:r>
              <a:rPr lang="de-DE" sz="1600" dirty="0" err="1" smtClean="0">
                <a:solidFill>
                  <a:srgbClr val="464646"/>
                </a:solidFill>
              </a:rPr>
              <a:t>significant</a:t>
            </a:r>
            <a:r>
              <a:rPr lang="de-DE" sz="1600" dirty="0" smtClean="0">
                <a:solidFill>
                  <a:srgbClr val="464646"/>
                </a:solidFill>
              </a:rPr>
              <a:t> passenger </a:t>
            </a:r>
            <a:r>
              <a:rPr lang="de-DE" sz="1600" dirty="0" err="1" smtClean="0">
                <a:solidFill>
                  <a:srgbClr val="464646"/>
                </a:solidFill>
              </a:rPr>
              <a:t>growth</a:t>
            </a:r>
            <a:endParaRPr lang="de-DE" sz="1600" dirty="0">
              <a:solidFill>
                <a:srgbClr val="464646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8083004" y="2992190"/>
            <a:ext cx="2088232" cy="2012577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marR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Positive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effects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resulting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from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passenger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increase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usually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clearly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exceed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tariff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losses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administrative </a:t>
            </a:r>
            <a:r>
              <a:rPr lang="de-DE" sz="1600" dirty="0" err="1" smtClean="0">
                <a:solidFill>
                  <a:schemeClr val="tx1"/>
                </a:solidFill>
              </a:rPr>
              <a:t>costs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Source: BSL Transportation Consultants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464646"/>
                </a:solidFill>
              </a:rPr>
              <a:t>CREDENTIALS</a:t>
            </a:r>
            <a:r>
              <a:rPr lang="de-DE" baseline="30000" dirty="0" smtClean="0">
                <a:solidFill>
                  <a:srgbClr val="464646"/>
                </a:solidFill>
              </a:rPr>
              <a:t>1</a:t>
            </a:r>
            <a:endParaRPr lang="de-DE" baseline="30000" dirty="0">
              <a:solidFill>
                <a:srgbClr val="464646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provide extensive </a:t>
            </a:r>
            <a:r>
              <a:rPr lang="en-GB" dirty="0"/>
              <a:t>know-how in the area of developing integrated public </a:t>
            </a:r>
            <a:r>
              <a:rPr lang="en-GB" dirty="0" smtClean="0"/>
              <a:t>transport…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ChangeAspect="1" noChangeArrowheads="1"/>
          </p:cNvSpPr>
          <p:nvPr/>
        </p:nvSpPr>
        <p:spPr bwMode="auto">
          <a:xfrm>
            <a:off x="527816" y="6465580"/>
            <a:ext cx="6947283" cy="49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 anchor="b"/>
          <a:lstStyle/>
          <a:p>
            <a:pPr marL="197064" indent="-197064" algn="l">
              <a:lnSpc>
                <a:spcPct val="100000"/>
              </a:lnSpc>
              <a:spcBef>
                <a:spcPct val="0"/>
              </a:spcBef>
              <a:buClr>
                <a:srgbClr val="77787B"/>
              </a:buClr>
              <a:buFont typeface="Wingdings" pitchFamily="2" charset="2"/>
              <a:buAutoNum type="arabicParenR"/>
            </a:pPr>
            <a:r>
              <a:rPr lang="de-DE" sz="900">
                <a:solidFill>
                  <a:srgbClr val="77787B"/>
                </a:solidFill>
              </a:rPr>
              <a:t>LVS: Landesweiten Verkehrsservice Gesellschaft, VRT: Verkehrsverbund Region Trier, VSN: Verkehrsverbund Südniedersachsen, HHA: Hamburger Hochbahn, SWM: Stadtwerke München, LNVG: Landesnahverkehrsgesellschaft Niedersachsen</a:t>
            </a:r>
          </a:p>
        </p:txBody>
      </p:sp>
      <p:grpSp>
        <p:nvGrpSpPr>
          <p:cNvPr id="7" name="Group 205"/>
          <p:cNvGrpSpPr>
            <a:grpSpLocks/>
          </p:cNvGrpSpPr>
          <p:nvPr/>
        </p:nvGrpSpPr>
        <p:grpSpPr bwMode="auto">
          <a:xfrm>
            <a:off x="3674143" y="2284132"/>
            <a:ext cx="3149755" cy="4149943"/>
            <a:chOff x="2004" y="1305"/>
            <a:chExt cx="1838" cy="2371"/>
          </a:xfrm>
          <a:solidFill>
            <a:schemeClr val="accent5"/>
          </a:solidFill>
        </p:grpSpPr>
        <p:grpSp>
          <p:nvGrpSpPr>
            <p:cNvPr id="8" name="Group 81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187" y="1305"/>
              <a:ext cx="954" cy="1157"/>
              <a:chOff x="2187" y="1305"/>
              <a:chExt cx="954" cy="1157"/>
            </a:xfrm>
            <a:grpFill/>
          </p:grpSpPr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2187" y="1305"/>
                <a:ext cx="954" cy="1157"/>
              </a:xfrm>
              <a:custGeom>
                <a:avLst/>
                <a:gdLst>
                  <a:gd name="T0" fmla="*/ 318 w 954"/>
                  <a:gd name="T1" fmla="*/ 75 h 1157"/>
                  <a:gd name="T2" fmla="*/ 345 w 954"/>
                  <a:gd name="T3" fmla="*/ 61 h 1157"/>
                  <a:gd name="T4" fmla="*/ 385 w 954"/>
                  <a:gd name="T5" fmla="*/ 57 h 1157"/>
                  <a:gd name="T6" fmla="*/ 450 w 954"/>
                  <a:gd name="T7" fmla="*/ 161 h 1157"/>
                  <a:gd name="T8" fmla="*/ 385 w 954"/>
                  <a:gd name="T9" fmla="*/ 201 h 1157"/>
                  <a:gd name="T10" fmla="*/ 407 w 954"/>
                  <a:gd name="T11" fmla="*/ 234 h 1157"/>
                  <a:gd name="T12" fmla="*/ 438 w 954"/>
                  <a:gd name="T13" fmla="*/ 234 h 1157"/>
                  <a:gd name="T14" fmla="*/ 427 w 954"/>
                  <a:gd name="T15" fmla="*/ 283 h 1157"/>
                  <a:gd name="T16" fmla="*/ 450 w 954"/>
                  <a:gd name="T17" fmla="*/ 314 h 1157"/>
                  <a:gd name="T18" fmla="*/ 462 w 954"/>
                  <a:gd name="T19" fmla="*/ 351 h 1157"/>
                  <a:gd name="T20" fmla="*/ 419 w 954"/>
                  <a:gd name="T21" fmla="*/ 371 h 1157"/>
                  <a:gd name="T22" fmla="*/ 364 w 954"/>
                  <a:gd name="T23" fmla="*/ 438 h 1157"/>
                  <a:gd name="T24" fmla="*/ 374 w 954"/>
                  <a:gd name="T25" fmla="*/ 475 h 1157"/>
                  <a:gd name="T26" fmla="*/ 306 w 954"/>
                  <a:gd name="T27" fmla="*/ 448 h 1157"/>
                  <a:gd name="T28" fmla="*/ 273 w 954"/>
                  <a:gd name="T29" fmla="*/ 483 h 1157"/>
                  <a:gd name="T30" fmla="*/ 236 w 954"/>
                  <a:gd name="T31" fmla="*/ 404 h 1157"/>
                  <a:gd name="T32" fmla="*/ 132 w 954"/>
                  <a:gd name="T33" fmla="*/ 415 h 1157"/>
                  <a:gd name="T34" fmla="*/ 77 w 954"/>
                  <a:gd name="T35" fmla="*/ 467 h 1157"/>
                  <a:gd name="T36" fmla="*/ 111 w 954"/>
                  <a:gd name="T37" fmla="*/ 522 h 1157"/>
                  <a:gd name="T38" fmla="*/ 108 w 954"/>
                  <a:gd name="T39" fmla="*/ 620 h 1157"/>
                  <a:gd name="T40" fmla="*/ 45 w 954"/>
                  <a:gd name="T41" fmla="*/ 727 h 1157"/>
                  <a:gd name="T42" fmla="*/ 14 w 954"/>
                  <a:gd name="T43" fmla="*/ 748 h 1157"/>
                  <a:gd name="T44" fmla="*/ 41 w 954"/>
                  <a:gd name="T45" fmla="*/ 791 h 1157"/>
                  <a:gd name="T46" fmla="*/ 60 w 954"/>
                  <a:gd name="T47" fmla="*/ 834 h 1157"/>
                  <a:gd name="T48" fmla="*/ 146 w 954"/>
                  <a:gd name="T49" fmla="*/ 824 h 1157"/>
                  <a:gd name="T50" fmla="*/ 208 w 954"/>
                  <a:gd name="T51" fmla="*/ 809 h 1157"/>
                  <a:gd name="T52" fmla="*/ 236 w 954"/>
                  <a:gd name="T53" fmla="*/ 868 h 1157"/>
                  <a:gd name="T54" fmla="*/ 243 w 954"/>
                  <a:gd name="T55" fmla="*/ 916 h 1157"/>
                  <a:gd name="T56" fmla="*/ 323 w 954"/>
                  <a:gd name="T57" fmla="*/ 896 h 1157"/>
                  <a:gd name="T58" fmla="*/ 341 w 954"/>
                  <a:gd name="T59" fmla="*/ 824 h 1157"/>
                  <a:gd name="T60" fmla="*/ 345 w 954"/>
                  <a:gd name="T61" fmla="*/ 792 h 1157"/>
                  <a:gd name="T62" fmla="*/ 396 w 954"/>
                  <a:gd name="T63" fmla="*/ 778 h 1157"/>
                  <a:gd name="T64" fmla="*/ 445 w 954"/>
                  <a:gd name="T65" fmla="*/ 801 h 1157"/>
                  <a:gd name="T66" fmla="*/ 453 w 954"/>
                  <a:gd name="T67" fmla="*/ 834 h 1157"/>
                  <a:gd name="T68" fmla="*/ 463 w 954"/>
                  <a:gd name="T69" fmla="*/ 896 h 1157"/>
                  <a:gd name="T70" fmla="*/ 576 w 954"/>
                  <a:gd name="T71" fmla="*/ 1141 h 1157"/>
                  <a:gd name="T72" fmla="*/ 702 w 954"/>
                  <a:gd name="T73" fmla="*/ 1110 h 1157"/>
                  <a:gd name="T74" fmla="*/ 777 w 954"/>
                  <a:gd name="T75" fmla="*/ 1004 h 1157"/>
                  <a:gd name="T76" fmla="*/ 846 w 954"/>
                  <a:gd name="T77" fmla="*/ 928 h 1157"/>
                  <a:gd name="T78" fmla="*/ 832 w 954"/>
                  <a:gd name="T79" fmla="*/ 758 h 1157"/>
                  <a:gd name="T80" fmla="*/ 796 w 954"/>
                  <a:gd name="T81" fmla="*/ 686 h 1157"/>
                  <a:gd name="T82" fmla="*/ 864 w 954"/>
                  <a:gd name="T83" fmla="*/ 650 h 1157"/>
                  <a:gd name="T84" fmla="*/ 943 w 954"/>
                  <a:gd name="T85" fmla="*/ 608 h 1157"/>
                  <a:gd name="T86" fmla="*/ 890 w 954"/>
                  <a:gd name="T87" fmla="*/ 591 h 1157"/>
                  <a:gd name="T88" fmla="*/ 827 w 954"/>
                  <a:gd name="T89" fmla="*/ 563 h 1157"/>
                  <a:gd name="T90" fmla="*/ 770 w 954"/>
                  <a:gd name="T91" fmla="*/ 515 h 1157"/>
                  <a:gd name="T92" fmla="*/ 786 w 954"/>
                  <a:gd name="T93" fmla="*/ 478 h 1157"/>
                  <a:gd name="T94" fmla="*/ 822 w 954"/>
                  <a:gd name="T95" fmla="*/ 415 h 1157"/>
                  <a:gd name="T96" fmla="*/ 812 w 954"/>
                  <a:gd name="T97" fmla="*/ 328 h 1157"/>
                  <a:gd name="T98" fmla="*/ 813 w 954"/>
                  <a:gd name="T99" fmla="*/ 285 h 1157"/>
                  <a:gd name="T100" fmla="*/ 846 w 954"/>
                  <a:gd name="T101" fmla="*/ 211 h 1157"/>
                  <a:gd name="T102" fmla="*/ 782 w 954"/>
                  <a:gd name="T103" fmla="*/ 226 h 1157"/>
                  <a:gd name="T104" fmla="*/ 677 w 954"/>
                  <a:gd name="T105" fmla="*/ 191 h 1157"/>
                  <a:gd name="T106" fmla="*/ 644 w 954"/>
                  <a:gd name="T107" fmla="*/ 155 h 1157"/>
                  <a:gd name="T108" fmla="*/ 640 w 954"/>
                  <a:gd name="T109" fmla="*/ 107 h 1157"/>
                  <a:gd name="T110" fmla="*/ 552 w 954"/>
                  <a:gd name="T111" fmla="*/ 61 h 1157"/>
                  <a:gd name="T112" fmla="*/ 473 w 954"/>
                  <a:gd name="T113" fmla="*/ 53 h 1157"/>
                  <a:gd name="T114" fmla="*/ 391 w 954"/>
                  <a:gd name="T115" fmla="*/ 44 h 1157"/>
                  <a:gd name="T116" fmla="*/ 342 w 954"/>
                  <a:gd name="T117" fmla="*/ 26 h 1157"/>
                  <a:gd name="T118" fmla="*/ 342 w 954"/>
                  <a:gd name="T119" fmla="*/ 4 h 11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54" h="1157">
                    <a:moveTo>
                      <a:pt x="345" y="0"/>
                    </a:moveTo>
                    <a:lnTo>
                      <a:pt x="332" y="30"/>
                    </a:lnTo>
                    <a:lnTo>
                      <a:pt x="321" y="48"/>
                    </a:lnTo>
                    <a:lnTo>
                      <a:pt x="318" y="75"/>
                    </a:lnTo>
                    <a:lnTo>
                      <a:pt x="323" y="76"/>
                    </a:lnTo>
                    <a:lnTo>
                      <a:pt x="326" y="54"/>
                    </a:lnTo>
                    <a:lnTo>
                      <a:pt x="339" y="60"/>
                    </a:lnTo>
                    <a:lnTo>
                      <a:pt x="345" y="61"/>
                    </a:lnTo>
                    <a:lnTo>
                      <a:pt x="355" y="58"/>
                    </a:lnTo>
                    <a:lnTo>
                      <a:pt x="365" y="58"/>
                    </a:lnTo>
                    <a:lnTo>
                      <a:pt x="381" y="57"/>
                    </a:lnTo>
                    <a:lnTo>
                      <a:pt x="385" y="57"/>
                    </a:lnTo>
                    <a:lnTo>
                      <a:pt x="387" y="69"/>
                    </a:lnTo>
                    <a:lnTo>
                      <a:pt x="396" y="89"/>
                    </a:lnTo>
                    <a:lnTo>
                      <a:pt x="410" y="112"/>
                    </a:lnTo>
                    <a:lnTo>
                      <a:pt x="450" y="161"/>
                    </a:lnTo>
                    <a:lnTo>
                      <a:pt x="452" y="181"/>
                    </a:lnTo>
                    <a:lnTo>
                      <a:pt x="431" y="194"/>
                    </a:lnTo>
                    <a:lnTo>
                      <a:pt x="399" y="192"/>
                    </a:lnTo>
                    <a:lnTo>
                      <a:pt x="385" y="201"/>
                    </a:lnTo>
                    <a:lnTo>
                      <a:pt x="391" y="212"/>
                    </a:lnTo>
                    <a:lnTo>
                      <a:pt x="378" y="218"/>
                    </a:lnTo>
                    <a:lnTo>
                      <a:pt x="389" y="237"/>
                    </a:lnTo>
                    <a:lnTo>
                      <a:pt x="407" y="234"/>
                    </a:lnTo>
                    <a:lnTo>
                      <a:pt x="417" y="237"/>
                    </a:lnTo>
                    <a:lnTo>
                      <a:pt x="427" y="230"/>
                    </a:lnTo>
                    <a:lnTo>
                      <a:pt x="441" y="230"/>
                    </a:lnTo>
                    <a:lnTo>
                      <a:pt x="438" y="234"/>
                    </a:lnTo>
                    <a:lnTo>
                      <a:pt x="429" y="242"/>
                    </a:lnTo>
                    <a:lnTo>
                      <a:pt x="422" y="253"/>
                    </a:lnTo>
                    <a:lnTo>
                      <a:pt x="415" y="267"/>
                    </a:lnTo>
                    <a:lnTo>
                      <a:pt x="427" y="283"/>
                    </a:lnTo>
                    <a:lnTo>
                      <a:pt x="448" y="278"/>
                    </a:lnTo>
                    <a:lnTo>
                      <a:pt x="450" y="294"/>
                    </a:lnTo>
                    <a:lnTo>
                      <a:pt x="455" y="306"/>
                    </a:lnTo>
                    <a:lnTo>
                      <a:pt x="450" y="314"/>
                    </a:lnTo>
                    <a:lnTo>
                      <a:pt x="431" y="310"/>
                    </a:lnTo>
                    <a:lnTo>
                      <a:pt x="426" y="321"/>
                    </a:lnTo>
                    <a:lnTo>
                      <a:pt x="439" y="351"/>
                    </a:lnTo>
                    <a:lnTo>
                      <a:pt x="462" y="351"/>
                    </a:lnTo>
                    <a:lnTo>
                      <a:pt x="479" y="362"/>
                    </a:lnTo>
                    <a:lnTo>
                      <a:pt x="464" y="368"/>
                    </a:lnTo>
                    <a:lnTo>
                      <a:pt x="439" y="368"/>
                    </a:lnTo>
                    <a:lnTo>
                      <a:pt x="419" y="371"/>
                    </a:lnTo>
                    <a:lnTo>
                      <a:pt x="385" y="355"/>
                    </a:lnTo>
                    <a:lnTo>
                      <a:pt x="368" y="363"/>
                    </a:lnTo>
                    <a:lnTo>
                      <a:pt x="351" y="417"/>
                    </a:lnTo>
                    <a:lnTo>
                      <a:pt x="364" y="438"/>
                    </a:lnTo>
                    <a:lnTo>
                      <a:pt x="377" y="441"/>
                    </a:lnTo>
                    <a:lnTo>
                      <a:pt x="381" y="457"/>
                    </a:lnTo>
                    <a:lnTo>
                      <a:pt x="384" y="472"/>
                    </a:lnTo>
                    <a:lnTo>
                      <a:pt x="374" y="475"/>
                    </a:lnTo>
                    <a:lnTo>
                      <a:pt x="361" y="460"/>
                    </a:lnTo>
                    <a:lnTo>
                      <a:pt x="342" y="450"/>
                    </a:lnTo>
                    <a:lnTo>
                      <a:pt x="316" y="437"/>
                    </a:lnTo>
                    <a:lnTo>
                      <a:pt x="306" y="448"/>
                    </a:lnTo>
                    <a:lnTo>
                      <a:pt x="306" y="465"/>
                    </a:lnTo>
                    <a:lnTo>
                      <a:pt x="321" y="472"/>
                    </a:lnTo>
                    <a:lnTo>
                      <a:pt x="304" y="499"/>
                    </a:lnTo>
                    <a:lnTo>
                      <a:pt x="273" y="483"/>
                    </a:lnTo>
                    <a:lnTo>
                      <a:pt x="287" y="463"/>
                    </a:lnTo>
                    <a:lnTo>
                      <a:pt x="264" y="412"/>
                    </a:lnTo>
                    <a:lnTo>
                      <a:pt x="256" y="404"/>
                    </a:lnTo>
                    <a:lnTo>
                      <a:pt x="236" y="404"/>
                    </a:lnTo>
                    <a:lnTo>
                      <a:pt x="214" y="405"/>
                    </a:lnTo>
                    <a:lnTo>
                      <a:pt x="186" y="412"/>
                    </a:lnTo>
                    <a:lnTo>
                      <a:pt x="155" y="414"/>
                    </a:lnTo>
                    <a:lnTo>
                      <a:pt x="132" y="415"/>
                    </a:lnTo>
                    <a:lnTo>
                      <a:pt x="110" y="424"/>
                    </a:lnTo>
                    <a:lnTo>
                      <a:pt x="90" y="441"/>
                    </a:lnTo>
                    <a:lnTo>
                      <a:pt x="93" y="458"/>
                    </a:lnTo>
                    <a:lnTo>
                      <a:pt x="77" y="467"/>
                    </a:lnTo>
                    <a:lnTo>
                      <a:pt x="70" y="494"/>
                    </a:lnTo>
                    <a:lnTo>
                      <a:pt x="74" y="512"/>
                    </a:lnTo>
                    <a:lnTo>
                      <a:pt x="89" y="517"/>
                    </a:lnTo>
                    <a:lnTo>
                      <a:pt x="111" y="522"/>
                    </a:lnTo>
                    <a:lnTo>
                      <a:pt x="106" y="545"/>
                    </a:lnTo>
                    <a:lnTo>
                      <a:pt x="108" y="553"/>
                    </a:lnTo>
                    <a:lnTo>
                      <a:pt x="103" y="573"/>
                    </a:lnTo>
                    <a:lnTo>
                      <a:pt x="108" y="620"/>
                    </a:lnTo>
                    <a:lnTo>
                      <a:pt x="79" y="664"/>
                    </a:lnTo>
                    <a:lnTo>
                      <a:pt x="77" y="697"/>
                    </a:lnTo>
                    <a:lnTo>
                      <a:pt x="68" y="728"/>
                    </a:lnTo>
                    <a:lnTo>
                      <a:pt x="45" y="727"/>
                    </a:lnTo>
                    <a:lnTo>
                      <a:pt x="28" y="725"/>
                    </a:lnTo>
                    <a:lnTo>
                      <a:pt x="8" y="728"/>
                    </a:lnTo>
                    <a:lnTo>
                      <a:pt x="7" y="742"/>
                    </a:lnTo>
                    <a:lnTo>
                      <a:pt x="14" y="748"/>
                    </a:lnTo>
                    <a:lnTo>
                      <a:pt x="0" y="768"/>
                    </a:lnTo>
                    <a:lnTo>
                      <a:pt x="7" y="783"/>
                    </a:lnTo>
                    <a:lnTo>
                      <a:pt x="21" y="785"/>
                    </a:lnTo>
                    <a:lnTo>
                      <a:pt x="41" y="791"/>
                    </a:lnTo>
                    <a:lnTo>
                      <a:pt x="55" y="787"/>
                    </a:lnTo>
                    <a:lnTo>
                      <a:pt x="68" y="799"/>
                    </a:lnTo>
                    <a:lnTo>
                      <a:pt x="68" y="816"/>
                    </a:lnTo>
                    <a:lnTo>
                      <a:pt x="60" y="834"/>
                    </a:lnTo>
                    <a:lnTo>
                      <a:pt x="66" y="845"/>
                    </a:lnTo>
                    <a:lnTo>
                      <a:pt x="93" y="844"/>
                    </a:lnTo>
                    <a:lnTo>
                      <a:pt x="122" y="839"/>
                    </a:lnTo>
                    <a:lnTo>
                      <a:pt x="146" y="824"/>
                    </a:lnTo>
                    <a:lnTo>
                      <a:pt x="165" y="809"/>
                    </a:lnTo>
                    <a:lnTo>
                      <a:pt x="171" y="798"/>
                    </a:lnTo>
                    <a:lnTo>
                      <a:pt x="181" y="785"/>
                    </a:lnTo>
                    <a:lnTo>
                      <a:pt x="208" y="809"/>
                    </a:lnTo>
                    <a:lnTo>
                      <a:pt x="222" y="809"/>
                    </a:lnTo>
                    <a:lnTo>
                      <a:pt x="247" y="832"/>
                    </a:lnTo>
                    <a:lnTo>
                      <a:pt x="238" y="854"/>
                    </a:lnTo>
                    <a:lnTo>
                      <a:pt x="236" y="868"/>
                    </a:lnTo>
                    <a:lnTo>
                      <a:pt x="254" y="873"/>
                    </a:lnTo>
                    <a:lnTo>
                      <a:pt x="245" y="896"/>
                    </a:lnTo>
                    <a:lnTo>
                      <a:pt x="228" y="901"/>
                    </a:lnTo>
                    <a:lnTo>
                      <a:pt x="243" y="916"/>
                    </a:lnTo>
                    <a:lnTo>
                      <a:pt x="257" y="904"/>
                    </a:lnTo>
                    <a:lnTo>
                      <a:pt x="289" y="904"/>
                    </a:lnTo>
                    <a:lnTo>
                      <a:pt x="307" y="889"/>
                    </a:lnTo>
                    <a:lnTo>
                      <a:pt x="323" y="896"/>
                    </a:lnTo>
                    <a:lnTo>
                      <a:pt x="351" y="873"/>
                    </a:lnTo>
                    <a:lnTo>
                      <a:pt x="341" y="865"/>
                    </a:lnTo>
                    <a:lnTo>
                      <a:pt x="345" y="837"/>
                    </a:lnTo>
                    <a:lnTo>
                      <a:pt x="341" y="824"/>
                    </a:lnTo>
                    <a:lnTo>
                      <a:pt x="325" y="811"/>
                    </a:lnTo>
                    <a:lnTo>
                      <a:pt x="316" y="803"/>
                    </a:lnTo>
                    <a:lnTo>
                      <a:pt x="319" y="791"/>
                    </a:lnTo>
                    <a:lnTo>
                      <a:pt x="345" y="792"/>
                    </a:lnTo>
                    <a:lnTo>
                      <a:pt x="352" y="778"/>
                    </a:lnTo>
                    <a:lnTo>
                      <a:pt x="365" y="771"/>
                    </a:lnTo>
                    <a:lnTo>
                      <a:pt x="381" y="771"/>
                    </a:lnTo>
                    <a:lnTo>
                      <a:pt x="396" y="778"/>
                    </a:lnTo>
                    <a:lnTo>
                      <a:pt x="395" y="790"/>
                    </a:lnTo>
                    <a:lnTo>
                      <a:pt x="398" y="804"/>
                    </a:lnTo>
                    <a:lnTo>
                      <a:pt x="417" y="809"/>
                    </a:lnTo>
                    <a:lnTo>
                      <a:pt x="445" y="801"/>
                    </a:lnTo>
                    <a:lnTo>
                      <a:pt x="460" y="790"/>
                    </a:lnTo>
                    <a:lnTo>
                      <a:pt x="474" y="781"/>
                    </a:lnTo>
                    <a:lnTo>
                      <a:pt x="473" y="815"/>
                    </a:lnTo>
                    <a:lnTo>
                      <a:pt x="453" y="834"/>
                    </a:lnTo>
                    <a:lnTo>
                      <a:pt x="450" y="850"/>
                    </a:lnTo>
                    <a:lnTo>
                      <a:pt x="458" y="857"/>
                    </a:lnTo>
                    <a:lnTo>
                      <a:pt x="451" y="880"/>
                    </a:lnTo>
                    <a:lnTo>
                      <a:pt x="463" y="896"/>
                    </a:lnTo>
                    <a:lnTo>
                      <a:pt x="492" y="912"/>
                    </a:lnTo>
                    <a:lnTo>
                      <a:pt x="499" y="942"/>
                    </a:lnTo>
                    <a:lnTo>
                      <a:pt x="592" y="1075"/>
                    </a:lnTo>
                    <a:lnTo>
                      <a:pt x="576" y="1141"/>
                    </a:lnTo>
                    <a:lnTo>
                      <a:pt x="596" y="1157"/>
                    </a:lnTo>
                    <a:lnTo>
                      <a:pt x="603" y="1138"/>
                    </a:lnTo>
                    <a:lnTo>
                      <a:pt x="626" y="1143"/>
                    </a:lnTo>
                    <a:lnTo>
                      <a:pt x="702" y="1110"/>
                    </a:lnTo>
                    <a:lnTo>
                      <a:pt x="710" y="1091"/>
                    </a:lnTo>
                    <a:lnTo>
                      <a:pt x="787" y="1072"/>
                    </a:lnTo>
                    <a:lnTo>
                      <a:pt x="797" y="1055"/>
                    </a:lnTo>
                    <a:lnTo>
                      <a:pt x="777" y="1004"/>
                    </a:lnTo>
                    <a:lnTo>
                      <a:pt x="795" y="982"/>
                    </a:lnTo>
                    <a:lnTo>
                      <a:pt x="765" y="949"/>
                    </a:lnTo>
                    <a:lnTo>
                      <a:pt x="789" y="942"/>
                    </a:lnTo>
                    <a:lnTo>
                      <a:pt x="846" y="928"/>
                    </a:lnTo>
                    <a:lnTo>
                      <a:pt x="872" y="895"/>
                    </a:lnTo>
                    <a:lnTo>
                      <a:pt x="857" y="854"/>
                    </a:lnTo>
                    <a:lnTo>
                      <a:pt x="843" y="780"/>
                    </a:lnTo>
                    <a:lnTo>
                      <a:pt x="832" y="758"/>
                    </a:lnTo>
                    <a:lnTo>
                      <a:pt x="838" y="742"/>
                    </a:lnTo>
                    <a:lnTo>
                      <a:pt x="823" y="722"/>
                    </a:lnTo>
                    <a:lnTo>
                      <a:pt x="803" y="706"/>
                    </a:lnTo>
                    <a:lnTo>
                      <a:pt x="796" y="686"/>
                    </a:lnTo>
                    <a:lnTo>
                      <a:pt x="797" y="673"/>
                    </a:lnTo>
                    <a:lnTo>
                      <a:pt x="820" y="671"/>
                    </a:lnTo>
                    <a:lnTo>
                      <a:pt x="844" y="653"/>
                    </a:lnTo>
                    <a:lnTo>
                      <a:pt x="864" y="650"/>
                    </a:lnTo>
                    <a:lnTo>
                      <a:pt x="890" y="660"/>
                    </a:lnTo>
                    <a:lnTo>
                      <a:pt x="932" y="643"/>
                    </a:lnTo>
                    <a:lnTo>
                      <a:pt x="954" y="620"/>
                    </a:lnTo>
                    <a:lnTo>
                      <a:pt x="943" y="608"/>
                    </a:lnTo>
                    <a:lnTo>
                      <a:pt x="925" y="597"/>
                    </a:lnTo>
                    <a:lnTo>
                      <a:pt x="907" y="603"/>
                    </a:lnTo>
                    <a:lnTo>
                      <a:pt x="890" y="584"/>
                    </a:lnTo>
                    <a:lnTo>
                      <a:pt x="890" y="591"/>
                    </a:lnTo>
                    <a:lnTo>
                      <a:pt x="878" y="580"/>
                    </a:lnTo>
                    <a:lnTo>
                      <a:pt x="857" y="570"/>
                    </a:lnTo>
                    <a:lnTo>
                      <a:pt x="848" y="574"/>
                    </a:lnTo>
                    <a:lnTo>
                      <a:pt x="827" y="563"/>
                    </a:lnTo>
                    <a:lnTo>
                      <a:pt x="801" y="547"/>
                    </a:lnTo>
                    <a:lnTo>
                      <a:pt x="790" y="534"/>
                    </a:lnTo>
                    <a:lnTo>
                      <a:pt x="783" y="517"/>
                    </a:lnTo>
                    <a:lnTo>
                      <a:pt x="770" y="515"/>
                    </a:lnTo>
                    <a:lnTo>
                      <a:pt x="761" y="512"/>
                    </a:lnTo>
                    <a:lnTo>
                      <a:pt x="765" y="496"/>
                    </a:lnTo>
                    <a:lnTo>
                      <a:pt x="768" y="486"/>
                    </a:lnTo>
                    <a:lnTo>
                      <a:pt x="786" y="478"/>
                    </a:lnTo>
                    <a:lnTo>
                      <a:pt x="797" y="461"/>
                    </a:lnTo>
                    <a:lnTo>
                      <a:pt x="805" y="450"/>
                    </a:lnTo>
                    <a:lnTo>
                      <a:pt x="820" y="446"/>
                    </a:lnTo>
                    <a:lnTo>
                      <a:pt x="822" y="415"/>
                    </a:lnTo>
                    <a:lnTo>
                      <a:pt x="792" y="397"/>
                    </a:lnTo>
                    <a:lnTo>
                      <a:pt x="792" y="357"/>
                    </a:lnTo>
                    <a:lnTo>
                      <a:pt x="812" y="345"/>
                    </a:lnTo>
                    <a:lnTo>
                      <a:pt x="812" y="328"/>
                    </a:lnTo>
                    <a:lnTo>
                      <a:pt x="789" y="317"/>
                    </a:lnTo>
                    <a:lnTo>
                      <a:pt x="789" y="306"/>
                    </a:lnTo>
                    <a:lnTo>
                      <a:pt x="797" y="292"/>
                    </a:lnTo>
                    <a:lnTo>
                      <a:pt x="813" y="285"/>
                    </a:lnTo>
                    <a:lnTo>
                      <a:pt x="844" y="258"/>
                    </a:lnTo>
                    <a:lnTo>
                      <a:pt x="844" y="240"/>
                    </a:lnTo>
                    <a:lnTo>
                      <a:pt x="840" y="226"/>
                    </a:lnTo>
                    <a:lnTo>
                      <a:pt x="846" y="211"/>
                    </a:lnTo>
                    <a:lnTo>
                      <a:pt x="851" y="202"/>
                    </a:lnTo>
                    <a:lnTo>
                      <a:pt x="836" y="201"/>
                    </a:lnTo>
                    <a:lnTo>
                      <a:pt x="816" y="205"/>
                    </a:lnTo>
                    <a:lnTo>
                      <a:pt x="782" y="226"/>
                    </a:lnTo>
                    <a:lnTo>
                      <a:pt x="702" y="186"/>
                    </a:lnTo>
                    <a:lnTo>
                      <a:pt x="670" y="222"/>
                    </a:lnTo>
                    <a:lnTo>
                      <a:pt x="670" y="201"/>
                    </a:lnTo>
                    <a:lnTo>
                      <a:pt x="677" y="191"/>
                    </a:lnTo>
                    <a:lnTo>
                      <a:pt x="660" y="170"/>
                    </a:lnTo>
                    <a:lnTo>
                      <a:pt x="620" y="179"/>
                    </a:lnTo>
                    <a:lnTo>
                      <a:pt x="619" y="178"/>
                    </a:lnTo>
                    <a:lnTo>
                      <a:pt x="644" y="155"/>
                    </a:lnTo>
                    <a:lnTo>
                      <a:pt x="647" y="135"/>
                    </a:lnTo>
                    <a:lnTo>
                      <a:pt x="637" y="119"/>
                    </a:lnTo>
                    <a:lnTo>
                      <a:pt x="632" y="114"/>
                    </a:lnTo>
                    <a:lnTo>
                      <a:pt x="640" y="107"/>
                    </a:lnTo>
                    <a:lnTo>
                      <a:pt x="629" y="83"/>
                    </a:lnTo>
                    <a:lnTo>
                      <a:pt x="617" y="94"/>
                    </a:lnTo>
                    <a:lnTo>
                      <a:pt x="596" y="81"/>
                    </a:lnTo>
                    <a:lnTo>
                      <a:pt x="552" y="61"/>
                    </a:lnTo>
                    <a:lnTo>
                      <a:pt x="528" y="68"/>
                    </a:lnTo>
                    <a:lnTo>
                      <a:pt x="508" y="73"/>
                    </a:lnTo>
                    <a:lnTo>
                      <a:pt x="492" y="61"/>
                    </a:lnTo>
                    <a:lnTo>
                      <a:pt x="473" y="53"/>
                    </a:lnTo>
                    <a:lnTo>
                      <a:pt x="446" y="47"/>
                    </a:lnTo>
                    <a:lnTo>
                      <a:pt x="427" y="45"/>
                    </a:lnTo>
                    <a:lnTo>
                      <a:pt x="403" y="50"/>
                    </a:lnTo>
                    <a:lnTo>
                      <a:pt x="391" y="44"/>
                    </a:lnTo>
                    <a:lnTo>
                      <a:pt x="366" y="50"/>
                    </a:lnTo>
                    <a:lnTo>
                      <a:pt x="345" y="47"/>
                    </a:lnTo>
                    <a:lnTo>
                      <a:pt x="335" y="38"/>
                    </a:lnTo>
                    <a:lnTo>
                      <a:pt x="342" y="26"/>
                    </a:lnTo>
                    <a:lnTo>
                      <a:pt x="349" y="14"/>
                    </a:lnTo>
                    <a:lnTo>
                      <a:pt x="348" y="11"/>
                    </a:lnTo>
                    <a:lnTo>
                      <a:pt x="344" y="6"/>
                    </a:lnTo>
                    <a:lnTo>
                      <a:pt x="342" y="4"/>
                    </a:lnTo>
                    <a:lnTo>
                      <a:pt x="339" y="12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2187" y="1305"/>
                <a:ext cx="954" cy="1157"/>
              </a:xfrm>
              <a:custGeom>
                <a:avLst/>
                <a:gdLst>
                  <a:gd name="T0" fmla="*/ 318 w 954"/>
                  <a:gd name="T1" fmla="*/ 75 h 1157"/>
                  <a:gd name="T2" fmla="*/ 345 w 954"/>
                  <a:gd name="T3" fmla="*/ 61 h 1157"/>
                  <a:gd name="T4" fmla="*/ 385 w 954"/>
                  <a:gd name="T5" fmla="*/ 57 h 1157"/>
                  <a:gd name="T6" fmla="*/ 450 w 954"/>
                  <a:gd name="T7" fmla="*/ 161 h 1157"/>
                  <a:gd name="T8" fmla="*/ 385 w 954"/>
                  <a:gd name="T9" fmla="*/ 201 h 1157"/>
                  <a:gd name="T10" fmla="*/ 407 w 954"/>
                  <a:gd name="T11" fmla="*/ 234 h 1157"/>
                  <a:gd name="T12" fmla="*/ 438 w 954"/>
                  <a:gd name="T13" fmla="*/ 234 h 1157"/>
                  <a:gd name="T14" fmla="*/ 427 w 954"/>
                  <a:gd name="T15" fmla="*/ 283 h 1157"/>
                  <a:gd name="T16" fmla="*/ 450 w 954"/>
                  <a:gd name="T17" fmla="*/ 314 h 1157"/>
                  <a:gd name="T18" fmla="*/ 462 w 954"/>
                  <a:gd name="T19" fmla="*/ 351 h 1157"/>
                  <a:gd name="T20" fmla="*/ 419 w 954"/>
                  <a:gd name="T21" fmla="*/ 371 h 1157"/>
                  <a:gd name="T22" fmla="*/ 364 w 954"/>
                  <a:gd name="T23" fmla="*/ 438 h 1157"/>
                  <a:gd name="T24" fmla="*/ 374 w 954"/>
                  <a:gd name="T25" fmla="*/ 475 h 1157"/>
                  <a:gd name="T26" fmla="*/ 306 w 954"/>
                  <a:gd name="T27" fmla="*/ 448 h 1157"/>
                  <a:gd name="T28" fmla="*/ 273 w 954"/>
                  <a:gd name="T29" fmla="*/ 483 h 1157"/>
                  <a:gd name="T30" fmla="*/ 236 w 954"/>
                  <a:gd name="T31" fmla="*/ 404 h 1157"/>
                  <a:gd name="T32" fmla="*/ 132 w 954"/>
                  <a:gd name="T33" fmla="*/ 415 h 1157"/>
                  <a:gd name="T34" fmla="*/ 77 w 954"/>
                  <a:gd name="T35" fmla="*/ 467 h 1157"/>
                  <a:gd name="T36" fmla="*/ 111 w 954"/>
                  <a:gd name="T37" fmla="*/ 522 h 1157"/>
                  <a:gd name="T38" fmla="*/ 108 w 954"/>
                  <a:gd name="T39" fmla="*/ 620 h 1157"/>
                  <a:gd name="T40" fmla="*/ 45 w 954"/>
                  <a:gd name="T41" fmla="*/ 727 h 1157"/>
                  <a:gd name="T42" fmla="*/ 14 w 954"/>
                  <a:gd name="T43" fmla="*/ 748 h 1157"/>
                  <a:gd name="T44" fmla="*/ 41 w 954"/>
                  <a:gd name="T45" fmla="*/ 791 h 1157"/>
                  <a:gd name="T46" fmla="*/ 60 w 954"/>
                  <a:gd name="T47" fmla="*/ 834 h 1157"/>
                  <a:gd name="T48" fmla="*/ 146 w 954"/>
                  <a:gd name="T49" fmla="*/ 824 h 1157"/>
                  <a:gd name="T50" fmla="*/ 208 w 954"/>
                  <a:gd name="T51" fmla="*/ 809 h 1157"/>
                  <a:gd name="T52" fmla="*/ 236 w 954"/>
                  <a:gd name="T53" fmla="*/ 868 h 1157"/>
                  <a:gd name="T54" fmla="*/ 243 w 954"/>
                  <a:gd name="T55" fmla="*/ 916 h 1157"/>
                  <a:gd name="T56" fmla="*/ 323 w 954"/>
                  <a:gd name="T57" fmla="*/ 896 h 1157"/>
                  <a:gd name="T58" fmla="*/ 341 w 954"/>
                  <a:gd name="T59" fmla="*/ 824 h 1157"/>
                  <a:gd name="T60" fmla="*/ 345 w 954"/>
                  <a:gd name="T61" fmla="*/ 792 h 1157"/>
                  <a:gd name="T62" fmla="*/ 396 w 954"/>
                  <a:gd name="T63" fmla="*/ 778 h 1157"/>
                  <a:gd name="T64" fmla="*/ 445 w 954"/>
                  <a:gd name="T65" fmla="*/ 801 h 1157"/>
                  <a:gd name="T66" fmla="*/ 453 w 954"/>
                  <a:gd name="T67" fmla="*/ 834 h 1157"/>
                  <a:gd name="T68" fmla="*/ 463 w 954"/>
                  <a:gd name="T69" fmla="*/ 896 h 1157"/>
                  <a:gd name="T70" fmla="*/ 576 w 954"/>
                  <a:gd name="T71" fmla="*/ 1141 h 1157"/>
                  <a:gd name="T72" fmla="*/ 702 w 954"/>
                  <a:gd name="T73" fmla="*/ 1110 h 1157"/>
                  <a:gd name="T74" fmla="*/ 777 w 954"/>
                  <a:gd name="T75" fmla="*/ 1004 h 1157"/>
                  <a:gd name="T76" fmla="*/ 846 w 954"/>
                  <a:gd name="T77" fmla="*/ 928 h 1157"/>
                  <a:gd name="T78" fmla="*/ 832 w 954"/>
                  <a:gd name="T79" fmla="*/ 758 h 1157"/>
                  <a:gd name="T80" fmla="*/ 796 w 954"/>
                  <a:gd name="T81" fmla="*/ 686 h 1157"/>
                  <a:gd name="T82" fmla="*/ 864 w 954"/>
                  <a:gd name="T83" fmla="*/ 650 h 1157"/>
                  <a:gd name="T84" fmla="*/ 943 w 954"/>
                  <a:gd name="T85" fmla="*/ 608 h 1157"/>
                  <a:gd name="T86" fmla="*/ 890 w 954"/>
                  <a:gd name="T87" fmla="*/ 591 h 1157"/>
                  <a:gd name="T88" fmla="*/ 827 w 954"/>
                  <a:gd name="T89" fmla="*/ 563 h 1157"/>
                  <a:gd name="T90" fmla="*/ 770 w 954"/>
                  <a:gd name="T91" fmla="*/ 515 h 1157"/>
                  <a:gd name="T92" fmla="*/ 786 w 954"/>
                  <a:gd name="T93" fmla="*/ 478 h 1157"/>
                  <a:gd name="T94" fmla="*/ 822 w 954"/>
                  <a:gd name="T95" fmla="*/ 415 h 1157"/>
                  <a:gd name="T96" fmla="*/ 812 w 954"/>
                  <a:gd name="T97" fmla="*/ 328 h 1157"/>
                  <a:gd name="T98" fmla="*/ 813 w 954"/>
                  <a:gd name="T99" fmla="*/ 285 h 1157"/>
                  <a:gd name="T100" fmla="*/ 846 w 954"/>
                  <a:gd name="T101" fmla="*/ 211 h 1157"/>
                  <a:gd name="T102" fmla="*/ 782 w 954"/>
                  <a:gd name="T103" fmla="*/ 226 h 1157"/>
                  <a:gd name="T104" fmla="*/ 677 w 954"/>
                  <a:gd name="T105" fmla="*/ 191 h 1157"/>
                  <a:gd name="T106" fmla="*/ 644 w 954"/>
                  <a:gd name="T107" fmla="*/ 155 h 1157"/>
                  <a:gd name="T108" fmla="*/ 640 w 954"/>
                  <a:gd name="T109" fmla="*/ 107 h 1157"/>
                  <a:gd name="T110" fmla="*/ 552 w 954"/>
                  <a:gd name="T111" fmla="*/ 61 h 1157"/>
                  <a:gd name="T112" fmla="*/ 473 w 954"/>
                  <a:gd name="T113" fmla="*/ 53 h 1157"/>
                  <a:gd name="T114" fmla="*/ 391 w 954"/>
                  <a:gd name="T115" fmla="*/ 44 h 1157"/>
                  <a:gd name="T116" fmla="*/ 342 w 954"/>
                  <a:gd name="T117" fmla="*/ 26 h 1157"/>
                  <a:gd name="T118" fmla="*/ 342 w 954"/>
                  <a:gd name="T119" fmla="*/ 4 h 11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54" h="1157">
                    <a:moveTo>
                      <a:pt x="345" y="0"/>
                    </a:moveTo>
                    <a:lnTo>
                      <a:pt x="332" y="30"/>
                    </a:lnTo>
                    <a:lnTo>
                      <a:pt x="321" y="48"/>
                    </a:lnTo>
                    <a:lnTo>
                      <a:pt x="318" y="75"/>
                    </a:lnTo>
                    <a:lnTo>
                      <a:pt x="323" y="76"/>
                    </a:lnTo>
                    <a:lnTo>
                      <a:pt x="326" y="54"/>
                    </a:lnTo>
                    <a:lnTo>
                      <a:pt x="339" y="60"/>
                    </a:lnTo>
                    <a:lnTo>
                      <a:pt x="345" y="61"/>
                    </a:lnTo>
                    <a:lnTo>
                      <a:pt x="355" y="58"/>
                    </a:lnTo>
                    <a:lnTo>
                      <a:pt x="365" y="58"/>
                    </a:lnTo>
                    <a:lnTo>
                      <a:pt x="381" y="57"/>
                    </a:lnTo>
                    <a:lnTo>
                      <a:pt x="385" y="57"/>
                    </a:lnTo>
                    <a:lnTo>
                      <a:pt x="387" y="69"/>
                    </a:lnTo>
                    <a:lnTo>
                      <a:pt x="396" y="89"/>
                    </a:lnTo>
                    <a:lnTo>
                      <a:pt x="410" y="112"/>
                    </a:lnTo>
                    <a:lnTo>
                      <a:pt x="450" y="161"/>
                    </a:lnTo>
                    <a:lnTo>
                      <a:pt x="452" y="181"/>
                    </a:lnTo>
                    <a:lnTo>
                      <a:pt x="431" y="194"/>
                    </a:lnTo>
                    <a:lnTo>
                      <a:pt x="399" y="192"/>
                    </a:lnTo>
                    <a:lnTo>
                      <a:pt x="385" y="201"/>
                    </a:lnTo>
                    <a:lnTo>
                      <a:pt x="391" y="212"/>
                    </a:lnTo>
                    <a:lnTo>
                      <a:pt x="378" y="218"/>
                    </a:lnTo>
                    <a:lnTo>
                      <a:pt x="389" y="237"/>
                    </a:lnTo>
                    <a:lnTo>
                      <a:pt x="407" y="234"/>
                    </a:lnTo>
                    <a:lnTo>
                      <a:pt x="417" y="237"/>
                    </a:lnTo>
                    <a:lnTo>
                      <a:pt x="427" y="230"/>
                    </a:lnTo>
                    <a:lnTo>
                      <a:pt x="441" y="230"/>
                    </a:lnTo>
                    <a:lnTo>
                      <a:pt x="438" y="234"/>
                    </a:lnTo>
                    <a:lnTo>
                      <a:pt x="429" y="242"/>
                    </a:lnTo>
                    <a:lnTo>
                      <a:pt x="422" y="253"/>
                    </a:lnTo>
                    <a:lnTo>
                      <a:pt x="415" y="267"/>
                    </a:lnTo>
                    <a:lnTo>
                      <a:pt x="427" y="283"/>
                    </a:lnTo>
                    <a:lnTo>
                      <a:pt x="448" y="278"/>
                    </a:lnTo>
                    <a:lnTo>
                      <a:pt x="450" y="294"/>
                    </a:lnTo>
                    <a:lnTo>
                      <a:pt x="455" y="306"/>
                    </a:lnTo>
                    <a:lnTo>
                      <a:pt x="450" y="314"/>
                    </a:lnTo>
                    <a:lnTo>
                      <a:pt x="431" y="310"/>
                    </a:lnTo>
                    <a:lnTo>
                      <a:pt x="426" y="321"/>
                    </a:lnTo>
                    <a:lnTo>
                      <a:pt x="439" y="351"/>
                    </a:lnTo>
                    <a:lnTo>
                      <a:pt x="462" y="351"/>
                    </a:lnTo>
                    <a:lnTo>
                      <a:pt x="479" y="362"/>
                    </a:lnTo>
                    <a:lnTo>
                      <a:pt x="464" y="368"/>
                    </a:lnTo>
                    <a:lnTo>
                      <a:pt x="439" y="368"/>
                    </a:lnTo>
                    <a:lnTo>
                      <a:pt x="419" y="371"/>
                    </a:lnTo>
                    <a:lnTo>
                      <a:pt x="385" y="355"/>
                    </a:lnTo>
                    <a:lnTo>
                      <a:pt x="368" y="363"/>
                    </a:lnTo>
                    <a:lnTo>
                      <a:pt x="351" y="417"/>
                    </a:lnTo>
                    <a:lnTo>
                      <a:pt x="364" y="438"/>
                    </a:lnTo>
                    <a:lnTo>
                      <a:pt x="377" y="441"/>
                    </a:lnTo>
                    <a:lnTo>
                      <a:pt x="381" y="457"/>
                    </a:lnTo>
                    <a:lnTo>
                      <a:pt x="384" y="472"/>
                    </a:lnTo>
                    <a:lnTo>
                      <a:pt x="374" y="475"/>
                    </a:lnTo>
                    <a:lnTo>
                      <a:pt x="361" y="460"/>
                    </a:lnTo>
                    <a:lnTo>
                      <a:pt x="342" y="450"/>
                    </a:lnTo>
                    <a:lnTo>
                      <a:pt x="316" y="437"/>
                    </a:lnTo>
                    <a:lnTo>
                      <a:pt x="306" y="448"/>
                    </a:lnTo>
                    <a:lnTo>
                      <a:pt x="306" y="465"/>
                    </a:lnTo>
                    <a:lnTo>
                      <a:pt x="321" y="472"/>
                    </a:lnTo>
                    <a:lnTo>
                      <a:pt x="304" y="499"/>
                    </a:lnTo>
                    <a:lnTo>
                      <a:pt x="273" y="483"/>
                    </a:lnTo>
                    <a:lnTo>
                      <a:pt x="287" y="463"/>
                    </a:lnTo>
                    <a:lnTo>
                      <a:pt x="264" y="412"/>
                    </a:lnTo>
                    <a:lnTo>
                      <a:pt x="256" y="404"/>
                    </a:lnTo>
                    <a:lnTo>
                      <a:pt x="236" y="404"/>
                    </a:lnTo>
                    <a:lnTo>
                      <a:pt x="214" y="405"/>
                    </a:lnTo>
                    <a:lnTo>
                      <a:pt x="186" y="412"/>
                    </a:lnTo>
                    <a:lnTo>
                      <a:pt x="155" y="414"/>
                    </a:lnTo>
                    <a:lnTo>
                      <a:pt x="132" y="415"/>
                    </a:lnTo>
                    <a:lnTo>
                      <a:pt x="110" y="424"/>
                    </a:lnTo>
                    <a:lnTo>
                      <a:pt x="90" y="441"/>
                    </a:lnTo>
                    <a:lnTo>
                      <a:pt x="93" y="458"/>
                    </a:lnTo>
                    <a:lnTo>
                      <a:pt x="77" y="467"/>
                    </a:lnTo>
                    <a:lnTo>
                      <a:pt x="70" y="494"/>
                    </a:lnTo>
                    <a:lnTo>
                      <a:pt x="74" y="512"/>
                    </a:lnTo>
                    <a:lnTo>
                      <a:pt x="89" y="517"/>
                    </a:lnTo>
                    <a:lnTo>
                      <a:pt x="111" y="522"/>
                    </a:lnTo>
                    <a:lnTo>
                      <a:pt x="106" y="545"/>
                    </a:lnTo>
                    <a:lnTo>
                      <a:pt x="108" y="553"/>
                    </a:lnTo>
                    <a:lnTo>
                      <a:pt x="103" y="573"/>
                    </a:lnTo>
                    <a:lnTo>
                      <a:pt x="108" y="620"/>
                    </a:lnTo>
                    <a:lnTo>
                      <a:pt x="79" y="664"/>
                    </a:lnTo>
                    <a:lnTo>
                      <a:pt x="77" y="697"/>
                    </a:lnTo>
                    <a:lnTo>
                      <a:pt x="68" y="728"/>
                    </a:lnTo>
                    <a:lnTo>
                      <a:pt x="45" y="727"/>
                    </a:lnTo>
                    <a:lnTo>
                      <a:pt x="28" y="725"/>
                    </a:lnTo>
                    <a:lnTo>
                      <a:pt x="8" y="728"/>
                    </a:lnTo>
                    <a:lnTo>
                      <a:pt x="7" y="742"/>
                    </a:lnTo>
                    <a:lnTo>
                      <a:pt x="14" y="748"/>
                    </a:lnTo>
                    <a:lnTo>
                      <a:pt x="0" y="768"/>
                    </a:lnTo>
                    <a:lnTo>
                      <a:pt x="7" y="783"/>
                    </a:lnTo>
                    <a:lnTo>
                      <a:pt x="21" y="785"/>
                    </a:lnTo>
                    <a:lnTo>
                      <a:pt x="41" y="791"/>
                    </a:lnTo>
                    <a:lnTo>
                      <a:pt x="55" y="787"/>
                    </a:lnTo>
                    <a:lnTo>
                      <a:pt x="68" y="799"/>
                    </a:lnTo>
                    <a:lnTo>
                      <a:pt x="68" y="816"/>
                    </a:lnTo>
                    <a:lnTo>
                      <a:pt x="60" y="834"/>
                    </a:lnTo>
                    <a:lnTo>
                      <a:pt x="66" y="845"/>
                    </a:lnTo>
                    <a:lnTo>
                      <a:pt x="93" y="844"/>
                    </a:lnTo>
                    <a:lnTo>
                      <a:pt x="122" y="839"/>
                    </a:lnTo>
                    <a:lnTo>
                      <a:pt x="146" y="824"/>
                    </a:lnTo>
                    <a:lnTo>
                      <a:pt x="165" y="809"/>
                    </a:lnTo>
                    <a:lnTo>
                      <a:pt x="171" y="798"/>
                    </a:lnTo>
                    <a:lnTo>
                      <a:pt x="181" y="785"/>
                    </a:lnTo>
                    <a:lnTo>
                      <a:pt x="208" y="809"/>
                    </a:lnTo>
                    <a:lnTo>
                      <a:pt x="222" y="809"/>
                    </a:lnTo>
                    <a:lnTo>
                      <a:pt x="247" y="832"/>
                    </a:lnTo>
                    <a:lnTo>
                      <a:pt x="238" y="854"/>
                    </a:lnTo>
                    <a:lnTo>
                      <a:pt x="236" y="868"/>
                    </a:lnTo>
                    <a:lnTo>
                      <a:pt x="254" y="873"/>
                    </a:lnTo>
                    <a:lnTo>
                      <a:pt x="245" y="896"/>
                    </a:lnTo>
                    <a:lnTo>
                      <a:pt x="228" y="901"/>
                    </a:lnTo>
                    <a:lnTo>
                      <a:pt x="243" y="916"/>
                    </a:lnTo>
                    <a:lnTo>
                      <a:pt x="257" y="904"/>
                    </a:lnTo>
                    <a:lnTo>
                      <a:pt x="289" y="904"/>
                    </a:lnTo>
                    <a:lnTo>
                      <a:pt x="307" y="889"/>
                    </a:lnTo>
                    <a:lnTo>
                      <a:pt x="323" y="896"/>
                    </a:lnTo>
                    <a:lnTo>
                      <a:pt x="351" y="873"/>
                    </a:lnTo>
                    <a:lnTo>
                      <a:pt x="341" y="865"/>
                    </a:lnTo>
                    <a:lnTo>
                      <a:pt x="345" y="837"/>
                    </a:lnTo>
                    <a:lnTo>
                      <a:pt x="341" y="824"/>
                    </a:lnTo>
                    <a:lnTo>
                      <a:pt x="325" y="811"/>
                    </a:lnTo>
                    <a:lnTo>
                      <a:pt x="316" y="803"/>
                    </a:lnTo>
                    <a:lnTo>
                      <a:pt x="319" y="791"/>
                    </a:lnTo>
                    <a:lnTo>
                      <a:pt x="345" y="792"/>
                    </a:lnTo>
                    <a:lnTo>
                      <a:pt x="352" y="778"/>
                    </a:lnTo>
                    <a:lnTo>
                      <a:pt x="365" y="771"/>
                    </a:lnTo>
                    <a:lnTo>
                      <a:pt x="381" y="771"/>
                    </a:lnTo>
                    <a:lnTo>
                      <a:pt x="396" y="778"/>
                    </a:lnTo>
                    <a:lnTo>
                      <a:pt x="395" y="790"/>
                    </a:lnTo>
                    <a:lnTo>
                      <a:pt x="398" y="804"/>
                    </a:lnTo>
                    <a:lnTo>
                      <a:pt x="417" y="809"/>
                    </a:lnTo>
                    <a:lnTo>
                      <a:pt x="445" y="801"/>
                    </a:lnTo>
                    <a:lnTo>
                      <a:pt x="460" y="790"/>
                    </a:lnTo>
                    <a:lnTo>
                      <a:pt x="474" y="781"/>
                    </a:lnTo>
                    <a:lnTo>
                      <a:pt x="473" y="815"/>
                    </a:lnTo>
                    <a:lnTo>
                      <a:pt x="453" y="834"/>
                    </a:lnTo>
                    <a:lnTo>
                      <a:pt x="450" y="850"/>
                    </a:lnTo>
                    <a:lnTo>
                      <a:pt x="458" y="857"/>
                    </a:lnTo>
                    <a:lnTo>
                      <a:pt x="451" y="880"/>
                    </a:lnTo>
                    <a:lnTo>
                      <a:pt x="463" y="896"/>
                    </a:lnTo>
                    <a:lnTo>
                      <a:pt x="492" y="912"/>
                    </a:lnTo>
                    <a:lnTo>
                      <a:pt x="499" y="942"/>
                    </a:lnTo>
                    <a:lnTo>
                      <a:pt x="592" y="1075"/>
                    </a:lnTo>
                    <a:lnTo>
                      <a:pt x="576" y="1141"/>
                    </a:lnTo>
                    <a:lnTo>
                      <a:pt x="596" y="1157"/>
                    </a:lnTo>
                    <a:lnTo>
                      <a:pt x="603" y="1138"/>
                    </a:lnTo>
                    <a:lnTo>
                      <a:pt x="626" y="1143"/>
                    </a:lnTo>
                    <a:lnTo>
                      <a:pt x="702" y="1110"/>
                    </a:lnTo>
                    <a:lnTo>
                      <a:pt x="710" y="1091"/>
                    </a:lnTo>
                    <a:lnTo>
                      <a:pt x="787" y="1072"/>
                    </a:lnTo>
                    <a:lnTo>
                      <a:pt x="797" y="1055"/>
                    </a:lnTo>
                    <a:lnTo>
                      <a:pt x="777" y="1004"/>
                    </a:lnTo>
                    <a:lnTo>
                      <a:pt x="795" y="982"/>
                    </a:lnTo>
                    <a:lnTo>
                      <a:pt x="765" y="949"/>
                    </a:lnTo>
                    <a:lnTo>
                      <a:pt x="789" y="942"/>
                    </a:lnTo>
                    <a:lnTo>
                      <a:pt x="846" y="928"/>
                    </a:lnTo>
                    <a:lnTo>
                      <a:pt x="872" y="895"/>
                    </a:lnTo>
                    <a:lnTo>
                      <a:pt x="857" y="854"/>
                    </a:lnTo>
                    <a:lnTo>
                      <a:pt x="843" y="780"/>
                    </a:lnTo>
                    <a:lnTo>
                      <a:pt x="832" y="758"/>
                    </a:lnTo>
                    <a:lnTo>
                      <a:pt x="838" y="742"/>
                    </a:lnTo>
                    <a:lnTo>
                      <a:pt x="823" y="722"/>
                    </a:lnTo>
                    <a:lnTo>
                      <a:pt x="803" y="706"/>
                    </a:lnTo>
                    <a:lnTo>
                      <a:pt x="796" y="686"/>
                    </a:lnTo>
                    <a:lnTo>
                      <a:pt x="797" y="673"/>
                    </a:lnTo>
                    <a:lnTo>
                      <a:pt x="820" y="671"/>
                    </a:lnTo>
                    <a:lnTo>
                      <a:pt x="844" y="653"/>
                    </a:lnTo>
                    <a:lnTo>
                      <a:pt x="864" y="650"/>
                    </a:lnTo>
                    <a:lnTo>
                      <a:pt x="890" y="660"/>
                    </a:lnTo>
                    <a:lnTo>
                      <a:pt x="932" y="643"/>
                    </a:lnTo>
                    <a:lnTo>
                      <a:pt x="954" y="620"/>
                    </a:lnTo>
                    <a:lnTo>
                      <a:pt x="943" y="608"/>
                    </a:lnTo>
                    <a:lnTo>
                      <a:pt x="925" y="597"/>
                    </a:lnTo>
                    <a:lnTo>
                      <a:pt x="907" y="603"/>
                    </a:lnTo>
                    <a:lnTo>
                      <a:pt x="890" y="584"/>
                    </a:lnTo>
                    <a:lnTo>
                      <a:pt x="890" y="591"/>
                    </a:lnTo>
                    <a:lnTo>
                      <a:pt x="878" y="580"/>
                    </a:lnTo>
                    <a:lnTo>
                      <a:pt x="857" y="570"/>
                    </a:lnTo>
                    <a:lnTo>
                      <a:pt x="848" y="574"/>
                    </a:lnTo>
                    <a:lnTo>
                      <a:pt x="827" y="563"/>
                    </a:lnTo>
                    <a:lnTo>
                      <a:pt x="801" y="547"/>
                    </a:lnTo>
                    <a:lnTo>
                      <a:pt x="790" y="534"/>
                    </a:lnTo>
                    <a:lnTo>
                      <a:pt x="783" y="517"/>
                    </a:lnTo>
                    <a:lnTo>
                      <a:pt x="770" y="515"/>
                    </a:lnTo>
                    <a:lnTo>
                      <a:pt x="761" y="512"/>
                    </a:lnTo>
                    <a:lnTo>
                      <a:pt x="765" y="496"/>
                    </a:lnTo>
                    <a:lnTo>
                      <a:pt x="768" y="486"/>
                    </a:lnTo>
                    <a:lnTo>
                      <a:pt x="786" y="478"/>
                    </a:lnTo>
                    <a:lnTo>
                      <a:pt x="797" y="461"/>
                    </a:lnTo>
                    <a:lnTo>
                      <a:pt x="805" y="450"/>
                    </a:lnTo>
                    <a:lnTo>
                      <a:pt x="820" y="446"/>
                    </a:lnTo>
                    <a:lnTo>
                      <a:pt x="822" y="415"/>
                    </a:lnTo>
                    <a:lnTo>
                      <a:pt x="792" y="397"/>
                    </a:lnTo>
                    <a:lnTo>
                      <a:pt x="792" y="357"/>
                    </a:lnTo>
                    <a:lnTo>
                      <a:pt x="812" y="345"/>
                    </a:lnTo>
                    <a:lnTo>
                      <a:pt x="812" y="328"/>
                    </a:lnTo>
                    <a:lnTo>
                      <a:pt x="789" y="317"/>
                    </a:lnTo>
                    <a:lnTo>
                      <a:pt x="789" y="306"/>
                    </a:lnTo>
                    <a:lnTo>
                      <a:pt x="797" y="292"/>
                    </a:lnTo>
                    <a:lnTo>
                      <a:pt x="813" y="285"/>
                    </a:lnTo>
                    <a:lnTo>
                      <a:pt x="844" y="258"/>
                    </a:lnTo>
                    <a:lnTo>
                      <a:pt x="844" y="240"/>
                    </a:lnTo>
                    <a:lnTo>
                      <a:pt x="840" y="226"/>
                    </a:lnTo>
                    <a:lnTo>
                      <a:pt x="846" y="211"/>
                    </a:lnTo>
                    <a:lnTo>
                      <a:pt x="851" y="202"/>
                    </a:lnTo>
                    <a:lnTo>
                      <a:pt x="836" y="201"/>
                    </a:lnTo>
                    <a:lnTo>
                      <a:pt x="816" y="205"/>
                    </a:lnTo>
                    <a:lnTo>
                      <a:pt x="782" y="226"/>
                    </a:lnTo>
                    <a:lnTo>
                      <a:pt x="702" y="186"/>
                    </a:lnTo>
                    <a:lnTo>
                      <a:pt x="670" y="222"/>
                    </a:lnTo>
                    <a:lnTo>
                      <a:pt x="670" y="201"/>
                    </a:lnTo>
                    <a:lnTo>
                      <a:pt x="677" y="191"/>
                    </a:lnTo>
                    <a:lnTo>
                      <a:pt x="660" y="170"/>
                    </a:lnTo>
                    <a:lnTo>
                      <a:pt x="620" y="179"/>
                    </a:lnTo>
                    <a:lnTo>
                      <a:pt x="619" y="178"/>
                    </a:lnTo>
                    <a:lnTo>
                      <a:pt x="644" y="155"/>
                    </a:lnTo>
                    <a:lnTo>
                      <a:pt x="647" y="135"/>
                    </a:lnTo>
                    <a:lnTo>
                      <a:pt x="637" y="119"/>
                    </a:lnTo>
                    <a:lnTo>
                      <a:pt x="632" y="114"/>
                    </a:lnTo>
                    <a:lnTo>
                      <a:pt x="640" y="107"/>
                    </a:lnTo>
                    <a:lnTo>
                      <a:pt x="629" y="83"/>
                    </a:lnTo>
                    <a:lnTo>
                      <a:pt x="617" y="94"/>
                    </a:lnTo>
                    <a:lnTo>
                      <a:pt x="596" y="81"/>
                    </a:lnTo>
                    <a:lnTo>
                      <a:pt x="552" y="61"/>
                    </a:lnTo>
                    <a:lnTo>
                      <a:pt x="528" y="68"/>
                    </a:lnTo>
                    <a:lnTo>
                      <a:pt x="508" y="73"/>
                    </a:lnTo>
                    <a:lnTo>
                      <a:pt x="492" y="61"/>
                    </a:lnTo>
                    <a:lnTo>
                      <a:pt x="473" y="53"/>
                    </a:lnTo>
                    <a:lnTo>
                      <a:pt x="446" y="47"/>
                    </a:lnTo>
                    <a:lnTo>
                      <a:pt x="427" y="45"/>
                    </a:lnTo>
                    <a:lnTo>
                      <a:pt x="403" y="50"/>
                    </a:lnTo>
                    <a:lnTo>
                      <a:pt x="391" y="44"/>
                    </a:lnTo>
                    <a:lnTo>
                      <a:pt x="366" y="50"/>
                    </a:lnTo>
                    <a:lnTo>
                      <a:pt x="345" y="47"/>
                    </a:lnTo>
                    <a:lnTo>
                      <a:pt x="335" y="38"/>
                    </a:lnTo>
                    <a:lnTo>
                      <a:pt x="342" y="26"/>
                    </a:lnTo>
                    <a:lnTo>
                      <a:pt x="349" y="14"/>
                    </a:lnTo>
                    <a:lnTo>
                      <a:pt x="348" y="11"/>
                    </a:lnTo>
                    <a:lnTo>
                      <a:pt x="344" y="6"/>
                    </a:lnTo>
                    <a:lnTo>
                      <a:pt x="342" y="4"/>
                    </a:lnTo>
                    <a:lnTo>
                      <a:pt x="339" y="12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oup 8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44" y="1860"/>
              <a:ext cx="91" cy="63"/>
              <a:chOff x="2544" y="1860"/>
              <a:chExt cx="91" cy="63"/>
            </a:xfrm>
            <a:grpFill/>
          </p:grpSpPr>
          <p:sp>
            <p:nvSpPr>
              <p:cNvPr id="118" name="Freeform 82"/>
              <p:cNvSpPr>
                <a:spLocks/>
              </p:cNvSpPr>
              <p:nvPr/>
            </p:nvSpPr>
            <p:spPr bwMode="auto">
              <a:xfrm>
                <a:off x="2544" y="1860"/>
                <a:ext cx="91" cy="63"/>
              </a:xfrm>
              <a:custGeom>
                <a:avLst/>
                <a:gdLst>
                  <a:gd name="T0" fmla="*/ 3 w 91"/>
                  <a:gd name="T1" fmla="*/ 0 h 63"/>
                  <a:gd name="T2" fmla="*/ 0 w 91"/>
                  <a:gd name="T3" fmla="*/ 8 h 63"/>
                  <a:gd name="T4" fmla="*/ 11 w 91"/>
                  <a:gd name="T5" fmla="*/ 15 h 63"/>
                  <a:gd name="T6" fmla="*/ 22 w 91"/>
                  <a:gd name="T7" fmla="*/ 22 h 63"/>
                  <a:gd name="T8" fmla="*/ 28 w 91"/>
                  <a:gd name="T9" fmla="*/ 35 h 63"/>
                  <a:gd name="T10" fmla="*/ 40 w 91"/>
                  <a:gd name="T11" fmla="*/ 56 h 63"/>
                  <a:gd name="T12" fmla="*/ 66 w 91"/>
                  <a:gd name="T13" fmla="*/ 63 h 63"/>
                  <a:gd name="T14" fmla="*/ 79 w 91"/>
                  <a:gd name="T15" fmla="*/ 63 h 63"/>
                  <a:gd name="T16" fmla="*/ 83 w 91"/>
                  <a:gd name="T17" fmla="*/ 57 h 63"/>
                  <a:gd name="T18" fmla="*/ 87 w 91"/>
                  <a:gd name="T19" fmla="*/ 50 h 63"/>
                  <a:gd name="T20" fmla="*/ 86 w 91"/>
                  <a:gd name="T21" fmla="*/ 45 h 63"/>
                  <a:gd name="T22" fmla="*/ 91 w 91"/>
                  <a:gd name="T23" fmla="*/ 33 h 63"/>
                  <a:gd name="T24" fmla="*/ 91 w 91"/>
                  <a:gd name="T25" fmla="*/ 29 h 63"/>
                  <a:gd name="T26" fmla="*/ 83 w 91"/>
                  <a:gd name="T27" fmla="*/ 24 h 63"/>
                  <a:gd name="T28" fmla="*/ 73 w 91"/>
                  <a:gd name="T29" fmla="*/ 29 h 63"/>
                  <a:gd name="T30" fmla="*/ 46 w 91"/>
                  <a:gd name="T31" fmla="*/ 12 h 63"/>
                  <a:gd name="T32" fmla="*/ 27 w 91"/>
                  <a:gd name="T33" fmla="*/ 11 h 63"/>
                  <a:gd name="T34" fmla="*/ 3 w 91"/>
                  <a:gd name="T35" fmla="*/ 0 h 63"/>
                  <a:gd name="T36" fmla="*/ 3 w 91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63">
                    <a:moveTo>
                      <a:pt x="3" y="0"/>
                    </a:moveTo>
                    <a:lnTo>
                      <a:pt x="0" y="8"/>
                    </a:lnTo>
                    <a:lnTo>
                      <a:pt x="11" y="15"/>
                    </a:lnTo>
                    <a:lnTo>
                      <a:pt x="22" y="22"/>
                    </a:lnTo>
                    <a:lnTo>
                      <a:pt x="28" y="35"/>
                    </a:lnTo>
                    <a:lnTo>
                      <a:pt x="40" y="56"/>
                    </a:lnTo>
                    <a:lnTo>
                      <a:pt x="66" y="63"/>
                    </a:lnTo>
                    <a:lnTo>
                      <a:pt x="79" y="63"/>
                    </a:lnTo>
                    <a:lnTo>
                      <a:pt x="83" y="57"/>
                    </a:lnTo>
                    <a:lnTo>
                      <a:pt x="87" y="50"/>
                    </a:lnTo>
                    <a:lnTo>
                      <a:pt x="86" y="45"/>
                    </a:lnTo>
                    <a:lnTo>
                      <a:pt x="91" y="33"/>
                    </a:lnTo>
                    <a:lnTo>
                      <a:pt x="91" y="29"/>
                    </a:lnTo>
                    <a:lnTo>
                      <a:pt x="83" y="24"/>
                    </a:lnTo>
                    <a:lnTo>
                      <a:pt x="73" y="29"/>
                    </a:lnTo>
                    <a:lnTo>
                      <a:pt x="46" y="12"/>
                    </a:lnTo>
                    <a:lnTo>
                      <a:pt x="27" y="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" name="Freeform 83"/>
              <p:cNvSpPr>
                <a:spLocks/>
              </p:cNvSpPr>
              <p:nvPr/>
            </p:nvSpPr>
            <p:spPr bwMode="auto">
              <a:xfrm>
                <a:off x="2544" y="1860"/>
                <a:ext cx="91" cy="63"/>
              </a:xfrm>
              <a:custGeom>
                <a:avLst/>
                <a:gdLst>
                  <a:gd name="T0" fmla="*/ 3 w 91"/>
                  <a:gd name="T1" fmla="*/ 0 h 63"/>
                  <a:gd name="T2" fmla="*/ 0 w 91"/>
                  <a:gd name="T3" fmla="*/ 8 h 63"/>
                  <a:gd name="T4" fmla="*/ 11 w 91"/>
                  <a:gd name="T5" fmla="*/ 15 h 63"/>
                  <a:gd name="T6" fmla="*/ 22 w 91"/>
                  <a:gd name="T7" fmla="*/ 22 h 63"/>
                  <a:gd name="T8" fmla="*/ 28 w 91"/>
                  <a:gd name="T9" fmla="*/ 35 h 63"/>
                  <a:gd name="T10" fmla="*/ 40 w 91"/>
                  <a:gd name="T11" fmla="*/ 56 h 63"/>
                  <a:gd name="T12" fmla="*/ 66 w 91"/>
                  <a:gd name="T13" fmla="*/ 63 h 63"/>
                  <a:gd name="T14" fmla="*/ 79 w 91"/>
                  <a:gd name="T15" fmla="*/ 63 h 63"/>
                  <a:gd name="T16" fmla="*/ 83 w 91"/>
                  <a:gd name="T17" fmla="*/ 57 h 63"/>
                  <a:gd name="T18" fmla="*/ 87 w 91"/>
                  <a:gd name="T19" fmla="*/ 50 h 63"/>
                  <a:gd name="T20" fmla="*/ 86 w 91"/>
                  <a:gd name="T21" fmla="*/ 45 h 63"/>
                  <a:gd name="T22" fmla="*/ 91 w 91"/>
                  <a:gd name="T23" fmla="*/ 33 h 63"/>
                  <a:gd name="T24" fmla="*/ 91 w 91"/>
                  <a:gd name="T25" fmla="*/ 29 h 63"/>
                  <a:gd name="T26" fmla="*/ 83 w 91"/>
                  <a:gd name="T27" fmla="*/ 24 h 63"/>
                  <a:gd name="T28" fmla="*/ 73 w 91"/>
                  <a:gd name="T29" fmla="*/ 29 h 63"/>
                  <a:gd name="T30" fmla="*/ 46 w 91"/>
                  <a:gd name="T31" fmla="*/ 12 h 63"/>
                  <a:gd name="T32" fmla="*/ 27 w 91"/>
                  <a:gd name="T33" fmla="*/ 11 h 63"/>
                  <a:gd name="T34" fmla="*/ 3 w 91"/>
                  <a:gd name="T35" fmla="*/ 0 h 63"/>
                  <a:gd name="T36" fmla="*/ 3 w 91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63">
                    <a:moveTo>
                      <a:pt x="3" y="0"/>
                    </a:moveTo>
                    <a:lnTo>
                      <a:pt x="0" y="8"/>
                    </a:lnTo>
                    <a:lnTo>
                      <a:pt x="11" y="15"/>
                    </a:lnTo>
                    <a:lnTo>
                      <a:pt x="22" y="22"/>
                    </a:lnTo>
                    <a:lnTo>
                      <a:pt x="28" y="35"/>
                    </a:lnTo>
                    <a:lnTo>
                      <a:pt x="40" y="56"/>
                    </a:lnTo>
                    <a:lnTo>
                      <a:pt x="66" y="63"/>
                    </a:lnTo>
                    <a:lnTo>
                      <a:pt x="79" y="63"/>
                    </a:lnTo>
                    <a:lnTo>
                      <a:pt x="83" y="57"/>
                    </a:lnTo>
                    <a:lnTo>
                      <a:pt x="87" y="50"/>
                    </a:lnTo>
                    <a:lnTo>
                      <a:pt x="86" y="45"/>
                    </a:lnTo>
                    <a:lnTo>
                      <a:pt x="91" y="33"/>
                    </a:lnTo>
                    <a:lnTo>
                      <a:pt x="91" y="29"/>
                    </a:lnTo>
                    <a:lnTo>
                      <a:pt x="83" y="24"/>
                    </a:lnTo>
                    <a:lnTo>
                      <a:pt x="73" y="29"/>
                    </a:lnTo>
                    <a:lnTo>
                      <a:pt x="46" y="12"/>
                    </a:lnTo>
                    <a:lnTo>
                      <a:pt x="27" y="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" name="Group 87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949" y="1472"/>
              <a:ext cx="745" cy="429"/>
              <a:chOff x="2949" y="1472"/>
              <a:chExt cx="745" cy="429"/>
            </a:xfrm>
            <a:grpFill/>
          </p:grpSpPr>
          <p:sp>
            <p:nvSpPr>
              <p:cNvPr id="116" name="Freeform 85"/>
              <p:cNvSpPr>
                <a:spLocks/>
              </p:cNvSpPr>
              <p:nvPr/>
            </p:nvSpPr>
            <p:spPr bwMode="auto">
              <a:xfrm>
                <a:off x="2949" y="1472"/>
                <a:ext cx="745" cy="429"/>
              </a:xfrm>
              <a:custGeom>
                <a:avLst/>
                <a:gdLst>
                  <a:gd name="T0" fmla="*/ 51 w 745"/>
                  <a:gd name="T1" fmla="*/ 178 h 429"/>
                  <a:gd name="T2" fmla="*/ 29 w 745"/>
                  <a:gd name="T3" fmla="*/ 229 h 429"/>
                  <a:gd name="T4" fmla="*/ 62 w 745"/>
                  <a:gd name="T5" fmla="*/ 279 h 429"/>
                  <a:gd name="T6" fmla="*/ 30 w 745"/>
                  <a:gd name="T7" fmla="*/ 305 h 429"/>
                  <a:gd name="T8" fmla="*/ 4 w 745"/>
                  <a:gd name="T9" fmla="*/ 324 h 429"/>
                  <a:gd name="T10" fmla="*/ 18 w 745"/>
                  <a:gd name="T11" fmla="*/ 351 h 429"/>
                  <a:gd name="T12" fmla="*/ 57 w 745"/>
                  <a:gd name="T13" fmla="*/ 392 h 429"/>
                  <a:gd name="T14" fmla="*/ 99 w 745"/>
                  <a:gd name="T15" fmla="*/ 405 h 429"/>
                  <a:gd name="T16" fmla="*/ 130 w 745"/>
                  <a:gd name="T17" fmla="*/ 429 h 429"/>
                  <a:gd name="T18" fmla="*/ 151 w 745"/>
                  <a:gd name="T19" fmla="*/ 427 h 429"/>
                  <a:gd name="T20" fmla="*/ 176 w 745"/>
                  <a:gd name="T21" fmla="*/ 407 h 429"/>
                  <a:gd name="T22" fmla="*/ 233 w 745"/>
                  <a:gd name="T23" fmla="*/ 393 h 429"/>
                  <a:gd name="T24" fmla="*/ 270 w 745"/>
                  <a:gd name="T25" fmla="*/ 352 h 429"/>
                  <a:gd name="T26" fmla="*/ 295 w 745"/>
                  <a:gd name="T27" fmla="*/ 348 h 429"/>
                  <a:gd name="T28" fmla="*/ 364 w 745"/>
                  <a:gd name="T29" fmla="*/ 372 h 429"/>
                  <a:gd name="T30" fmla="*/ 418 w 745"/>
                  <a:gd name="T31" fmla="*/ 385 h 429"/>
                  <a:gd name="T32" fmla="*/ 469 w 745"/>
                  <a:gd name="T33" fmla="*/ 402 h 429"/>
                  <a:gd name="T34" fmla="*/ 508 w 745"/>
                  <a:gd name="T35" fmla="*/ 396 h 429"/>
                  <a:gd name="T36" fmla="*/ 504 w 745"/>
                  <a:gd name="T37" fmla="*/ 365 h 429"/>
                  <a:gd name="T38" fmla="*/ 557 w 745"/>
                  <a:gd name="T39" fmla="*/ 354 h 429"/>
                  <a:gd name="T40" fmla="*/ 597 w 745"/>
                  <a:gd name="T41" fmla="*/ 305 h 429"/>
                  <a:gd name="T42" fmla="*/ 651 w 745"/>
                  <a:gd name="T43" fmla="*/ 305 h 429"/>
                  <a:gd name="T44" fmla="*/ 679 w 745"/>
                  <a:gd name="T45" fmla="*/ 305 h 429"/>
                  <a:gd name="T46" fmla="*/ 716 w 745"/>
                  <a:gd name="T47" fmla="*/ 325 h 429"/>
                  <a:gd name="T48" fmla="*/ 712 w 745"/>
                  <a:gd name="T49" fmla="*/ 357 h 429"/>
                  <a:gd name="T50" fmla="*/ 730 w 745"/>
                  <a:gd name="T51" fmla="*/ 379 h 429"/>
                  <a:gd name="T52" fmla="*/ 732 w 745"/>
                  <a:gd name="T53" fmla="*/ 317 h 429"/>
                  <a:gd name="T54" fmla="*/ 713 w 745"/>
                  <a:gd name="T55" fmla="*/ 252 h 429"/>
                  <a:gd name="T56" fmla="*/ 651 w 745"/>
                  <a:gd name="T57" fmla="*/ 209 h 429"/>
                  <a:gd name="T58" fmla="*/ 620 w 745"/>
                  <a:gd name="T59" fmla="*/ 153 h 429"/>
                  <a:gd name="T60" fmla="*/ 592 w 745"/>
                  <a:gd name="T61" fmla="*/ 98 h 429"/>
                  <a:gd name="T62" fmla="*/ 553 w 745"/>
                  <a:gd name="T63" fmla="*/ 99 h 429"/>
                  <a:gd name="T64" fmla="*/ 523 w 745"/>
                  <a:gd name="T65" fmla="*/ 88 h 429"/>
                  <a:gd name="T66" fmla="*/ 500 w 745"/>
                  <a:gd name="T67" fmla="*/ 68 h 429"/>
                  <a:gd name="T68" fmla="*/ 459 w 745"/>
                  <a:gd name="T69" fmla="*/ 35 h 429"/>
                  <a:gd name="T70" fmla="*/ 443 w 745"/>
                  <a:gd name="T71" fmla="*/ 12 h 429"/>
                  <a:gd name="T72" fmla="*/ 395 w 745"/>
                  <a:gd name="T73" fmla="*/ 25 h 429"/>
                  <a:gd name="T74" fmla="*/ 360 w 745"/>
                  <a:gd name="T75" fmla="*/ 39 h 429"/>
                  <a:gd name="T76" fmla="*/ 328 w 745"/>
                  <a:gd name="T77" fmla="*/ 59 h 429"/>
                  <a:gd name="T78" fmla="*/ 357 w 745"/>
                  <a:gd name="T79" fmla="*/ 28 h 429"/>
                  <a:gd name="T80" fmla="*/ 389 w 745"/>
                  <a:gd name="T81" fmla="*/ 18 h 429"/>
                  <a:gd name="T82" fmla="*/ 392 w 745"/>
                  <a:gd name="T83" fmla="*/ 8 h 429"/>
                  <a:gd name="T84" fmla="*/ 338 w 745"/>
                  <a:gd name="T85" fmla="*/ 25 h 429"/>
                  <a:gd name="T86" fmla="*/ 298 w 745"/>
                  <a:gd name="T87" fmla="*/ 76 h 429"/>
                  <a:gd name="T88" fmla="*/ 270 w 745"/>
                  <a:gd name="T89" fmla="*/ 93 h 429"/>
                  <a:gd name="T90" fmla="*/ 209 w 745"/>
                  <a:gd name="T91" fmla="*/ 102 h 429"/>
                  <a:gd name="T92" fmla="*/ 187 w 745"/>
                  <a:gd name="T93" fmla="*/ 132 h 429"/>
                  <a:gd name="T94" fmla="*/ 163 w 745"/>
                  <a:gd name="T95" fmla="*/ 166 h 429"/>
                  <a:gd name="T96" fmla="*/ 135 w 745"/>
                  <a:gd name="T97" fmla="*/ 168 h 429"/>
                  <a:gd name="T98" fmla="*/ 117 w 745"/>
                  <a:gd name="T99" fmla="*/ 162 h 429"/>
                  <a:gd name="T100" fmla="*/ 88 w 745"/>
                  <a:gd name="T101" fmla="*/ 150 h 429"/>
                  <a:gd name="T102" fmla="*/ 51 w 745"/>
                  <a:gd name="T103" fmla="*/ 163 h 4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45" h="429">
                    <a:moveTo>
                      <a:pt x="51" y="163"/>
                    </a:moveTo>
                    <a:lnTo>
                      <a:pt x="51" y="178"/>
                    </a:lnTo>
                    <a:lnTo>
                      <a:pt x="32" y="190"/>
                    </a:lnTo>
                    <a:lnTo>
                      <a:pt x="29" y="229"/>
                    </a:lnTo>
                    <a:lnTo>
                      <a:pt x="62" y="250"/>
                    </a:lnTo>
                    <a:lnTo>
                      <a:pt x="62" y="279"/>
                    </a:lnTo>
                    <a:lnTo>
                      <a:pt x="38" y="286"/>
                    </a:lnTo>
                    <a:lnTo>
                      <a:pt x="30" y="305"/>
                    </a:lnTo>
                    <a:lnTo>
                      <a:pt x="19" y="316"/>
                    </a:lnTo>
                    <a:lnTo>
                      <a:pt x="4" y="324"/>
                    </a:lnTo>
                    <a:lnTo>
                      <a:pt x="0" y="345"/>
                    </a:lnTo>
                    <a:lnTo>
                      <a:pt x="18" y="351"/>
                    </a:lnTo>
                    <a:lnTo>
                      <a:pt x="40" y="383"/>
                    </a:lnTo>
                    <a:lnTo>
                      <a:pt x="57" y="392"/>
                    </a:lnTo>
                    <a:lnTo>
                      <a:pt x="88" y="409"/>
                    </a:lnTo>
                    <a:lnTo>
                      <a:pt x="99" y="405"/>
                    </a:lnTo>
                    <a:lnTo>
                      <a:pt x="120" y="417"/>
                    </a:lnTo>
                    <a:lnTo>
                      <a:pt x="130" y="429"/>
                    </a:lnTo>
                    <a:lnTo>
                      <a:pt x="144" y="429"/>
                    </a:lnTo>
                    <a:lnTo>
                      <a:pt x="151" y="427"/>
                    </a:lnTo>
                    <a:lnTo>
                      <a:pt x="163" y="423"/>
                    </a:lnTo>
                    <a:lnTo>
                      <a:pt x="176" y="407"/>
                    </a:lnTo>
                    <a:lnTo>
                      <a:pt x="212" y="390"/>
                    </a:lnTo>
                    <a:lnTo>
                      <a:pt x="233" y="393"/>
                    </a:lnTo>
                    <a:lnTo>
                      <a:pt x="269" y="360"/>
                    </a:lnTo>
                    <a:lnTo>
                      <a:pt x="270" y="352"/>
                    </a:lnTo>
                    <a:lnTo>
                      <a:pt x="282" y="344"/>
                    </a:lnTo>
                    <a:lnTo>
                      <a:pt x="295" y="348"/>
                    </a:lnTo>
                    <a:lnTo>
                      <a:pt x="309" y="348"/>
                    </a:lnTo>
                    <a:lnTo>
                      <a:pt x="364" y="372"/>
                    </a:lnTo>
                    <a:lnTo>
                      <a:pt x="398" y="377"/>
                    </a:lnTo>
                    <a:lnTo>
                      <a:pt x="418" y="385"/>
                    </a:lnTo>
                    <a:lnTo>
                      <a:pt x="439" y="395"/>
                    </a:lnTo>
                    <a:lnTo>
                      <a:pt x="469" y="402"/>
                    </a:lnTo>
                    <a:lnTo>
                      <a:pt x="499" y="409"/>
                    </a:lnTo>
                    <a:lnTo>
                      <a:pt x="508" y="396"/>
                    </a:lnTo>
                    <a:lnTo>
                      <a:pt x="479" y="379"/>
                    </a:lnTo>
                    <a:lnTo>
                      <a:pt x="504" y="365"/>
                    </a:lnTo>
                    <a:lnTo>
                      <a:pt x="531" y="365"/>
                    </a:lnTo>
                    <a:lnTo>
                      <a:pt x="557" y="354"/>
                    </a:lnTo>
                    <a:lnTo>
                      <a:pt x="576" y="318"/>
                    </a:lnTo>
                    <a:lnTo>
                      <a:pt x="597" y="305"/>
                    </a:lnTo>
                    <a:lnTo>
                      <a:pt x="625" y="301"/>
                    </a:lnTo>
                    <a:lnTo>
                      <a:pt x="651" y="305"/>
                    </a:lnTo>
                    <a:lnTo>
                      <a:pt x="674" y="308"/>
                    </a:lnTo>
                    <a:lnTo>
                      <a:pt x="679" y="305"/>
                    </a:lnTo>
                    <a:lnTo>
                      <a:pt x="700" y="313"/>
                    </a:lnTo>
                    <a:lnTo>
                      <a:pt x="716" y="325"/>
                    </a:lnTo>
                    <a:lnTo>
                      <a:pt x="721" y="341"/>
                    </a:lnTo>
                    <a:lnTo>
                      <a:pt x="712" y="357"/>
                    </a:lnTo>
                    <a:lnTo>
                      <a:pt x="713" y="375"/>
                    </a:lnTo>
                    <a:lnTo>
                      <a:pt x="730" y="379"/>
                    </a:lnTo>
                    <a:lnTo>
                      <a:pt x="745" y="354"/>
                    </a:lnTo>
                    <a:lnTo>
                      <a:pt x="732" y="317"/>
                    </a:lnTo>
                    <a:lnTo>
                      <a:pt x="713" y="278"/>
                    </a:lnTo>
                    <a:lnTo>
                      <a:pt x="713" y="252"/>
                    </a:lnTo>
                    <a:lnTo>
                      <a:pt x="700" y="209"/>
                    </a:lnTo>
                    <a:lnTo>
                      <a:pt x="651" y="209"/>
                    </a:lnTo>
                    <a:lnTo>
                      <a:pt x="613" y="178"/>
                    </a:lnTo>
                    <a:lnTo>
                      <a:pt x="620" y="153"/>
                    </a:lnTo>
                    <a:lnTo>
                      <a:pt x="599" y="132"/>
                    </a:lnTo>
                    <a:lnTo>
                      <a:pt x="592" y="98"/>
                    </a:lnTo>
                    <a:lnTo>
                      <a:pt x="574" y="86"/>
                    </a:lnTo>
                    <a:lnTo>
                      <a:pt x="553" y="99"/>
                    </a:lnTo>
                    <a:lnTo>
                      <a:pt x="545" y="111"/>
                    </a:lnTo>
                    <a:lnTo>
                      <a:pt x="523" y="88"/>
                    </a:lnTo>
                    <a:lnTo>
                      <a:pt x="514" y="90"/>
                    </a:lnTo>
                    <a:lnTo>
                      <a:pt x="500" y="68"/>
                    </a:lnTo>
                    <a:lnTo>
                      <a:pt x="472" y="61"/>
                    </a:lnTo>
                    <a:lnTo>
                      <a:pt x="459" y="35"/>
                    </a:lnTo>
                    <a:lnTo>
                      <a:pt x="456" y="22"/>
                    </a:lnTo>
                    <a:lnTo>
                      <a:pt x="443" y="12"/>
                    </a:lnTo>
                    <a:lnTo>
                      <a:pt x="416" y="33"/>
                    </a:lnTo>
                    <a:lnTo>
                      <a:pt x="395" y="25"/>
                    </a:lnTo>
                    <a:lnTo>
                      <a:pt x="379" y="35"/>
                    </a:lnTo>
                    <a:lnTo>
                      <a:pt x="360" y="39"/>
                    </a:lnTo>
                    <a:lnTo>
                      <a:pt x="332" y="71"/>
                    </a:lnTo>
                    <a:lnTo>
                      <a:pt x="328" y="59"/>
                    </a:lnTo>
                    <a:lnTo>
                      <a:pt x="344" y="26"/>
                    </a:lnTo>
                    <a:lnTo>
                      <a:pt x="357" y="28"/>
                    </a:lnTo>
                    <a:lnTo>
                      <a:pt x="372" y="19"/>
                    </a:lnTo>
                    <a:lnTo>
                      <a:pt x="389" y="18"/>
                    </a:lnTo>
                    <a:lnTo>
                      <a:pt x="422" y="13"/>
                    </a:lnTo>
                    <a:lnTo>
                      <a:pt x="392" y="8"/>
                    </a:lnTo>
                    <a:lnTo>
                      <a:pt x="358" y="0"/>
                    </a:lnTo>
                    <a:lnTo>
                      <a:pt x="338" y="25"/>
                    </a:lnTo>
                    <a:lnTo>
                      <a:pt x="322" y="57"/>
                    </a:lnTo>
                    <a:lnTo>
                      <a:pt x="298" y="76"/>
                    </a:lnTo>
                    <a:lnTo>
                      <a:pt x="277" y="101"/>
                    </a:lnTo>
                    <a:lnTo>
                      <a:pt x="270" y="93"/>
                    </a:lnTo>
                    <a:lnTo>
                      <a:pt x="247" y="99"/>
                    </a:lnTo>
                    <a:lnTo>
                      <a:pt x="209" y="102"/>
                    </a:lnTo>
                    <a:lnTo>
                      <a:pt x="194" y="109"/>
                    </a:lnTo>
                    <a:lnTo>
                      <a:pt x="187" y="132"/>
                    </a:lnTo>
                    <a:lnTo>
                      <a:pt x="167" y="145"/>
                    </a:lnTo>
                    <a:lnTo>
                      <a:pt x="163" y="166"/>
                    </a:lnTo>
                    <a:lnTo>
                      <a:pt x="150" y="177"/>
                    </a:lnTo>
                    <a:lnTo>
                      <a:pt x="135" y="168"/>
                    </a:lnTo>
                    <a:lnTo>
                      <a:pt x="122" y="173"/>
                    </a:lnTo>
                    <a:lnTo>
                      <a:pt x="117" y="162"/>
                    </a:lnTo>
                    <a:lnTo>
                      <a:pt x="102" y="150"/>
                    </a:lnTo>
                    <a:lnTo>
                      <a:pt x="88" y="150"/>
                    </a:lnTo>
                    <a:lnTo>
                      <a:pt x="51" y="164"/>
                    </a:lnTo>
                    <a:lnTo>
                      <a:pt x="51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" name="Freeform 86"/>
              <p:cNvSpPr>
                <a:spLocks/>
              </p:cNvSpPr>
              <p:nvPr/>
            </p:nvSpPr>
            <p:spPr bwMode="auto">
              <a:xfrm>
                <a:off x="2949" y="1472"/>
                <a:ext cx="745" cy="429"/>
              </a:xfrm>
              <a:custGeom>
                <a:avLst/>
                <a:gdLst>
                  <a:gd name="T0" fmla="*/ 51 w 745"/>
                  <a:gd name="T1" fmla="*/ 178 h 429"/>
                  <a:gd name="T2" fmla="*/ 29 w 745"/>
                  <a:gd name="T3" fmla="*/ 229 h 429"/>
                  <a:gd name="T4" fmla="*/ 62 w 745"/>
                  <a:gd name="T5" fmla="*/ 279 h 429"/>
                  <a:gd name="T6" fmla="*/ 30 w 745"/>
                  <a:gd name="T7" fmla="*/ 305 h 429"/>
                  <a:gd name="T8" fmla="*/ 4 w 745"/>
                  <a:gd name="T9" fmla="*/ 324 h 429"/>
                  <a:gd name="T10" fmla="*/ 18 w 745"/>
                  <a:gd name="T11" fmla="*/ 351 h 429"/>
                  <a:gd name="T12" fmla="*/ 57 w 745"/>
                  <a:gd name="T13" fmla="*/ 392 h 429"/>
                  <a:gd name="T14" fmla="*/ 99 w 745"/>
                  <a:gd name="T15" fmla="*/ 405 h 429"/>
                  <a:gd name="T16" fmla="*/ 130 w 745"/>
                  <a:gd name="T17" fmla="*/ 429 h 429"/>
                  <a:gd name="T18" fmla="*/ 151 w 745"/>
                  <a:gd name="T19" fmla="*/ 427 h 429"/>
                  <a:gd name="T20" fmla="*/ 176 w 745"/>
                  <a:gd name="T21" fmla="*/ 407 h 429"/>
                  <a:gd name="T22" fmla="*/ 233 w 745"/>
                  <a:gd name="T23" fmla="*/ 393 h 429"/>
                  <a:gd name="T24" fmla="*/ 270 w 745"/>
                  <a:gd name="T25" fmla="*/ 352 h 429"/>
                  <a:gd name="T26" fmla="*/ 295 w 745"/>
                  <a:gd name="T27" fmla="*/ 348 h 429"/>
                  <a:gd name="T28" fmla="*/ 364 w 745"/>
                  <a:gd name="T29" fmla="*/ 372 h 429"/>
                  <a:gd name="T30" fmla="*/ 418 w 745"/>
                  <a:gd name="T31" fmla="*/ 385 h 429"/>
                  <a:gd name="T32" fmla="*/ 469 w 745"/>
                  <a:gd name="T33" fmla="*/ 402 h 429"/>
                  <a:gd name="T34" fmla="*/ 508 w 745"/>
                  <a:gd name="T35" fmla="*/ 396 h 429"/>
                  <a:gd name="T36" fmla="*/ 504 w 745"/>
                  <a:gd name="T37" fmla="*/ 365 h 429"/>
                  <a:gd name="T38" fmla="*/ 557 w 745"/>
                  <a:gd name="T39" fmla="*/ 354 h 429"/>
                  <a:gd name="T40" fmla="*/ 597 w 745"/>
                  <a:gd name="T41" fmla="*/ 305 h 429"/>
                  <a:gd name="T42" fmla="*/ 651 w 745"/>
                  <a:gd name="T43" fmla="*/ 305 h 429"/>
                  <a:gd name="T44" fmla="*/ 679 w 745"/>
                  <a:gd name="T45" fmla="*/ 305 h 429"/>
                  <a:gd name="T46" fmla="*/ 716 w 745"/>
                  <a:gd name="T47" fmla="*/ 325 h 429"/>
                  <a:gd name="T48" fmla="*/ 712 w 745"/>
                  <a:gd name="T49" fmla="*/ 357 h 429"/>
                  <a:gd name="T50" fmla="*/ 730 w 745"/>
                  <a:gd name="T51" fmla="*/ 379 h 429"/>
                  <a:gd name="T52" fmla="*/ 732 w 745"/>
                  <a:gd name="T53" fmla="*/ 317 h 429"/>
                  <a:gd name="T54" fmla="*/ 713 w 745"/>
                  <a:gd name="T55" fmla="*/ 252 h 429"/>
                  <a:gd name="T56" fmla="*/ 651 w 745"/>
                  <a:gd name="T57" fmla="*/ 209 h 429"/>
                  <a:gd name="T58" fmla="*/ 620 w 745"/>
                  <a:gd name="T59" fmla="*/ 153 h 429"/>
                  <a:gd name="T60" fmla="*/ 592 w 745"/>
                  <a:gd name="T61" fmla="*/ 98 h 429"/>
                  <a:gd name="T62" fmla="*/ 553 w 745"/>
                  <a:gd name="T63" fmla="*/ 99 h 429"/>
                  <a:gd name="T64" fmla="*/ 523 w 745"/>
                  <a:gd name="T65" fmla="*/ 88 h 429"/>
                  <a:gd name="T66" fmla="*/ 500 w 745"/>
                  <a:gd name="T67" fmla="*/ 68 h 429"/>
                  <a:gd name="T68" fmla="*/ 459 w 745"/>
                  <a:gd name="T69" fmla="*/ 35 h 429"/>
                  <a:gd name="T70" fmla="*/ 443 w 745"/>
                  <a:gd name="T71" fmla="*/ 12 h 429"/>
                  <a:gd name="T72" fmla="*/ 395 w 745"/>
                  <a:gd name="T73" fmla="*/ 25 h 429"/>
                  <a:gd name="T74" fmla="*/ 360 w 745"/>
                  <a:gd name="T75" fmla="*/ 39 h 429"/>
                  <a:gd name="T76" fmla="*/ 328 w 745"/>
                  <a:gd name="T77" fmla="*/ 59 h 429"/>
                  <a:gd name="T78" fmla="*/ 357 w 745"/>
                  <a:gd name="T79" fmla="*/ 28 h 429"/>
                  <a:gd name="T80" fmla="*/ 389 w 745"/>
                  <a:gd name="T81" fmla="*/ 18 h 429"/>
                  <a:gd name="T82" fmla="*/ 392 w 745"/>
                  <a:gd name="T83" fmla="*/ 8 h 429"/>
                  <a:gd name="T84" fmla="*/ 338 w 745"/>
                  <a:gd name="T85" fmla="*/ 25 h 429"/>
                  <a:gd name="T86" fmla="*/ 298 w 745"/>
                  <a:gd name="T87" fmla="*/ 76 h 429"/>
                  <a:gd name="T88" fmla="*/ 270 w 745"/>
                  <a:gd name="T89" fmla="*/ 93 h 429"/>
                  <a:gd name="T90" fmla="*/ 209 w 745"/>
                  <a:gd name="T91" fmla="*/ 102 h 429"/>
                  <a:gd name="T92" fmla="*/ 187 w 745"/>
                  <a:gd name="T93" fmla="*/ 132 h 429"/>
                  <a:gd name="T94" fmla="*/ 163 w 745"/>
                  <a:gd name="T95" fmla="*/ 166 h 429"/>
                  <a:gd name="T96" fmla="*/ 135 w 745"/>
                  <a:gd name="T97" fmla="*/ 168 h 429"/>
                  <a:gd name="T98" fmla="*/ 117 w 745"/>
                  <a:gd name="T99" fmla="*/ 162 h 429"/>
                  <a:gd name="T100" fmla="*/ 88 w 745"/>
                  <a:gd name="T101" fmla="*/ 150 h 429"/>
                  <a:gd name="T102" fmla="*/ 51 w 745"/>
                  <a:gd name="T103" fmla="*/ 163 h 4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45" h="429">
                    <a:moveTo>
                      <a:pt x="51" y="163"/>
                    </a:moveTo>
                    <a:lnTo>
                      <a:pt x="51" y="178"/>
                    </a:lnTo>
                    <a:lnTo>
                      <a:pt x="32" y="190"/>
                    </a:lnTo>
                    <a:lnTo>
                      <a:pt x="29" y="229"/>
                    </a:lnTo>
                    <a:lnTo>
                      <a:pt x="62" y="250"/>
                    </a:lnTo>
                    <a:lnTo>
                      <a:pt x="62" y="279"/>
                    </a:lnTo>
                    <a:lnTo>
                      <a:pt x="38" y="286"/>
                    </a:lnTo>
                    <a:lnTo>
                      <a:pt x="30" y="305"/>
                    </a:lnTo>
                    <a:lnTo>
                      <a:pt x="19" y="316"/>
                    </a:lnTo>
                    <a:lnTo>
                      <a:pt x="4" y="324"/>
                    </a:lnTo>
                    <a:lnTo>
                      <a:pt x="0" y="345"/>
                    </a:lnTo>
                    <a:lnTo>
                      <a:pt x="18" y="351"/>
                    </a:lnTo>
                    <a:lnTo>
                      <a:pt x="40" y="383"/>
                    </a:lnTo>
                    <a:lnTo>
                      <a:pt x="57" y="392"/>
                    </a:lnTo>
                    <a:lnTo>
                      <a:pt x="88" y="409"/>
                    </a:lnTo>
                    <a:lnTo>
                      <a:pt x="99" y="405"/>
                    </a:lnTo>
                    <a:lnTo>
                      <a:pt x="120" y="417"/>
                    </a:lnTo>
                    <a:lnTo>
                      <a:pt x="130" y="429"/>
                    </a:lnTo>
                    <a:lnTo>
                      <a:pt x="144" y="429"/>
                    </a:lnTo>
                    <a:lnTo>
                      <a:pt x="151" y="427"/>
                    </a:lnTo>
                    <a:lnTo>
                      <a:pt x="163" y="423"/>
                    </a:lnTo>
                    <a:lnTo>
                      <a:pt x="176" y="407"/>
                    </a:lnTo>
                    <a:lnTo>
                      <a:pt x="212" y="390"/>
                    </a:lnTo>
                    <a:lnTo>
                      <a:pt x="233" y="393"/>
                    </a:lnTo>
                    <a:lnTo>
                      <a:pt x="269" y="360"/>
                    </a:lnTo>
                    <a:lnTo>
                      <a:pt x="270" y="352"/>
                    </a:lnTo>
                    <a:lnTo>
                      <a:pt x="282" y="344"/>
                    </a:lnTo>
                    <a:lnTo>
                      <a:pt x="295" y="348"/>
                    </a:lnTo>
                    <a:lnTo>
                      <a:pt x="309" y="348"/>
                    </a:lnTo>
                    <a:lnTo>
                      <a:pt x="364" y="372"/>
                    </a:lnTo>
                    <a:lnTo>
                      <a:pt x="398" y="377"/>
                    </a:lnTo>
                    <a:lnTo>
                      <a:pt x="418" y="385"/>
                    </a:lnTo>
                    <a:lnTo>
                      <a:pt x="439" y="395"/>
                    </a:lnTo>
                    <a:lnTo>
                      <a:pt x="469" y="402"/>
                    </a:lnTo>
                    <a:lnTo>
                      <a:pt x="499" y="409"/>
                    </a:lnTo>
                    <a:lnTo>
                      <a:pt x="508" y="396"/>
                    </a:lnTo>
                    <a:lnTo>
                      <a:pt x="479" y="379"/>
                    </a:lnTo>
                    <a:lnTo>
                      <a:pt x="504" y="365"/>
                    </a:lnTo>
                    <a:lnTo>
                      <a:pt x="531" y="365"/>
                    </a:lnTo>
                    <a:lnTo>
                      <a:pt x="557" y="354"/>
                    </a:lnTo>
                    <a:lnTo>
                      <a:pt x="576" y="318"/>
                    </a:lnTo>
                    <a:lnTo>
                      <a:pt x="597" y="305"/>
                    </a:lnTo>
                    <a:lnTo>
                      <a:pt x="625" y="301"/>
                    </a:lnTo>
                    <a:lnTo>
                      <a:pt x="651" y="305"/>
                    </a:lnTo>
                    <a:lnTo>
                      <a:pt x="674" y="308"/>
                    </a:lnTo>
                    <a:lnTo>
                      <a:pt x="679" y="305"/>
                    </a:lnTo>
                    <a:lnTo>
                      <a:pt x="700" y="313"/>
                    </a:lnTo>
                    <a:lnTo>
                      <a:pt x="716" y="325"/>
                    </a:lnTo>
                    <a:lnTo>
                      <a:pt x="721" y="341"/>
                    </a:lnTo>
                    <a:lnTo>
                      <a:pt x="712" y="357"/>
                    </a:lnTo>
                    <a:lnTo>
                      <a:pt x="713" y="375"/>
                    </a:lnTo>
                    <a:lnTo>
                      <a:pt x="730" y="379"/>
                    </a:lnTo>
                    <a:lnTo>
                      <a:pt x="745" y="354"/>
                    </a:lnTo>
                    <a:lnTo>
                      <a:pt x="732" y="317"/>
                    </a:lnTo>
                    <a:lnTo>
                      <a:pt x="713" y="278"/>
                    </a:lnTo>
                    <a:lnTo>
                      <a:pt x="713" y="252"/>
                    </a:lnTo>
                    <a:lnTo>
                      <a:pt x="700" y="209"/>
                    </a:lnTo>
                    <a:lnTo>
                      <a:pt x="651" y="209"/>
                    </a:lnTo>
                    <a:lnTo>
                      <a:pt x="613" y="178"/>
                    </a:lnTo>
                    <a:lnTo>
                      <a:pt x="620" y="153"/>
                    </a:lnTo>
                    <a:lnTo>
                      <a:pt x="599" y="132"/>
                    </a:lnTo>
                    <a:lnTo>
                      <a:pt x="592" y="98"/>
                    </a:lnTo>
                    <a:lnTo>
                      <a:pt x="574" y="86"/>
                    </a:lnTo>
                    <a:lnTo>
                      <a:pt x="553" y="99"/>
                    </a:lnTo>
                    <a:lnTo>
                      <a:pt x="545" y="111"/>
                    </a:lnTo>
                    <a:lnTo>
                      <a:pt x="523" y="88"/>
                    </a:lnTo>
                    <a:lnTo>
                      <a:pt x="514" y="90"/>
                    </a:lnTo>
                    <a:lnTo>
                      <a:pt x="500" y="68"/>
                    </a:lnTo>
                    <a:lnTo>
                      <a:pt x="472" y="61"/>
                    </a:lnTo>
                    <a:lnTo>
                      <a:pt x="459" y="35"/>
                    </a:lnTo>
                    <a:lnTo>
                      <a:pt x="456" y="22"/>
                    </a:lnTo>
                    <a:lnTo>
                      <a:pt x="443" y="12"/>
                    </a:lnTo>
                    <a:lnTo>
                      <a:pt x="416" y="33"/>
                    </a:lnTo>
                    <a:lnTo>
                      <a:pt x="395" y="25"/>
                    </a:lnTo>
                    <a:lnTo>
                      <a:pt x="379" y="35"/>
                    </a:lnTo>
                    <a:lnTo>
                      <a:pt x="360" y="39"/>
                    </a:lnTo>
                    <a:lnTo>
                      <a:pt x="332" y="71"/>
                    </a:lnTo>
                    <a:lnTo>
                      <a:pt x="328" y="59"/>
                    </a:lnTo>
                    <a:lnTo>
                      <a:pt x="344" y="26"/>
                    </a:lnTo>
                    <a:lnTo>
                      <a:pt x="357" y="28"/>
                    </a:lnTo>
                    <a:lnTo>
                      <a:pt x="372" y="19"/>
                    </a:lnTo>
                    <a:lnTo>
                      <a:pt x="389" y="18"/>
                    </a:lnTo>
                    <a:lnTo>
                      <a:pt x="422" y="13"/>
                    </a:lnTo>
                    <a:lnTo>
                      <a:pt x="392" y="8"/>
                    </a:lnTo>
                    <a:lnTo>
                      <a:pt x="358" y="0"/>
                    </a:lnTo>
                    <a:lnTo>
                      <a:pt x="338" y="25"/>
                    </a:lnTo>
                    <a:lnTo>
                      <a:pt x="322" y="57"/>
                    </a:lnTo>
                    <a:lnTo>
                      <a:pt x="298" y="76"/>
                    </a:lnTo>
                    <a:lnTo>
                      <a:pt x="277" y="101"/>
                    </a:lnTo>
                    <a:lnTo>
                      <a:pt x="270" y="93"/>
                    </a:lnTo>
                    <a:lnTo>
                      <a:pt x="247" y="99"/>
                    </a:lnTo>
                    <a:lnTo>
                      <a:pt x="209" y="102"/>
                    </a:lnTo>
                    <a:lnTo>
                      <a:pt x="194" y="109"/>
                    </a:lnTo>
                    <a:lnTo>
                      <a:pt x="187" y="132"/>
                    </a:lnTo>
                    <a:lnTo>
                      <a:pt x="167" y="145"/>
                    </a:lnTo>
                    <a:lnTo>
                      <a:pt x="163" y="166"/>
                    </a:lnTo>
                    <a:lnTo>
                      <a:pt x="150" y="177"/>
                    </a:lnTo>
                    <a:lnTo>
                      <a:pt x="135" y="168"/>
                    </a:lnTo>
                    <a:lnTo>
                      <a:pt x="122" y="173"/>
                    </a:lnTo>
                    <a:lnTo>
                      <a:pt x="117" y="162"/>
                    </a:lnTo>
                    <a:lnTo>
                      <a:pt x="102" y="150"/>
                    </a:lnTo>
                    <a:lnTo>
                      <a:pt x="88" y="150"/>
                    </a:lnTo>
                    <a:lnTo>
                      <a:pt x="51" y="164"/>
                    </a:lnTo>
                    <a:lnTo>
                      <a:pt x="51" y="163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90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504" y="1309"/>
              <a:ext cx="532" cy="506"/>
              <a:chOff x="2504" y="1309"/>
              <a:chExt cx="532" cy="506"/>
            </a:xfrm>
            <a:grpFill/>
          </p:grpSpPr>
          <p:sp>
            <p:nvSpPr>
              <p:cNvPr id="114" name="Freeform 88"/>
              <p:cNvSpPr>
                <a:spLocks/>
              </p:cNvSpPr>
              <p:nvPr/>
            </p:nvSpPr>
            <p:spPr bwMode="auto">
              <a:xfrm>
                <a:off x="2504" y="1309"/>
                <a:ext cx="532" cy="506"/>
              </a:xfrm>
              <a:custGeom>
                <a:avLst/>
                <a:gdLst>
                  <a:gd name="T0" fmla="*/ 144 w 532"/>
                  <a:gd name="T1" fmla="*/ 348 h 506"/>
                  <a:gd name="T2" fmla="*/ 107 w 532"/>
                  <a:gd name="T3" fmla="*/ 314 h 506"/>
                  <a:gd name="T4" fmla="*/ 132 w 532"/>
                  <a:gd name="T5" fmla="*/ 310 h 506"/>
                  <a:gd name="T6" fmla="*/ 134 w 532"/>
                  <a:gd name="T7" fmla="*/ 290 h 506"/>
                  <a:gd name="T8" fmla="*/ 113 w 532"/>
                  <a:gd name="T9" fmla="*/ 280 h 506"/>
                  <a:gd name="T10" fmla="*/ 112 w 532"/>
                  <a:gd name="T11" fmla="*/ 240 h 506"/>
                  <a:gd name="T12" fmla="*/ 109 w 532"/>
                  <a:gd name="T13" fmla="*/ 228 h 506"/>
                  <a:gd name="T14" fmla="*/ 87 w 532"/>
                  <a:gd name="T15" fmla="*/ 231 h 506"/>
                  <a:gd name="T16" fmla="*/ 65 w 532"/>
                  <a:gd name="T17" fmla="*/ 217 h 506"/>
                  <a:gd name="T18" fmla="*/ 72 w 532"/>
                  <a:gd name="T19" fmla="*/ 193 h 506"/>
                  <a:gd name="T20" fmla="*/ 119 w 532"/>
                  <a:gd name="T21" fmla="*/ 191 h 506"/>
                  <a:gd name="T22" fmla="*/ 134 w 532"/>
                  <a:gd name="T23" fmla="*/ 157 h 506"/>
                  <a:gd name="T24" fmla="*/ 70 w 532"/>
                  <a:gd name="T25" fmla="*/ 71 h 506"/>
                  <a:gd name="T26" fmla="*/ 40 w 532"/>
                  <a:gd name="T27" fmla="*/ 53 h 506"/>
                  <a:gd name="T28" fmla="*/ 13 w 532"/>
                  <a:gd name="T29" fmla="*/ 51 h 506"/>
                  <a:gd name="T30" fmla="*/ 0 w 532"/>
                  <a:gd name="T31" fmla="*/ 70 h 506"/>
                  <a:gd name="T32" fmla="*/ 28 w 532"/>
                  <a:gd name="T33" fmla="*/ 0 h 506"/>
                  <a:gd name="T34" fmla="*/ 19 w 532"/>
                  <a:gd name="T35" fmla="*/ 33 h 506"/>
                  <a:gd name="T36" fmla="*/ 49 w 532"/>
                  <a:gd name="T37" fmla="*/ 46 h 506"/>
                  <a:gd name="T38" fmla="*/ 87 w 532"/>
                  <a:gd name="T39" fmla="*/ 47 h 506"/>
                  <a:gd name="T40" fmla="*/ 159 w 532"/>
                  <a:gd name="T41" fmla="*/ 48 h 506"/>
                  <a:gd name="T42" fmla="*/ 236 w 532"/>
                  <a:gd name="T43" fmla="*/ 55 h 506"/>
                  <a:gd name="T44" fmla="*/ 313 w 532"/>
                  <a:gd name="T45" fmla="*/ 78 h 506"/>
                  <a:gd name="T46" fmla="*/ 319 w 532"/>
                  <a:gd name="T47" fmla="*/ 110 h 506"/>
                  <a:gd name="T48" fmla="*/ 331 w 532"/>
                  <a:gd name="T49" fmla="*/ 149 h 506"/>
                  <a:gd name="T50" fmla="*/ 346 w 532"/>
                  <a:gd name="T51" fmla="*/ 165 h 506"/>
                  <a:gd name="T52" fmla="*/ 358 w 532"/>
                  <a:gd name="T53" fmla="*/ 199 h 506"/>
                  <a:gd name="T54" fmla="*/ 384 w 532"/>
                  <a:gd name="T55" fmla="*/ 181 h 506"/>
                  <a:gd name="T56" fmla="*/ 500 w 532"/>
                  <a:gd name="T57" fmla="*/ 202 h 506"/>
                  <a:gd name="T58" fmla="*/ 532 w 532"/>
                  <a:gd name="T59" fmla="*/ 199 h 506"/>
                  <a:gd name="T60" fmla="*/ 528 w 532"/>
                  <a:gd name="T61" fmla="*/ 249 h 506"/>
                  <a:gd name="T62" fmla="*/ 494 w 532"/>
                  <a:gd name="T63" fmla="*/ 282 h 506"/>
                  <a:gd name="T64" fmla="*/ 474 w 532"/>
                  <a:gd name="T65" fmla="*/ 301 h 506"/>
                  <a:gd name="T66" fmla="*/ 497 w 532"/>
                  <a:gd name="T67" fmla="*/ 325 h 506"/>
                  <a:gd name="T68" fmla="*/ 476 w 532"/>
                  <a:gd name="T69" fmla="*/ 354 h 506"/>
                  <a:gd name="T70" fmla="*/ 505 w 532"/>
                  <a:gd name="T71" fmla="*/ 412 h 506"/>
                  <a:gd name="T72" fmla="*/ 487 w 532"/>
                  <a:gd name="T73" fmla="*/ 448 h 506"/>
                  <a:gd name="T74" fmla="*/ 451 w 532"/>
                  <a:gd name="T75" fmla="*/ 482 h 506"/>
                  <a:gd name="T76" fmla="*/ 414 w 532"/>
                  <a:gd name="T77" fmla="*/ 504 h 506"/>
                  <a:gd name="T78" fmla="*/ 364 w 532"/>
                  <a:gd name="T79" fmla="*/ 501 h 506"/>
                  <a:gd name="T80" fmla="*/ 324 w 532"/>
                  <a:gd name="T81" fmla="*/ 496 h 506"/>
                  <a:gd name="T82" fmla="*/ 302 w 532"/>
                  <a:gd name="T83" fmla="*/ 490 h 506"/>
                  <a:gd name="T84" fmla="*/ 255 w 532"/>
                  <a:gd name="T85" fmla="*/ 452 h 506"/>
                  <a:gd name="T86" fmla="*/ 225 w 532"/>
                  <a:gd name="T87" fmla="*/ 414 h 506"/>
                  <a:gd name="T88" fmla="*/ 196 w 532"/>
                  <a:gd name="T89" fmla="*/ 368 h 506"/>
                  <a:gd name="T90" fmla="*/ 161 w 532"/>
                  <a:gd name="T91" fmla="*/ 358 h 5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2" h="506">
                    <a:moveTo>
                      <a:pt x="161" y="358"/>
                    </a:moveTo>
                    <a:lnTo>
                      <a:pt x="144" y="348"/>
                    </a:lnTo>
                    <a:lnTo>
                      <a:pt x="121" y="348"/>
                    </a:lnTo>
                    <a:lnTo>
                      <a:pt x="107" y="314"/>
                    </a:lnTo>
                    <a:lnTo>
                      <a:pt x="114" y="304"/>
                    </a:lnTo>
                    <a:lnTo>
                      <a:pt x="132" y="310"/>
                    </a:lnTo>
                    <a:lnTo>
                      <a:pt x="142" y="303"/>
                    </a:lnTo>
                    <a:lnTo>
                      <a:pt x="134" y="290"/>
                    </a:lnTo>
                    <a:lnTo>
                      <a:pt x="134" y="275"/>
                    </a:lnTo>
                    <a:lnTo>
                      <a:pt x="113" y="280"/>
                    </a:lnTo>
                    <a:lnTo>
                      <a:pt x="98" y="264"/>
                    </a:lnTo>
                    <a:lnTo>
                      <a:pt x="112" y="240"/>
                    </a:lnTo>
                    <a:lnTo>
                      <a:pt x="126" y="227"/>
                    </a:lnTo>
                    <a:lnTo>
                      <a:pt x="109" y="228"/>
                    </a:lnTo>
                    <a:lnTo>
                      <a:pt x="101" y="233"/>
                    </a:lnTo>
                    <a:lnTo>
                      <a:pt x="87" y="231"/>
                    </a:lnTo>
                    <a:lnTo>
                      <a:pt x="77" y="239"/>
                    </a:lnTo>
                    <a:lnTo>
                      <a:pt x="65" y="217"/>
                    </a:lnTo>
                    <a:lnTo>
                      <a:pt x="73" y="208"/>
                    </a:lnTo>
                    <a:lnTo>
                      <a:pt x="72" y="193"/>
                    </a:lnTo>
                    <a:lnTo>
                      <a:pt x="83" y="186"/>
                    </a:lnTo>
                    <a:lnTo>
                      <a:pt x="119" y="191"/>
                    </a:lnTo>
                    <a:lnTo>
                      <a:pt x="134" y="178"/>
                    </a:lnTo>
                    <a:lnTo>
                      <a:pt x="134" y="157"/>
                    </a:lnTo>
                    <a:lnTo>
                      <a:pt x="87" y="101"/>
                    </a:lnTo>
                    <a:lnTo>
                      <a:pt x="70" y="71"/>
                    </a:lnTo>
                    <a:lnTo>
                      <a:pt x="68" y="54"/>
                    </a:lnTo>
                    <a:lnTo>
                      <a:pt x="40" y="53"/>
                    </a:lnTo>
                    <a:lnTo>
                      <a:pt x="31" y="59"/>
                    </a:lnTo>
                    <a:lnTo>
                      <a:pt x="13" y="51"/>
                    </a:lnTo>
                    <a:lnTo>
                      <a:pt x="9" y="73"/>
                    </a:lnTo>
                    <a:lnTo>
                      <a:pt x="0" y="70"/>
                    </a:lnTo>
                    <a:lnTo>
                      <a:pt x="4" y="46"/>
                    </a:lnTo>
                    <a:lnTo>
                      <a:pt x="28" y="0"/>
                    </a:lnTo>
                    <a:lnTo>
                      <a:pt x="37" y="11"/>
                    </a:lnTo>
                    <a:lnTo>
                      <a:pt x="19" y="33"/>
                    </a:lnTo>
                    <a:lnTo>
                      <a:pt x="33" y="43"/>
                    </a:lnTo>
                    <a:lnTo>
                      <a:pt x="49" y="46"/>
                    </a:lnTo>
                    <a:lnTo>
                      <a:pt x="77" y="40"/>
                    </a:lnTo>
                    <a:lnTo>
                      <a:pt x="87" y="47"/>
                    </a:lnTo>
                    <a:lnTo>
                      <a:pt x="111" y="41"/>
                    </a:lnTo>
                    <a:lnTo>
                      <a:pt x="159" y="48"/>
                    </a:lnTo>
                    <a:lnTo>
                      <a:pt x="193" y="69"/>
                    </a:lnTo>
                    <a:lnTo>
                      <a:pt x="236" y="55"/>
                    </a:lnTo>
                    <a:lnTo>
                      <a:pt x="302" y="89"/>
                    </a:lnTo>
                    <a:lnTo>
                      <a:pt x="313" y="78"/>
                    </a:lnTo>
                    <a:lnTo>
                      <a:pt x="324" y="99"/>
                    </a:lnTo>
                    <a:lnTo>
                      <a:pt x="319" y="110"/>
                    </a:lnTo>
                    <a:lnTo>
                      <a:pt x="331" y="130"/>
                    </a:lnTo>
                    <a:lnTo>
                      <a:pt x="331" y="149"/>
                    </a:lnTo>
                    <a:lnTo>
                      <a:pt x="303" y="175"/>
                    </a:lnTo>
                    <a:lnTo>
                      <a:pt x="346" y="165"/>
                    </a:lnTo>
                    <a:lnTo>
                      <a:pt x="364" y="185"/>
                    </a:lnTo>
                    <a:lnTo>
                      <a:pt x="358" y="199"/>
                    </a:lnTo>
                    <a:lnTo>
                      <a:pt x="354" y="222"/>
                    </a:lnTo>
                    <a:lnTo>
                      <a:pt x="384" y="181"/>
                    </a:lnTo>
                    <a:lnTo>
                      <a:pt x="467" y="222"/>
                    </a:lnTo>
                    <a:lnTo>
                      <a:pt x="500" y="202"/>
                    </a:lnTo>
                    <a:lnTo>
                      <a:pt x="518" y="196"/>
                    </a:lnTo>
                    <a:lnTo>
                      <a:pt x="532" y="199"/>
                    </a:lnTo>
                    <a:lnTo>
                      <a:pt x="523" y="220"/>
                    </a:lnTo>
                    <a:lnTo>
                      <a:pt x="528" y="249"/>
                    </a:lnTo>
                    <a:lnTo>
                      <a:pt x="512" y="268"/>
                    </a:lnTo>
                    <a:lnTo>
                      <a:pt x="494" y="282"/>
                    </a:lnTo>
                    <a:lnTo>
                      <a:pt x="479" y="288"/>
                    </a:lnTo>
                    <a:lnTo>
                      <a:pt x="474" y="301"/>
                    </a:lnTo>
                    <a:lnTo>
                      <a:pt x="473" y="313"/>
                    </a:lnTo>
                    <a:lnTo>
                      <a:pt x="497" y="325"/>
                    </a:lnTo>
                    <a:lnTo>
                      <a:pt x="495" y="341"/>
                    </a:lnTo>
                    <a:lnTo>
                      <a:pt x="476" y="354"/>
                    </a:lnTo>
                    <a:lnTo>
                      <a:pt x="475" y="390"/>
                    </a:lnTo>
                    <a:lnTo>
                      <a:pt x="505" y="412"/>
                    </a:lnTo>
                    <a:lnTo>
                      <a:pt x="511" y="443"/>
                    </a:lnTo>
                    <a:lnTo>
                      <a:pt x="487" y="448"/>
                    </a:lnTo>
                    <a:lnTo>
                      <a:pt x="470" y="476"/>
                    </a:lnTo>
                    <a:lnTo>
                      <a:pt x="451" y="482"/>
                    </a:lnTo>
                    <a:lnTo>
                      <a:pt x="446" y="506"/>
                    </a:lnTo>
                    <a:lnTo>
                      <a:pt x="414" y="504"/>
                    </a:lnTo>
                    <a:lnTo>
                      <a:pt x="389" y="490"/>
                    </a:lnTo>
                    <a:lnTo>
                      <a:pt x="364" y="501"/>
                    </a:lnTo>
                    <a:lnTo>
                      <a:pt x="342" y="490"/>
                    </a:lnTo>
                    <a:lnTo>
                      <a:pt x="324" y="496"/>
                    </a:lnTo>
                    <a:lnTo>
                      <a:pt x="312" y="488"/>
                    </a:lnTo>
                    <a:lnTo>
                      <a:pt x="302" y="490"/>
                    </a:lnTo>
                    <a:lnTo>
                      <a:pt x="275" y="453"/>
                    </a:lnTo>
                    <a:lnTo>
                      <a:pt x="255" y="452"/>
                    </a:lnTo>
                    <a:lnTo>
                      <a:pt x="231" y="430"/>
                    </a:lnTo>
                    <a:lnTo>
                      <a:pt x="225" y="414"/>
                    </a:lnTo>
                    <a:lnTo>
                      <a:pt x="212" y="392"/>
                    </a:lnTo>
                    <a:lnTo>
                      <a:pt x="196" y="368"/>
                    </a:lnTo>
                    <a:lnTo>
                      <a:pt x="156" y="356"/>
                    </a:lnTo>
                    <a:lnTo>
                      <a:pt x="161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Freeform 89"/>
              <p:cNvSpPr>
                <a:spLocks/>
              </p:cNvSpPr>
              <p:nvPr/>
            </p:nvSpPr>
            <p:spPr bwMode="auto">
              <a:xfrm>
                <a:off x="2504" y="1309"/>
                <a:ext cx="532" cy="506"/>
              </a:xfrm>
              <a:custGeom>
                <a:avLst/>
                <a:gdLst>
                  <a:gd name="T0" fmla="*/ 144 w 532"/>
                  <a:gd name="T1" fmla="*/ 348 h 506"/>
                  <a:gd name="T2" fmla="*/ 107 w 532"/>
                  <a:gd name="T3" fmla="*/ 314 h 506"/>
                  <a:gd name="T4" fmla="*/ 132 w 532"/>
                  <a:gd name="T5" fmla="*/ 310 h 506"/>
                  <a:gd name="T6" fmla="*/ 134 w 532"/>
                  <a:gd name="T7" fmla="*/ 290 h 506"/>
                  <a:gd name="T8" fmla="*/ 113 w 532"/>
                  <a:gd name="T9" fmla="*/ 280 h 506"/>
                  <a:gd name="T10" fmla="*/ 112 w 532"/>
                  <a:gd name="T11" fmla="*/ 240 h 506"/>
                  <a:gd name="T12" fmla="*/ 109 w 532"/>
                  <a:gd name="T13" fmla="*/ 228 h 506"/>
                  <a:gd name="T14" fmla="*/ 87 w 532"/>
                  <a:gd name="T15" fmla="*/ 231 h 506"/>
                  <a:gd name="T16" fmla="*/ 65 w 532"/>
                  <a:gd name="T17" fmla="*/ 217 h 506"/>
                  <a:gd name="T18" fmla="*/ 72 w 532"/>
                  <a:gd name="T19" fmla="*/ 193 h 506"/>
                  <a:gd name="T20" fmla="*/ 119 w 532"/>
                  <a:gd name="T21" fmla="*/ 191 h 506"/>
                  <a:gd name="T22" fmla="*/ 134 w 532"/>
                  <a:gd name="T23" fmla="*/ 157 h 506"/>
                  <a:gd name="T24" fmla="*/ 70 w 532"/>
                  <a:gd name="T25" fmla="*/ 71 h 506"/>
                  <a:gd name="T26" fmla="*/ 40 w 532"/>
                  <a:gd name="T27" fmla="*/ 53 h 506"/>
                  <a:gd name="T28" fmla="*/ 13 w 532"/>
                  <a:gd name="T29" fmla="*/ 51 h 506"/>
                  <a:gd name="T30" fmla="*/ 0 w 532"/>
                  <a:gd name="T31" fmla="*/ 70 h 506"/>
                  <a:gd name="T32" fmla="*/ 28 w 532"/>
                  <a:gd name="T33" fmla="*/ 0 h 506"/>
                  <a:gd name="T34" fmla="*/ 19 w 532"/>
                  <a:gd name="T35" fmla="*/ 33 h 506"/>
                  <a:gd name="T36" fmla="*/ 49 w 532"/>
                  <a:gd name="T37" fmla="*/ 46 h 506"/>
                  <a:gd name="T38" fmla="*/ 87 w 532"/>
                  <a:gd name="T39" fmla="*/ 47 h 506"/>
                  <a:gd name="T40" fmla="*/ 159 w 532"/>
                  <a:gd name="T41" fmla="*/ 48 h 506"/>
                  <a:gd name="T42" fmla="*/ 236 w 532"/>
                  <a:gd name="T43" fmla="*/ 55 h 506"/>
                  <a:gd name="T44" fmla="*/ 313 w 532"/>
                  <a:gd name="T45" fmla="*/ 78 h 506"/>
                  <a:gd name="T46" fmla="*/ 319 w 532"/>
                  <a:gd name="T47" fmla="*/ 110 h 506"/>
                  <a:gd name="T48" fmla="*/ 331 w 532"/>
                  <a:gd name="T49" fmla="*/ 149 h 506"/>
                  <a:gd name="T50" fmla="*/ 346 w 532"/>
                  <a:gd name="T51" fmla="*/ 165 h 506"/>
                  <a:gd name="T52" fmla="*/ 358 w 532"/>
                  <a:gd name="T53" fmla="*/ 199 h 506"/>
                  <a:gd name="T54" fmla="*/ 384 w 532"/>
                  <a:gd name="T55" fmla="*/ 181 h 506"/>
                  <a:gd name="T56" fmla="*/ 500 w 532"/>
                  <a:gd name="T57" fmla="*/ 202 h 506"/>
                  <a:gd name="T58" fmla="*/ 532 w 532"/>
                  <a:gd name="T59" fmla="*/ 199 h 506"/>
                  <a:gd name="T60" fmla="*/ 528 w 532"/>
                  <a:gd name="T61" fmla="*/ 249 h 506"/>
                  <a:gd name="T62" fmla="*/ 494 w 532"/>
                  <a:gd name="T63" fmla="*/ 282 h 506"/>
                  <a:gd name="T64" fmla="*/ 474 w 532"/>
                  <a:gd name="T65" fmla="*/ 301 h 506"/>
                  <a:gd name="T66" fmla="*/ 497 w 532"/>
                  <a:gd name="T67" fmla="*/ 325 h 506"/>
                  <a:gd name="T68" fmla="*/ 476 w 532"/>
                  <a:gd name="T69" fmla="*/ 354 h 506"/>
                  <a:gd name="T70" fmla="*/ 505 w 532"/>
                  <a:gd name="T71" fmla="*/ 412 h 506"/>
                  <a:gd name="T72" fmla="*/ 487 w 532"/>
                  <a:gd name="T73" fmla="*/ 448 h 506"/>
                  <a:gd name="T74" fmla="*/ 451 w 532"/>
                  <a:gd name="T75" fmla="*/ 482 h 506"/>
                  <a:gd name="T76" fmla="*/ 414 w 532"/>
                  <a:gd name="T77" fmla="*/ 504 h 506"/>
                  <a:gd name="T78" fmla="*/ 364 w 532"/>
                  <a:gd name="T79" fmla="*/ 501 h 506"/>
                  <a:gd name="T80" fmla="*/ 324 w 532"/>
                  <a:gd name="T81" fmla="*/ 496 h 506"/>
                  <a:gd name="T82" fmla="*/ 302 w 532"/>
                  <a:gd name="T83" fmla="*/ 490 h 506"/>
                  <a:gd name="T84" fmla="*/ 255 w 532"/>
                  <a:gd name="T85" fmla="*/ 452 h 506"/>
                  <a:gd name="T86" fmla="*/ 225 w 532"/>
                  <a:gd name="T87" fmla="*/ 414 h 506"/>
                  <a:gd name="T88" fmla="*/ 196 w 532"/>
                  <a:gd name="T89" fmla="*/ 368 h 506"/>
                  <a:gd name="T90" fmla="*/ 161 w 532"/>
                  <a:gd name="T91" fmla="*/ 358 h 5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2" h="506">
                    <a:moveTo>
                      <a:pt x="161" y="358"/>
                    </a:moveTo>
                    <a:lnTo>
                      <a:pt x="144" y="348"/>
                    </a:lnTo>
                    <a:lnTo>
                      <a:pt x="121" y="348"/>
                    </a:lnTo>
                    <a:lnTo>
                      <a:pt x="107" y="314"/>
                    </a:lnTo>
                    <a:lnTo>
                      <a:pt x="114" y="304"/>
                    </a:lnTo>
                    <a:lnTo>
                      <a:pt x="132" y="310"/>
                    </a:lnTo>
                    <a:lnTo>
                      <a:pt x="142" y="303"/>
                    </a:lnTo>
                    <a:lnTo>
                      <a:pt x="134" y="290"/>
                    </a:lnTo>
                    <a:lnTo>
                      <a:pt x="134" y="275"/>
                    </a:lnTo>
                    <a:lnTo>
                      <a:pt x="113" y="280"/>
                    </a:lnTo>
                    <a:lnTo>
                      <a:pt x="98" y="264"/>
                    </a:lnTo>
                    <a:lnTo>
                      <a:pt x="112" y="240"/>
                    </a:lnTo>
                    <a:lnTo>
                      <a:pt x="126" y="227"/>
                    </a:lnTo>
                    <a:lnTo>
                      <a:pt x="109" y="228"/>
                    </a:lnTo>
                    <a:lnTo>
                      <a:pt x="101" y="233"/>
                    </a:lnTo>
                    <a:lnTo>
                      <a:pt x="87" y="231"/>
                    </a:lnTo>
                    <a:lnTo>
                      <a:pt x="77" y="239"/>
                    </a:lnTo>
                    <a:lnTo>
                      <a:pt x="65" y="217"/>
                    </a:lnTo>
                    <a:lnTo>
                      <a:pt x="73" y="208"/>
                    </a:lnTo>
                    <a:lnTo>
                      <a:pt x="72" y="193"/>
                    </a:lnTo>
                    <a:lnTo>
                      <a:pt x="83" y="186"/>
                    </a:lnTo>
                    <a:lnTo>
                      <a:pt x="119" y="191"/>
                    </a:lnTo>
                    <a:lnTo>
                      <a:pt x="134" y="178"/>
                    </a:lnTo>
                    <a:lnTo>
                      <a:pt x="134" y="157"/>
                    </a:lnTo>
                    <a:lnTo>
                      <a:pt x="87" y="101"/>
                    </a:lnTo>
                    <a:lnTo>
                      <a:pt x="70" y="71"/>
                    </a:lnTo>
                    <a:lnTo>
                      <a:pt x="68" y="54"/>
                    </a:lnTo>
                    <a:lnTo>
                      <a:pt x="40" y="53"/>
                    </a:lnTo>
                    <a:lnTo>
                      <a:pt x="31" y="59"/>
                    </a:lnTo>
                    <a:lnTo>
                      <a:pt x="13" y="51"/>
                    </a:lnTo>
                    <a:lnTo>
                      <a:pt x="9" y="73"/>
                    </a:lnTo>
                    <a:lnTo>
                      <a:pt x="0" y="70"/>
                    </a:lnTo>
                    <a:lnTo>
                      <a:pt x="4" y="46"/>
                    </a:lnTo>
                    <a:lnTo>
                      <a:pt x="28" y="0"/>
                    </a:lnTo>
                    <a:lnTo>
                      <a:pt x="37" y="11"/>
                    </a:lnTo>
                    <a:lnTo>
                      <a:pt x="19" y="33"/>
                    </a:lnTo>
                    <a:lnTo>
                      <a:pt x="33" y="43"/>
                    </a:lnTo>
                    <a:lnTo>
                      <a:pt x="49" y="46"/>
                    </a:lnTo>
                    <a:lnTo>
                      <a:pt x="77" y="40"/>
                    </a:lnTo>
                    <a:lnTo>
                      <a:pt x="87" y="47"/>
                    </a:lnTo>
                    <a:lnTo>
                      <a:pt x="111" y="41"/>
                    </a:lnTo>
                    <a:lnTo>
                      <a:pt x="159" y="48"/>
                    </a:lnTo>
                    <a:lnTo>
                      <a:pt x="193" y="69"/>
                    </a:lnTo>
                    <a:lnTo>
                      <a:pt x="236" y="55"/>
                    </a:lnTo>
                    <a:lnTo>
                      <a:pt x="302" y="89"/>
                    </a:lnTo>
                    <a:lnTo>
                      <a:pt x="313" y="78"/>
                    </a:lnTo>
                    <a:lnTo>
                      <a:pt x="324" y="99"/>
                    </a:lnTo>
                    <a:lnTo>
                      <a:pt x="319" y="110"/>
                    </a:lnTo>
                    <a:lnTo>
                      <a:pt x="331" y="130"/>
                    </a:lnTo>
                    <a:lnTo>
                      <a:pt x="331" y="149"/>
                    </a:lnTo>
                    <a:lnTo>
                      <a:pt x="303" y="175"/>
                    </a:lnTo>
                    <a:lnTo>
                      <a:pt x="346" y="165"/>
                    </a:lnTo>
                    <a:lnTo>
                      <a:pt x="364" y="185"/>
                    </a:lnTo>
                    <a:lnTo>
                      <a:pt x="358" y="199"/>
                    </a:lnTo>
                    <a:lnTo>
                      <a:pt x="354" y="222"/>
                    </a:lnTo>
                    <a:lnTo>
                      <a:pt x="384" y="181"/>
                    </a:lnTo>
                    <a:lnTo>
                      <a:pt x="467" y="222"/>
                    </a:lnTo>
                    <a:lnTo>
                      <a:pt x="500" y="202"/>
                    </a:lnTo>
                    <a:lnTo>
                      <a:pt x="518" y="196"/>
                    </a:lnTo>
                    <a:lnTo>
                      <a:pt x="532" y="199"/>
                    </a:lnTo>
                    <a:lnTo>
                      <a:pt x="523" y="220"/>
                    </a:lnTo>
                    <a:lnTo>
                      <a:pt x="528" y="249"/>
                    </a:lnTo>
                    <a:lnTo>
                      <a:pt x="512" y="268"/>
                    </a:lnTo>
                    <a:lnTo>
                      <a:pt x="494" y="282"/>
                    </a:lnTo>
                    <a:lnTo>
                      <a:pt x="479" y="288"/>
                    </a:lnTo>
                    <a:lnTo>
                      <a:pt x="474" y="301"/>
                    </a:lnTo>
                    <a:lnTo>
                      <a:pt x="473" y="313"/>
                    </a:lnTo>
                    <a:lnTo>
                      <a:pt x="497" y="325"/>
                    </a:lnTo>
                    <a:lnTo>
                      <a:pt x="495" y="341"/>
                    </a:lnTo>
                    <a:lnTo>
                      <a:pt x="476" y="354"/>
                    </a:lnTo>
                    <a:lnTo>
                      <a:pt x="475" y="390"/>
                    </a:lnTo>
                    <a:lnTo>
                      <a:pt x="505" y="412"/>
                    </a:lnTo>
                    <a:lnTo>
                      <a:pt x="511" y="443"/>
                    </a:lnTo>
                    <a:lnTo>
                      <a:pt x="487" y="448"/>
                    </a:lnTo>
                    <a:lnTo>
                      <a:pt x="470" y="476"/>
                    </a:lnTo>
                    <a:lnTo>
                      <a:pt x="451" y="482"/>
                    </a:lnTo>
                    <a:lnTo>
                      <a:pt x="446" y="506"/>
                    </a:lnTo>
                    <a:lnTo>
                      <a:pt x="414" y="504"/>
                    </a:lnTo>
                    <a:lnTo>
                      <a:pt x="389" y="490"/>
                    </a:lnTo>
                    <a:lnTo>
                      <a:pt x="364" y="501"/>
                    </a:lnTo>
                    <a:lnTo>
                      <a:pt x="342" y="490"/>
                    </a:lnTo>
                    <a:lnTo>
                      <a:pt x="324" y="496"/>
                    </a:lnTo>
                    <a:lnTo>
                      <a:pt x="312" y="488"/>
                    </a:lnTo>
                    <a:lnTo>
                      <a:pt x="302" y="490"/>
                    </a:lnTo>
                    <a:lnTo>
                      <a:pt x="275" y="453"/>
                    </a:lnTo>
                    <a:lnTo>
                      <a:pt x="255" y="452"/>
                    </a:lnTo>
                    <a:lnTo>
                      <a:pt x="231" y="430"/>
                    </a:lnTo>
                    <a:lnTo>
                      <a:pt x="225" y="414"/>
                    </a:lnTo>
                    <a:lnTo>
                      <a:pt x="212" y="392"/>
                    </a:lnTo>
                    <a:lnTo>
                      <a:pt x="196" y="368"/>
                    </a:lnTo>
                    <a:lnTo>
                      <a:pt x="156" y="356"/>
                    </a:lnTo>
                    <a:lnTo>
                      <a:pt x="161" y="35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93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776" y="1710"/>
              <a:ext cx="115" cy="101"/>
              <a:chOff x="2776" y="1710"/>
              <a:chExt cx="115" cy="101"/>
            </a:xfrm>
            <a:grpFill/>
          </p:grpSpPr>
          <p:sp>
            <p:nvSpPr>
              <p:cNvPr id="112" name="Freeform 91"/>
              <p:cNvSpPr>
                <a:spLocks/>
              </p:cNvSpPr>
              <p:nvPr/>
            </p:nvSpPr>
            <p:spPr bwMode="auto">
              <a:xfrm>
                <a:off x="2776" y="1710"/>
                <a:ext cx="115" cy="101"/>
              </a:xfrm>
              <a:custGeom>
                <a:avLst/>
                <a:gdLst>
                  <a:gd name="T0" fmla="*/ 1 w 115"/>
                  <a:gd name="T1" fmla="*/ 51 h 101"/>
                  <a:gd name="T2" fmla="*/ 14 w 115"/>
                  <a:gd name="T3" fmla="*/ 29 h 101"/>
                  <a:gd name="T4" fmla="*/ 19 w 115"/>
                  <a:gd name="T5" fmla="*/ 35 h 101"/>
                  <a:gd name="T6" fmla="*/ 42 w 115"/>
                  <a:gd name="T7" fmla="*/ 23 h 101"/>
                  <a:gd name="T8" fmla="*/ 49 w 115"/>
                  <a:gd name="T9" fmla="*/ 26 h 101"/>
                  <a:gd name="T10" fmla="*/ 57 w 115"/>
                  <a:gd name="T11" fmla="*/ 16 h 101"/>
                  <a:gd name="T12" fmla="*/ 65 w 115"/>
                  <a:gd name="T13" fmla="*/ 15 h 101"/>
                  <a:gd name="T14" fmla="*/ 73 w 115"/>
                  <a:gd name="T15" fmla="*/ 6 h 101"/>
                  <a:gd name="T16" fmla="*/ 73 w 115"/>
                  <a:gd name="T17" fmla="*/ 0 h 101"/>
                  <a:gd name="T18" fmla="*/ 87 w 115"/>
                  <a:gd name="T19" fmla="*/ 0 h 101"/>
                  <a:gd name="T20" fmla="*/ 87 w 115"/>
                  <a:gd name="T21" fmla="*/ 17 h 101"/>
                  <a:gd name="T22" fmla="*/ 96 w 115"/>
                  <a:gd name="T23" fmla="*/ 30 h 101"/>
                  <a:gd name="T24" fmla="*/ 88 w 115"/>
                  <a:gd name="T25" fmla="*/ 51 h 101"/>
                  <a:gd name="T26" fmla="*/ 96 w 115"/>
                  <a:gd name="T27" fmla="*/ 64 h 101"/>
                  <a:gd name="T28" fmla="*/ 113 w 115"/>
                  <a:gd name="T29" fmla="*/ 82 h 101"/>
                  <a:gd name="T30" fmla="*/ 115 w 115"/>
                  <a:gd name="T31" fmla="*/ 91 h 101"/>
                  <a:gd name="T32" fmla="*/ 104 w 115"/>
                  <a:gd name="T33" fmla="*/ 94 h 101"/>
                  <a:gd name="T34" fmla="*/ 94 w 115"/>
                  <a:gd name="T35" fmla="*/ 101 h 101"/>
                  <a:gd name="T36" fmla="*/ 87 w 115"/>
                  <a:gd name="T37" fmla="*/ 100 h 101"/>
                  <a:gd name="T38" fmla="*/ 67 w 115"/>
                  <a:gd name="T39" fmla="*/ 89 h 101"/>
                  <a:gd name="T40" fmla="*/ 52 w 115"/>
                  <a:gd name="T41" fmla="*/ 96 h 101"/>
                  <a:gd name="T42" fmla="*/ 50 w 115"/>
                  <a:gd name="T43" fmla="*/ 95 h 101"/>
                  <a:gd name="T44" fmla="*/ 38 w 115"/>
                  <a:gd name="T45" fmla="*/ 89 h 101"/>
                  <a:gd name="T46" fmla="*/ 26 w 115"/>
                  <a:gd name="T47" fmla="*/ 89 h 101"/>
                  <a:gd name="T48" fmla="*/ 0 w 115"/>
                  <a:gd name="T49" fmla="*/ 52 h 101"/>
                  <a:gd name="T50" fmla="*/ 1 w 115"/>
                  <a:gd name="T51" fmla="*/ 51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5" h="101">
                    <a:moveTo>
                      <a:pt x="1" y="51"/>
                    </a:moveTo>
                    <a:lnTo>
                      <a:pt x="14" y="29"/>
                    </a:lnTo>
                    <a:lnTo>
                      <a:pt x="19" y="35"/>
                    </a:lnTo>
                    <a:lnTo>
                      <a:pt x="42" y="23"/>
                    </a:lnTo>
                    <a:lnTo>
                      <a:pt x="49" y="26"/>
                    </a:lnTo>
                    <a:lnTo>
                      <a:pt x="57" y="16"/>
                    </a:lnTo>
                    <a:lnTo>
                      <a:pt x="65" y="15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87" y="0"/>
                    </a:lnTo>
                    <a:lnTo>
                      <a:pt x="87" y="17"/>
                    </a:lnTo>
                    <a:lnTo>
                      <a:pt x="96" y="30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113" y="82"/>
                    </a:lnTo>
                    <a:lnTo>
                      <a:pt x="115" y="91"/>
                    </a:lnTo>
                    <a:lnTo>
                      <a:pt x="104" y="94"/>
                    </a:lnTo>
                    <a:lnTo>
                      <a:pt x="94" y="101"/>
                    </a:lnTo>
                    <a:lnTo>
                      <a:pt x="87" y="100"/>
                    </a:lnTo>
                    <a:lnTo>
                      <a:pt x="67" y="89"/>
                    </a:lnTo>
                    <a:lnTo>
                      <a:pt x="52" y="96"/>
                    </a:lnTo>
                    <a:lnTo>
                      <a:pt x="50" y="95"/>
                    </a:lnTo>
                    <a:lnTo>
                      <a:pt x="38" y="89"/>
                    </a:lnTo>
                    <a:lnTo>
                      <a:pt x="26" y="89"/>
                    </a:lnTo>
                    <a:lnTo>
                      <a:pt x="0" y="52"/>
                    </a:lnTo>
                    <a:lnTo>
                      <a:pt x="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Freeform 92"/>
              <p:cNvSpPr>
                <a:spLocks/>
              </p:cNvSpPr>
              <p:nvPr/>
            </p:nvSpPr>
            <p:spPr bwMode="auto">
              <a:xfrm>
                <a:off x="2776" y="1710"/>
                <a:ext cx="115" cy="101"/>
              </a:xfrm>
              <a:custGeom>
                <a:avLst/>
                <a:gdLst>
                  <a:gd name="T0" fmla="*/ 1 w 115"/>
                  <a:gd name="T1" fmla="*/ 51 h 101"/>
                  <a:gd name="T2" fmla="*/ 14 w 115"/>
                  <a:gd name="T3" fmla="*/ 29 h 101"/>
                  <a:gd name="T4" fmla="*/ 19 w 115"/>
                  <a:gd name="T5" fmla="*/ 35 h 101"/>
                  <a:gd name="T6" fmla="*/ 42 w 115"/>
                  <a:gd name="T7" fmla="*/ 23 h 101"/>
                  <a:gd name="T8" fmla="*/ 49 w 115"/>
                  <a:gd name="T9" fmla="*/ 26 h 101"/>
                  <a:gd name="T10" fmla="*/ 57 w 115"/>
                  <a:gd name="T11" fmla="*/ 16 h 101"/>
                  <a:gd name="T12" fmla="*/ 65 w 115"/>
                  <a:gd name="T13" fmla="*/ 15 h 101"/>
                  <a:gd name="T14" fmla="*/ 73 w 115"/>
                  <a:gd name="T15" fmla="*/ 6 h 101"/>
                  <a:gd name="T16" fmla="*/ 73 w 115"/>
                  <a:gd name="T17" fmla="*/ 0 h 101"/>
                  <a:gd name="T18" fmla="*/ 87 w 115"/>
                  <a:gd name="T19" fmla="*/ 0 h 101"/>
                  <a:gd name="T20" fmla="*/ 87 w 115"/>
                  <a:gd name="T21" fmla="*/ 17 h 101"/>
                  <a:gd name="T22" fmla="*/ 96 w 115"/>
                  <a:gd name="T23" fmla="*/ 30 h 101"/>
                  <a:gd name="T24" fmla="*/ 88 w 115"/>
                  <a:gd name="T25" fmla="*/ 51 h 101"/>
                  <a:gd name="T26" fmla="*/ 96 w 115"/>
                  <a:gd name="T27" fmla="*/ 64 h 101"/>
                  <a:gd name="T28" fmla="*/ 113 w 115"/>
                  <a:gd name="T29" fmla="*/ 82 h 101"/>
                  <a:gd name="T30" fmla="*/ 115 w 115"/>
                  <a:gd name="T31" fmla="*/ 91 h 101"/>
                  <a:gd name="T32" fmla="*/ 104 w 115"/>
                  <a:gd name="T33" fmla="*/ 94 h 101"/>
                  <a:gd name="T34" fmla="*/ 94 w 115"/>
                  <a:gd name="T35" fmla="*/ 101 h 101"/>
                  <a:gd name="T36" fmla="*/ 87 w 115"/>
                  <a:gd name="T37" fmla="*/ 100 h 101"/>
                  <a:gd name="T38" fmla="*/ 67 w 115"/>
                  <a:gd name="T39" fmla="*/ 89 h 101"/>
                  <a:gd name="T40" fmla="*/ 52 w 115"/>
                  <a:gd name="T41" fmla="*/ 96 h 101"/>
                  <a:gd name="T42" fmla="*/ 50 w 115"/>
                  <a:gd name="T43" fmla="*/ 95 h 101"/>
                  <a:gd name="T44" fmla="*/ 38 w 115"/>
                  <a:gd name="T45" fmla="*/ 89 h 101"/>
                  <a:gd name="T46" fmla="*/ 26 w 115"/>
                  <a:gd name="T47" fmla="*/ 89 h 101"/>
                  <a:gd name="T48" fmla="*/ 0 w 115"/>
                  <a:gd name="T49" fmla="*/ 52 h 101"/>
                  <a:gd name="T50" fmla="*/ 1 w 115"/>
                  <a:gd name="T51" fmla="*/ 51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5" h="101">
                    <a:moveTo>
                      <a:pt x="1" y="51"/>
                    </a:moveTo>
                    <a:lnTo>
                      <a:pt x="14" y="29"/>
                    </a:lnTo>
                    <a:lnTo>
                      <a:pt x="19" y="35"/>
                    </a:lnTo>
                    <a:lnTo>
                      <a:pt x="42" y="23"/>
                    </a:lnTo>
                    <a:lnTo>
                      <a:pt x="49" y="26"/>
                    </a:lnTo>
                    <a:lnTo>
                      <a:pt x="57" y="16"/>
                    </a:lnTo>
                    <a:lnTo>
                      <a:pt x="65" y="15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87" y="0"/>
                    </a:lnTo>
                    <a:lnTo>
                      <a:pt x="87" y="17"/>
                    </a:lnTo>
                    <a:lnTo>
                      <a:pt x="96" y="30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113" y="82"/>
                    </a:lnTo>
                    <a:lnTo>
                      <a:pt x="115" y="91"/>
                    </a:lnTo>
                    <a:lnTo>
                      <a:pt x="104" y="94"/>
                    </a:lnTo>
                    <a:lnTo>
                      <a:pt x="94" y="101"/>
                    </a:lnTo>
                    <a:lnTo>
                      <a:pt x="87" y="100"/>
                    </a:lnTo>
                    <a:lnTo>
                      <a:pt x="67" y="89"/>
                    </a:lnTo>
                    <a:lnTo>
                      <a:pt x="52" y="96"/>
                    </a:lnTo>
                    <a:lnTo>
                      <a:pt x="50" y="95"/>
                    </a:lnTo>
                    <a:lnTo>
                      <a:pt x="38" y="89"/>
                    </a:lnTo>
                    <a:lnTo>
                      <a:pt x="26" y="89"/>
                    </a:lnTo>
                    <a:lnTo>
                      <a:pt x="0" y="52"/>
                    </a:lnTo>
                    <a:lnTo>
                      <a:pt x="1" y="51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96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022" y="1465"/>
              <a:ext cx="52" cy="33"/>
              <a:chOff x="3022" y="1465"/>
              <a:chExt cx="52" cy="33"/>
            </a:xfrm>
            <a:grpFill/>
          </p:grpSpPr>
          <p:sp>
            <p:nvSpPr>
              <p:cNvPr id="110" name="Freeform 94"/>
              <p:cNvSpPr>
                <a:spLocks/>
              </p:cNvSpPr>
              <p:nvPr/>
            </p:nvSpPr>
            <p:spPr bwMode="auto">
              <a:xfrm>
                <a:off x="3022" y="1465"/>
                <a:ext cx="52" cy="33"/>
              </a:xfrm>
              <a:custGeom>
                <a:avLst/>
                <a:gdLst>
                  <a:gd name="T0" fmla="*/ 0 w 52"/>
                  <a:gd name="T1" fmla="*/ 4 h 33"/>
                  <a:gd name="T2" fmla="*/ 2 w 52"/>
                  <a:gd name="T3" fmla="*/ 23 h 33"/>
                  <a:gd name="T4" fmla="*/ 8 w 52"/>
                  <a:gd name="T5" fmla="*/ 23 h 33"/>
                  <a:gd name="T6" fmla="*/ 24 w 52"/>
                  <a:gd name="T7" fmla="*/ 33 h 33"/>
                  <a:gd name="T8" fmla="*/ 31 w 52"/>
                  <a:gd name="T9" fmla="*/ 28 h 33"/>
                  <a:gd name="T10" fmla="*/ 42 w 52"/>
                  <a:gd name="T11" fmla="*/ 29 h 33"/>
                  <a:gd name="T12" fmla="*/ 52 w 52"/>
                  <a:gd name="T13" fmla="*/ 31 h 33"/>
                  <a:gd name="T14" fmla="*/ 42 w 52"/>
                  <a:gd name="T15" fmla="*/ 13 h 33"/>
                  <a:gd name="T16" fmla="*/ 34 w 52"/>
                  <a:gd name="T17" fmla="*/ 1 h 33"/>
                  <a:gd name="T18" fmla="*/ 25 w 52"/>
                  <a:gd name="T19" fmla="*/ 1 h 33"/>
                  <a:gd name="T20" fmla="*/ 5 w 52"/>
                  <a:gd name="T21" fmla="*/ 0 h 33"/>
                  <a:gd name="T22" fmla="*/ 0 w 52"/>
                  <a:gd name="T23" fmla="*/ 4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33">
                    <a:moveTo>
                      <a:pt x="0" y="4"/>
                    </a:moveTo>
                    <a:lnTo>
                      <a:pt x="2" y="23"/>
                    </a:lnTo>
                    <a:lnTo>
                      <a:pt x="8" y="23"/>
                    </a:lnTo>
                    <a:lnTo>
                      <a:pt x="24" y="33"/>
                    </a:lnTo>
                    <a:lnTo>
                      <a:pt x="31" y="28"/>
                    </a:lnTo>
                    <a:lnTo>
                      <a:pt x="42" y="29"/>
                    </a:lnTo>
                    <a:lnTo>
                      <a:pt x="52" y="31"/>
                    </a:lnTo>
                    <a:lnTo>
                      <a:pt x="42" y="13"/>
                    </a:lnTo>
                    <a:lnTo>
                      <a:pt x="34" y="1"/>
                    </a:lnTo>
                    <a:lnTo>
                      <a:pt x="25" y="1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" name="Freeform 95"/>
              <p:cNvSpPr>
                <a:spLocks/>
              </p:cNvSpPr>
              <p:nvPr/>
            </p:nvSpPr>
            <p:spPr bwMode="auto">
              <a:xfrm>
                <a:off x="3022" y="1465"/>
                <a:ext cx="52" cy="33"/>
              </a:xfrm>
              <a:custGeom>
                <a:avLst/>
                <a:gdLst>
                  <a:gd name="T0" fmla="*/ 0 w 52"/>
                  <a:gd name="T1" fmla="*/ 4 h 33"/>
                  <a:gd name="T2" fmla="*/ 2 w 52"/>
                  <a:gd name="T3" fmla="*/ 23 h 33"/>
                  <a:gd name="T4" fmla="*/ 8 w 52"/>
                  <a:gd name="T5" fmla="*/ 23 h 33"/>
                  <a:gd name="T6" fmla="*/ 24 w 52"/>
                  <a:gd name="T7" fmla="*/ 33 h 33"/>
                  <a:gd name="T8" fmla="*/ 31 w 52"/>
                  <a:gd name="T9" fmla="*/ 28 h 33"/>
                  <a:gd name="T10" fmla="*/ 42 w 52"/>
                  <a:gd name="T11" fmla="*/ 29 h 33"/>
                  <a:gd name="T12" fmla="*/ 52 w 52"/>
                  <a:gd name="T13" fmla="*/ 31 h 33"/>
                  <a:gd name="T14" fmla="*/ 42 w 52"/>
                  <a:gd name="T15" fmla="*/ 13 h 33"/>
                  <a:gd name="T16" fmla="*/ 34 w 52"/>
                  <a:gd name="T17" fmla="*/ 1 h 33"/>
                  <a:gd name="T18" fmla="*/ 25 w 52"/>
                  <a:gd name="T19" fmla="*/ 1 h 33"/>
                  <a:gd name="T20" fmla="*/ 5 w 52"/>
                  <a:gd name="T21" fmla="*/ 0 h 33"/>
                  <a:gd name="T22" fmla="*/ 0 w 52"/>
                  <a:gd name="T23" fmla="*/ 4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33">
                    <a:moveTo>
                      <a:pt x="0" y="4"/>
                    </a:moveTo>
                    <a:lnTo>
                      <a:pt x="2" y="23"/>
                    </a:lnTo>
                    <a:lnTo>
                      <a:pt x="8" y="23"/>
                    </a:lnTo>
                    <a:lnTo>
                      <a:pt x="24" y="33"/>
                    </a:lnTo>
                    <a:lnTo>
                      <a:pt x="31" y="28"/>
                    </a:lnTo>
                    <a:lnTo>
                      <a:pt x="42" y="29"/>
                    </a:lnTo>
                    <a:lnTo>
                      <a:pt x="52" y="31"/>
                    </a:lnTo>
                    <a:lnTo>
                      <a:pt x="42" y="13"/>
                    </a:lnTo>
                    <a:lnTo>
                      <a:pt x="34" y="1"/>
                    </a:lnTo>
                    <a:lnTo>
                      <a:pt x="25" y="1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99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420" y="1400"/>
              <a:ext cx="115" cy="139"/>
              <a:chOff x="3420" y="1400"/>
              <a:chExt cx="115" cy="139"/>
            </a:xfrm>
            <a:grpFill/>
          </p:grpSpPr>
          <p:sp>
            <p:nvSpPr>
              <p:cNvPr id="108" name="Freeform 97"/>
              <p:cNvSpPr>
                <a:spLocks/>
              </p:cNvSpPr>
              <p:nvPr/>
            </p:nvSpPr>
            <p:spPr bwMode="auto">
              <a:xfrm>
                <a:off x="3420" y="1400"/>
                <a:ext cx="115" cy="139"/>
              </a:xfrm>
              <a:custGeom>
                <a:avLst/>
                <a:gdLst>
                  <a:gd name="T0" fmla="*/ 0 w 115"/>
                  <a:gd name="T1" fmla="*/ 108 h 139"/>
                  <a:gd name="T2" fmla="*/ 16 w 115"/>
                  <a:gd name="T3" fmla="*/ 132 h 139"/>
                  <a:gd name="T4" fmla="*/ 28 w 115"/>
                  <a:gd name="T5" fmla="*/ 129 h 139"/>
                  <a:gd name="T6" fmla="*/ 53 w 115"/>
                  <a:gd name="T7" fmla="*/ 139 h 139"/>
                  <a:gd name="T8" fmla="*/ 52 w 115"/>
                  <a:gd name="T9" fmla="*/ 134 h 139"/>
                  <a:gd name="T10" fmla="*/ 45 w 115"/>
                  <a:gd name="T11" fmla="*/ 129 h 139"/>
                  <a:gd name="T12" fmla="*/ 67 w 115"/>
                  <a:gd name="T13" fmla="*/ 107 h 139"/>
                  <a:gd name="T14" fmla="*/ 89 w 115"/>
                  <a:gd name="T15" fmla="*/ 108 h 139"/>
                  <a:gd name="T16" fmla="*/ 100 w 115"/>
                  <a:gd name="T17" fmla="*/ 114 h 139"/>
                  <a:gd name="T18" fmla="*/ 100 w 115"/>
                  <a:gd name="T19" fmla="*/ 119 h 139"/>
                  <a:gd name="T20" fmla="*/ 111 w 115"/>
                  <a:gd name="T21" fmla="*/ 119 h 139"/>
                  <a:gd name="T22" fmla="*/ 113 w 115"/>
                  <a:gd name="T23" fmla="*/ 112 h 139"/>
                  <a:gd name="T24" fmla="*/ 115 w 115"/>
                  <a:gd name="T25" fmla="*/ 97 h 139"/>
                  <a:gd name="T26" fmla="*/ 97 w 115"/>
                  <a:gd name="T27" fmla="*/ 86 h 139"/>
                  <a:gd name="T28" fmla="*/ 82 w 115"/>
                  <a:gd name="T29" fmla="*/ 66 h 139"/>
                  <a:gd name="T30" fmla="*/ 90 w 115"/>
                  <a:gd name="T31" fmla="*/ 52 h 139"/>
                  <a:gd name="T32" fmla="*/ 94 w 115"/>
                  <a:gd name="T33" fmla="*/ 38 h 139"/>
                  <a:gd name="T34" fmla="*/ 89 w 115"/>
                  <a:gd name="T35" fmla="*/ 29 h 139"/>
                  <a:gd name="T36" fmla="*/ 73 w 115"/>
                  <a:gd name="T37" fmla="*/ 28 h 139"/>
                  <a:gd name="T38" fmla="*/ 50 w 115"/>
                  <a:gd name="T39" fmla="*/ 25 h 139"/>
                  <a:gd name="T40" fmla="*/ 42 w 115"/>
                  <a:gd name="T41" fmla="*/ 18 h 139"/>
                  <a:gd name="T42" fmla="*/ 50 w 115"/>
                  <a:gd name="T43" fmla="*/ 8 h 139"/>
                  <a:gd name="T44" fmla="*/ 45 w 115"/>
                  <a:gd name="T45" fmla="*/ 0 h 139"/>
                  <a:gd name="T46" fmla="*/ 19 w 115"/>
                  <a:gd name="T47" fmla="*/ 12 h 139"/>
                  <a:gd name="T48" fmla="*/ 15 w 115"/>
                  <a:gd name="T49" fmla="*/ 21 h 139"/>
                  <a:gd name="T50" fmla="*/ 22 w 115"/>
                  <a:gd name="T51" fmla="*/ 25 h 139"/>
                  <a:gd name="T52" fmla="*/ 24 w 115"/>
                  <a:gd name="T53" fmla="*/ 35 h 139"/>
                  <a:gd name="T54" fmla="*/ 34 w 115"/>
                  <a:gd name="T55" fmla="*/ 25 h 139"/>
                  <a:gd name="T56" fmla="*/ 47 w 115"/>
                  <a:gd name="T57" fmla="*/ 35 h 139"/>
                  <a:gd name="T58" fmla="*/ 69 w 115"/>
                  <a:gd name="T59" fmla="*/ 40 h 139"/>
                  <a:gd name="T60" fmla="*/ 72 w 115"/>
                  <a:gd name="T61" fmla="*/ 50 h 139"/>
                  <a:gd name="T62" fmla="*/ 60 w 115"/>
                  <a:gd name="T63" fmla="*/ 60 h 139"/>
                  <a:gd name="T64" fmla="*/ 43 w 115"/>
                  <a:gd name="T65" fmla="*/ 41 h 139"/>
                  <a:gd name="T66" fmla="*/ 31 w 115"/>
                  <a:gd name="T67" fmla="*/ 41 h 139"/>
                  <a:gd name="T68" fmla="*/ 27 w 115"/>
                  <a:gd name="T69" fmla="*/ 49 h 139"/>
                  <a:gd name="T70" fmla="*/ 17 w 115"/>
                  <a:gd name="T71" fmla="*/ 42 h 139"/>
                  <a:gd name="T72" fmla="*/ 5 w 115"/>
                  <a:gd name="T73" fmla="*/ 50 h 139"/>
                  <a:gd name="T74" fmla="*/ 14 w 115"/>
                  <a:gd name="T75" fmla="*/ 65 h 139"/>
                  <a:gd name="T76" fmla="*/ 5 w 115"/>
                  <a:gd name="T77" fmla="*/ 79 h 139"/>
                  <a:gd name="T78" fmla="*/ 17 w 115"/>
                  <a:gd name="T79" fmla="*/ 93 h 139"/>
                  <a:gd name="T80" fmla="*/ 0 w 115"/>
                  <a:gd name="T81" fmla="*/ 107 h 139"/>
                  <a:gd name="T82" fmla="*/ 0 w 115"/>
                  <a:gd name="T83" fmla="*/ 108 h 1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39">
                    <a:moveTo>
                      <a:pt x="0" y="108"/>
                    </a:moveTo>
                    <a:lnTo>
                      <a:pt x="16" y="132"/>
                    </a:lnTo>
                    <a:lnTo>
                      <a:pt x="28" y="129"/>
                    </a:lnTo>
                    <a:lnTo>
                      <a:pt x="53" y="139"/>
                    </a:lnTo>
                    <a:lnTo>
                      <a:pt x="52" y="134"/>
                    </a:lnTo>
                    <a:lnTo>
                      <a:pt x="45" y="129"/>
                    </a:lnTo>
                    <a:lnTo>
                      <a:pt x="67" y="107"/>
                    </a:lnTo>
                    <a:lnTo>
                      <a:pt x="89" y="108"/>
                    </a:lnTo>
                    <a:lnTo>
                      <a:pt x="100" y="114"/>
                    </a:lnTo>
                    <a:lnTo>
                      <a:pt x="100" y="119"/>
                    </a:lnTo>
                    <a:lnTo>
                      <a:pt x="111" y="119"/>
                    </a:lnTo>
                    <a:lnTo>
                      <a:pt x="113" y="112"/>
                    </a:lnTo>
                    <a:lnTo>
                      <a:pt x="115" y="97"/>
                    </a:lnTo>
                    <a:lnTo>
                      <a:pt x="97" y="86"/>
                    </a:lnTo>
                    <a:lnTo>
                      <a:pt x="82" y="66"/>
                    </a:lnTo>
                    <a:lnTo>
                      <a:pt x="90" y="52"/>
                    </a:lnTo>
                    <a:lnTo>
                      <a:pt x="94" y="38"/>
                    </a:lnTo>
                    <a:lnTo>
                      <a:pt x="89" y="29"/>
                    </a:lnTo>
                    <a:lnTo>
                      <a:pt x="73" y="28"/>
                    </a:lnTo>
                    <a:lnTo>
                      <a:pt x="50" y="25"/>
                    </a:lnTo>
                    <a:lnTo>
                      <a:pt x="42" y="18"/>
                    </a:lnTo>
                    <a:lnTo>
                      <a:pt x="50" y="8"/>
                    </a:lnTo>
                    <a:lnTo>
                      <a:pt x="45" y="0"/>
                    </a:lnTo>
                    <a:lnTo>
                      <a:pt x="19" y="12"/>
                    </a:lnTo>
                    <a:lnTo>
                      <a:pt x="15" y="21"/>
                    </a:lnTo>
                    <a:lnTo>
                      <a:pt x="22" y="25"/>
                    </a:lnTo>
                    <a:lnTo>
                      <a:pt x="24" y="35"/>
                    </a:lnTo>
                    <a:lnTo>
                      <a:pt x="34" y="25"/>
                    </a:lnTo>
                    <a:lnTo>
                      <a:pt x="47" y="35"/>
                    </a:lnTo>
                    <a:lnTo>
                      <a:pt x="69" y="40"/>
                    </a:lnTo>
                    <a:lnTo>
                      <a:pt x="72" y="50"/>
                    </a:lnTo>
                    <a:lnTo>
                      <a:pt x="60" y="60"/>
                    </a:lnTo>
                    <a:lnTo>
                      <a:pt x="43" y="41"/>
                    </a:lnTo>
                    <a:lnTo>
                      <a:pt x="31" y="41"/>
                    </a:lnTo>
                    <a:lnTo>
                      <a:pt x="27" y="49"/>
                    </a:lnTo>
                    <a:lnTo>
                      <a:pt x="17" y="42"/>
                    </a:lnTo>
                    <a:lnTo>
                      <a:pt x="5" y="50"/>
                    </a:lnTo>
                    <a:lnTo>
                      <a:pt x="14" y="65"/>
                    </a:lnTo>
                    <a:lnTo>
                      <a:pt x="5" y="79"/>
                    </a:lnTo>
                    <a:lnTo>
                      <a:pt x="17" y="93"/>
                    </a:lnTo>
                    <a:lnTo>
                      <a:pt x="0" y="107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Freeform 98"/>
              <p:cNvSpPr>
                <a:spLocks/>
              </p:cNvSpPr>
              <p:nvPr/>
            </p:nvSpPr>
            <p:spPr bwMode="auto">
              <a:xfrm>
                <a:off x="3420" y="1400"/>
                <a:ext cx="115" cy="139"/>
              </a:xfrm>
              <a:custGeom>
                <a:avLst/>
                <a:gdLst>
                  <a:gd name="T0" fmla="*/ 0 w 115"/>
                  <a:gd name="T1" fmla="*/ 108 h 139"/>
                  <a:gd name="T2" fmla="*/ 16 w 115"/>
                  <a:gd name="T3" fmla="*/ 132 h 139"/>
                  <a:gd name="T4" fmla="*/ 28 w 115"/>
                  <a:gd name="T5" fmla="*/ 129 h 139"/>
                  <a:gd name="T6" fmla="*/ 53 w 115"/>
                  <a:gd name="T7" fmla="*/ 139 h 139"/>
                  <a:gd name="T8" fmla="*/ 52 w 115"/>
                  <a:gd name="T9" fmla="*/ 134 h 139"/>
                  <a:gd name="T10" fmla="*/ 45 w 115"/>
                  <a:gd name="T11" fmla="*/ 129 h 139"/>
                  <a:gd name="T12" fmla="*/ 67 w 115"/>
                  <a:gd name="T13" fmla="*/ 107 h 139"/>
                  <a:gd name="T14" fmla="*/ 89 w 115"/>
                  <a:gd name="T15" fmla="*/ 108 h 139"/>
                  <a:gd name="T16" fmla="*/ 100 w 115"/>
                  <a:gd name="T17" fmla="*/ 114 h 139"/>
                  <a:gd name="T18" fmla="*/ 100 w 115"/>
                  <a:gd name="T19" fmla="*/ 119 h 139"/>
                  <a:gd name="T20" fmla="*/ 111 w 115"/>
                  <a:gd name="T21" fmla="*/ 119 h 139"/>
                  <a:gd name="T22" fmla="*/ 113 w 115"/>
                  <a:gd name="T23" fmla="*/ 112 h 139"/>
                  <a:gd name="T24" fmla="*/ 115 w 115"/>
                  <a:gd name="T25" fmla="*/ 97 h 139"/>
                  <a:gd name="T26" fmla="*/ 97 w 115"/>
                  <a:gd name="T27" fmla="*/ 86 h 139"/>
                  <a:gd name="T28" fmla="*/ 82 w 115"/>
                  <a:gd name="T29" fmla="*/ 66 h 139"/>
                  <a:gd name="T30" fmla="*/ 90 w 115"/>
                  <a:gd name="T31" fmla="*/ 52 h 139"/>
                  <a:gd name="T32" fmla="*/ 94 w 115"/>
                  <a:gd name="T33" fmla="*/ 38 h 139"/>
                  <a:gd name="T34" fmla="*/ 89 w 115"/>
                  <a:gd name="T35" fmla="*/ 29 h 139"/>
                  <a:gd name="T36" fmla="*/ 73 w 115"/>
                  <a:gd name="T37" fmla="*/ 28 h 139"/>
                  <a:gd name="T38" fmla="*/ 50 w 115"/>
                  <a:gd name="T39" fmla="*/ 25 h 139"/>
                  <a:gd name="T40" fmla="*/ 42 w 115"/>
                  <a:gd name="T41" fmla="*/ 18 h 139"/>
                  <a:gd name="T42" fmla="*/ 50 w 115"/>
                  <a:gd name="T43" fmla="*/ 8 h 139"/>
                  <a:gd name="T44" fmla="*/ 45 w 115"/>
                  <a:gd name="T45" fmla="*/ 0 h 139"/>
                  <a:gd name="T46" fmla="*/ 19 w 115"/>
                  <a:gd name="T47" fmla="*/ 12 h 139"/>
                  <a:gd name="T48" fmla="*/ 15 w 115"/>
                  <a:gd name="T49" fmla="*/ 21 h 139"/>
                  <a:gd name="T50" fmla="*/ 22 w 115"/>
                  <a:gd name="T51" fmla="*/ 25 h 139"/>
                  <a:gd name="T52" fmla="*/ 24 w 115"/>
                  <a:gd name="T53" fmla="*/ 35 h 139"/>
                  <a:gd name="T54" fmla="*/ 34 w 115"/>
                  <a:gd name="T55" fmla="*/ 25 h 139"/>
                  <a:gd name="T56" fmla="*/ 47 w 115"/>
                  <a:gd name="T57" fmla="*/ 35 h 139"/>
                  <a:gd name="T58" fmla="*/ 69 w 115"/>
                  <a:gd name="T59" fmla="*/ 40 h 139"/>
                  <a:gd name="T60" fmla="*/ 72 w 115"/>
                  <a:gd name="T61" fmla="*/ 50 h 139"/>
                  <a:gd name="T62" fmla="*/ 60 w 115"/>
                  <a:gd name="T63" fmla="*/ 60 h 139"/>
                  <a:gd name="T64" fmla="*/ 43 w 115"/>
                  <a:gd name="T65" fmla="*/ 41 h 139"/>
                  <a:gd name="T66" fmla="*/ 31 w 115"/>
                  <a:gd name="T67" fmla="*/ 41 h 139"/>
                  <a:gd name="T68" fmla="*/ 27 w 115"/>
                  <a:gd name="T69" fmla="*/ 49 h 139"/>
                  <a:gd name="T70" fmla="*/ 17 w 115"/>
                  <a:gd name="T71" fmla="*/ 42 h 139"/>
                  <a:gd name="T72" fmla="*/ 5 w 115"/>
                  <a:gd name="T73" fmla="*/ 50 h 139"/>
                  <a:gd name="T74" fmla="*/ 14 w 115"/>
                  <a:gd name="T75" fmla="*/ 65 h 139"/>
                  <a:gd name="T76" fmla="*/ 5 w 115"/>
                  <a:gd name="T77" fmla="*/ 79 h 139"/>
                  <a:gd name="T78" fmla="*/ 17 w 115"/>
                  <a:gd name="T79" fmla="*/ 93 h 139"/>
                  <a:gd name="T80" fmla="*/ 0 w 115"/>
                  <a:gd name="T81" fmla="*/ 107 h 139"/>
                  <a:gd name="T82" fmla="*/ 0 w 115"/>
                  <a:gd name="T83" fmla="*/ 108 h 1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39">
                    <a:moveTo>
                      <a:pt x="0" y="108"/>
                    </a:moveTo>
                    <a:lnTo>
                      <a:pt x="16" y="132"/>
                    </a:lnTo>
                    <a:lnTo>
                      <a:pt x="28" y="129"/>
                    </a:lnTo>
                    <a:lnTo>
                      <a:pt x="53" y="139"/>
                    </a:lnTo>
                    <a:lnTo>
                      <a:pt x="52" y="134"/>
                    </a:lnTo>
                    <a:lnTo>
                      <a:pt x="45" y="129"/>
                    </a:lnTo>
                    <a:lnTo>
                      <a:pt x="67" y="107"/>
                    </a:lnTo>
                    <a:lnTo>
                      <a:pt x="89" y="108"/>
                    </a:lnTo>
                    <a:lnTo>
                      <a:pt x="100" y="114"/>
                    </a:lnTo>
                    <a:lnTo>
                      <a:pt x="100" y="119"/>
                    </a:lnTo>
                    <a:lnTo>
                      <a:pt x="111" y="119"/>
                    </a:lnTo>
                    <a:lnTo>
                      <a:pt x="113" y="112"/>
                    </a:lnTo>
                    <a:lnTo>
                      <a:pt x="115" y="97"/>
                    </a:lnTo>
                    <a:lnTo>
                      <a:pt x="97" y="86"/>
                    </a:lnTo>
                    <a:lnTo>
                      <a:pt x="82" y="66"/>
                    </a:lnTo>
                    <a:lnTo>
                      <a:pt x="90" y="52"/>
                    </a:lnTo>
                    <a:lnTo>
                      <a:pt x="94" y="38"/>
                    </a:lnTo>
                    <a:lnTo>
                      <a:pt x="89" y="29"/>
                    </a:lnTo>
                    <a:lnTo>
                      <a:pt x="73" y="28"/>
                    </a:lnTo>
                    <a:lnTo>
                      <a:pt x="50" y="25"/>
                    </a:lnTo>
                    <a:lnTo>
                      <a:pt x="42" y="18"/>
                    </a:lnTo>
                    <a:lnTo>
                      <a:pt x="50" y="8"/>
                    </a:lnTo>
                    <a:lnTo>
                      <a:pt x="45" y="0"/>
                    </a:lnTo>
                    <a:lnTo>
                      <a:pt x="19" y="12"/>
                    </a:lnTo>
                    <a:lnTo>
                      <a:pt x="15" y="21"/>
                    </a:lnTo>
                    <a:lnTo>
                      <a:pt x="22" y="25"/>
                    </a:lnTo>
                    <a:lnTo>
                      <a:pt x="24" y="35"/>
                    </a:lnTo>
                    <a:lnTo>
                      <a:pt x="34" y="25"/>
                    </a:lnTo>
                    <a:lnTo>
                      <a:pt x="47" y="35"/>
                    </a:lnTo>
                    <a:lnTo>
                      <a:pt x="69" y="40"/>
                    </a:lnTo>
                    <a:lnTo>
                      <a:pt x="72" y="50"/>
                    </a:lnTo>
                    <a:lnTo>
                      <a:pt x="60" y="60"/>
                    </a:lnTo>
                    <a:lnTo>
                      <a:pt x="43" y="41"/>
                    </a:lnTo>
                    <a:lnTo>
                      <a:pt x="31" y="41"/>
                    </a:lnTo>
                    <a:lnTo>
                      <a:pt x="27" y="49"/>
                    </a:lnTo>
                    <a:lnTo>
                      <a:pt x="17" y="42"/>
                    </a:lnTo>
                    <a:lnTo>
                      <a:pt x="5" y="50"/>
                    </a:lnTo>
                    <a:lnTo>
                      <a:pt x="14" y="65"/>
                    </a:lnTo>
                    <a:lnTo>
                      <a:pt x="5" y="79"/>
                    </a:lnTo>
                    <a:lnTo>
                      <a:pt x="17" y="93"/>
                    </a:lnTo>
                    <a:lnTo>
                      <a:pt x="0" y="107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02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542" y="1556"/>
              <a:ext cx="94" cy="99"/>
              <a:chOff x="3542" y="1556"/>
              <a:chExt cx="94" cy="99"/>
            </a:xfrm>
            <a:grpFill/>
          </p:grpSpPr>
          <p:sp>
            <p:nvSpPr>
              <p:cNvPr id="106" name="Freeform 100"/>
              <p:cNvSpPr>
                <a:spLocks/>
              </p:cNvSpPr>
              <p:nvPr/>
            </p:nvSpPr>
            <p:spPr bwMode="auto">
              <a:xfrm>
                <a:off x="3542" y="1556"/>
                <a:ext cx="94" cy="99"/>
              </a:xfrm>
              <a:custGeom>
                <a:avLst/>
                <a:gdLst>
                  <a:gd name="T0" fmla="*/ 3 w 94"/>
                  <a:gd name="T1" fmla="*/ 0 h 99"/>
                  <a:gd name="T2" fmla="*/ 0 w 94"/>
                  <a:gd name="T3" fmla="*/ 14 h 99"/>
                  <a:gd name="T4" fmla="*/ 6 w 94"/>
                  <a:gd name="T5" fmla="*/ 22 h 99"/>
                  <a:gd name="T6" fmla="*/ 6 w 94"/>
                  <a:gd name="T7" fmla="*/ 34 h 99"/>
                  <a:gd name="T8" fmla="*/ 8 w 94"/>
                  <a:gd name="T9" fmla="*/ 42 h 99"/>
                  <a:gd name="T10" fmla="*/ 16 w 94"/>
                  <a:gd name="T11" fmla="*/ 36 h 99"/>
                  <a:gd name="T12" fmla="*/ 22 w 94"/>
                  <a:gd name="T13" fmla="*/ 44 h 99"/>
                  <a:gd name="T14" fmla="*/ 32 w 94"/>
                  <a:gd name="T15" fmla="*/ 32 h 99"/>
                  <a:gd name="T16" fmla="*/ 40 w 94"/>
                  <a:gd name="T17" fmla="*/ 33 h 99"/>
                  <a:gd name="T18" fmla="*/ 55 w 94"/>
                  <a:gd name="T19" fmla="*/ 56 h 99"/>
                  <a:gd name="T20" fmla="*/ 51 w 94"/>
                  <a:gd name="T21" fmla="*/ 60 h 99"/>
                  <a:gd name="T22" fmla="*/ 41 w 94"/>
                  <a:gd name="T23" fmla="*/ 62 h 99"/>
                  <a:gd name="T24" fmla="*/ 31 w 94"/>
                  <a:gd name="T25" fmla="*/ 53 h 99"/>
                  <a:gd name="T26" fmla="*/ 32 w 94"/>
                  <a:gd name="T27" fmla="*/ 66 h 99"/>
                  <a:gd name="T28" fmla="*/ 34 w 94"/>
                  <a:gd name="T29" fmla="*/ 76 h 99"/>
                  <a:gd name="T30" fmla="*/ 25 w 94"/>
                  <a:gd name="T31" fmla="*/ 89 h 99"/>
                  <a:gd name="T32" fmla="*/ 31 w 94"/>
                  <a:gd name="T33" fmla="*/ 99 h 99"/>
                  <a:gd name="T34" fmla="*/ 58 w 94"/>
                  <a:gd name="T35" fmla="*/ 88 h 99"/>
                  <a:gd name="T36" fmla="*/ 94 w 94"/>
                  <a:gd name="T37" fmla="*/ 86 h 99"/>
                  <a:gd name="T38" fmla="*/ 90 w 94"/>
                  <a:gd name="T39" fmla="*/ 76 h 99"/>
                  <a:gd name="T40" fmla="*/ 93 w 94"/>
                  <a:gd name="T41" fmla="*/ 70 h 99"/>
                  <a:gd name="T42" fmla="*/ 68 w 94"/>
                  <a:gd name="T43" fmla="*/ 49 h 99"/>
                  <a:gd name="T44" fmla="*/ 45 w 94"/>
                  <a:gd name="T45" fmla="*/ 31 h 99"/>
                  <a:gd name="T46" fmla="*/ 34 w 94"/>
                  <a:gd name="T47" fmla="*/ 25 h 99"/>
                  <a:gd name="T48" fmla="*/ 23 w 94"/>
                  <a:gd name="T49" fmla="*/ 14 h 99"/>
                  <a:gd name="T50" fmla="*/ 4 w 94"/>
                  <a:gd name="T51" fmla="*/ 1 h 99"/>
                  <a:gd name="T52" fmla="*/ 3 w 94"/>
                  <a:gd name="T53" fmla="*/ 0 h 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4" h="99">
                    <a:moveTo>
                      <a:pt x="3" y="0"/>
                    </a:moveTo>
                    <a:lnTo>
                      <a:pt x="0" y="14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2" y="44"/>
                    </a:lnTo>
                    <a:lnTo>
                      <a:pt x="32" y="32"/>
                    </a:lnTo>
                    <a:lnTo>
                      <a:pt x="40" y="33"/>
                    </a:lnTo>
                    <a:lnTo>
                      <a:pt x="55" y="56"/>
                    </a:lnTo>
                    <a:lnTo>
                      <a:pt x="51" y="60"/>
                    </a:lnTo>
                    <a:lnTo>
                      <a:pt x="41" y="62"/>
                    </a:lnTo>
                    <a:lnTo>
                      <a:pt x="31" y="53"/>
                    </a:lnTo>
                    <a:lnTo>
                      <a:pt x="32" y="66"/>
                    </a:lnTo>
                    <a:lnTo>
                      <a:pt x="34" y="76"/>
                    </a:lnTo>
                    <a:lnTo>
                      <a:pt x="25" y="89"/>
                    </a:lnTo>
                    <a:lnTo>
                      <a:pt x="31" y="99"/>
                    </a:lnTo>
                    <a:lnTo>
                      <a:pt x="58" y="88"/>
                    </a:lnTo>
                    <a:lnTo>
                      <a:pt x="94" y="86"/>
                    </a:lnTo>
                    <a:lnTo>
                      <a:pt x="90" y="76"/>
                    </a:lnTo>
                    <a:lnTo>
                      <a:pt x="93" y="70"/>
                    </a:lnTo>
                    <a:lnTo>
                      <a:pt x="68" y="49"/>
                    </a:lnTo>
                    <a:lnTo>
                      <a:pt x="45" y="31"/>
                    </a:lnTo>
                    <a:lnTo>
                      <a:pt x="34" y="25"/>
                    </a:lnTo>
                    <a:lnTo>
                      <a:pt x="23" y="14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" name="Freeform 101"/>
              <p:cNvSpPr>
                <a:spLocks/>
              </p:cNvSpPr>
              <p:nvPr/>
            </p:nvSpPr>
            <p:spPr bwMode="auto">
              <a:xfrm>
                <a:off x="3542" y="1556"/>
                <a:ext cx="94" cy="99"/>
              </a:xfrm>
              <a:custGeom>
                <a:avLst/>
                <a:gdLst>
                  <a:gd name="T0" fmla="*/ 3 w 94"/>
                  <a:gd name="T1" fmla="*/ 0 h 99"/>
                  <a:gd name="T2" fmla="*/ 0 w 94"/>
                  <a:gd name="T3" fmla="*/ 14 h 99"/>
                  <a:gd name="T4" fmla="*/ 6 w 94"/>
                  <a:gd name="T5" fmla="*/ 22 h 99"/>
                  <a:gd name="T6" fmla="*/ 6 w 94"/>
                  <a:gd name="T7" fmla="*/ 34 h 99"/>
                  <a:gd name="T8" fmla="*/ 8 w 94"/>
                  <a:gd name="T9" fmla="*/ 42 h 99"/>
                  <a:gd name="T10" fmla="*/ 16 w 94"/>
                  <a:gd name="T11" fmla="*/ 36 h 99"/>
                  <a:gd name="T12" fmla="*/ 22 w 94"/>
                  <a:gd name="T13" fmla="*/ 44 h 99"/>
                  <a:gd name="T14" fmla="*/ 32 w 94"/>
                  <a:gd name="T15" fmla="*/ 32 h 99"/>
                  <a:gd name="T16" fmla="*/ 40 w 94"/>
                  <a:gd name="T17" fmla="*/ 33 h 99"/>
                  <a:gd name="T18" fmla="*/ 55 w 94"/>
                  <a:gd name="T19" fmla="*/ 56 h 99"/>
                  <a:gd name="T20" fmla="*/ 51 w 94"/>
                  <a:gd name="T21" fmla="*/ 60 h 99"/>
                  <a:gd name="T22" fmla="*/ 41 w 94"/>
                  <a:gd name="T23" fmla="*/ 62 h 99"/>
                  <a:gd name="T24" fmla="*/ 31 w 94"/>
                  <a:gd name="T25" fmla="*/ 53 h 99"/>
                  <a:gd name="T26" fmla="*/ 32 w 94"/>
                  <a:gd name="T27" fmla="*/ 66 h 99"/>
                  <a:gd name="T28" fmla="*/ 34 w 94"/>
                  <a:gd name="T29" fmla="*/ 76 h 99"/>
                  <a:gd name="T30" fmla="*/ 25 w 94"/>
                  <a:gd name="T31" fmla="*/ 89 h 99"/>
                  <a:gd name="T32" fmla="*/ 31 w 94"/>
                  <a:gd name="T33" fmla="*/ 99 h 99"/>
                  <a:gd name="T34" fmla="*/ 58 w 94"/>
                  <a:gd name="T35" fmla="*/ 88 h 99"/>
                  <a:gd name="T36" fmla="*/ 94 w 94"/>
                  <a:gd name="T37" fmla="*/ 86 h 99"/>
                  <a:gd name="T38" fmla="*/ 90 w 94"/>
                  <a:gd name="T39" fmla="*/ 76 h 99"/>
                  <a:gd name="T40" fmla="*/ 93 w 94"/>
                  <a:gd name="T41" fmla="*/ 70 h 99"/>
                  <a:gd name="T42" fmla="*/ 68 w 94"/>
                  <a:gd name="T43" fmla="*/ 49 h 99"/>
                  <a:gd name="T44" fmla="*/ 45 w 94"/>
                  <a:gd name="T45" fmla="*/ 31 h 99"/>
                  <a:gd name="T46" fmla="*/ 34 w 94"/>
                  <a:gd name="T47" fmla="*/ 25 h 99"/>
                  <a:gd name="T48" fmla="*/ 23 w 94"/>
                  <a:gd name="T49" fmla="*/ 14 h 99"/>
                  <a:gd name="T50" fmla="*/ 4 w 94"/>
                  <a:gd name="T51" fmla="*/ 1 h 99"/>
                  <a:gd name="T52" fmla="*/ 3 w 94"/>
                  <a:gd name="T53" fmla="*/ 0 h 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4" h="99">
                    <a:moveTo>
                      <a:pt x="3" y="0"/>
                    </a:moveTo>
                    <a:lnTo>
                      <a:pt x="0" y="14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2" y="44"/>
                    </a:lnTo>
                    <a:lnTo>
                      <a:pt x="32" y="32"/>
                    </a:lnTo>
                    <a:lnTo>
                      <a:pt x="40" y="33"/>
                    </a:lnTo>
                    <a:lnTo>
                      <a:pt x="55" y="56"/>
                    </a:lnTo>
                    <a:lnTo>
                      <a:pt x="51" y="60"/>
                    </a:lnTo>
                    <a:lnTo>
                      <a:pt x="41" y="62"/>
                    </a:lnTo>
                    <a:lnTo>
                      <a:pt x="31" y="53"/>
                    </a:lnTo>
                    <a:lnTo>
                      <a:pt x="32" y="66"/>
                    </a:lnTo>
                    <a:lnTo>
                      <a:pt x="34" y="76"/>
                    </a:lnTo>
                    <a:lnTo>
                      <a:pt x="25" y="89"/>
                    </a:lnTo>
                    <a:lnTo>
                      <a:pt x="31" y="99"/>
                    </a:lnTo>
                    <a:lnTo>
                      <a:pt x="58" y="88"/>
                    </a:lnTo>
                    <a:lnTo>
                      <a:pt x="94" y="86"/>
                    </a:lnTo>
                    <a:lnTo>
                      <a:pt x="90" y="76"/>
                    </a:lnTo>
                    <a:lnTo>
                      <a:pt x="93" y="70"/>
                    </a:lnTo>
                    <a:lnTo>
                      <a:pt x="68" y="49"/>
                    </a:lnTo>
                    <a:lnTo>
                      <a:pt x="45" y="31"/>
                    </a:lnTo>
                    <a:lnTo>
                      <a:pt x="34" y="25"/>
                    </a:lnTo>
                    <a:lnTo>
                      <a:pt x="23" y="14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10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2004" y="2076"/>
              <a:ext cx="739" cy="661"/>
              <a:chOff x="2004" y="2076"/>
              <a:chExt cx="739" cy="661"/>
            </a:xfrm>
            <a:grpFill/>
          </p:grpSpPr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004" y="2076"/>
                <a:ext cx="739" cy="661"/>
              </a:xfrm>
              <a:custGeom>
                <a:avLst/>
                <a:gdLst>
                  <a:gd name="T0" fmla="*/ 123 w 739"/>
                  <a:gd name="T1" fmla="*/ 191 h 661"/>
                  <a:gd name="T2" fmla="*/ 193 w 739"/>
                  <a:gd name="T3" fmla="*/ 178 h 661"/>
                  <a:gd name="T4" fmla="*/ 202 w 739"/>
                  <a:gd name="T5" fmla="*/ 121 h 661"/>
                  <a:gd name="T6" fmla="*/ 269 w 739"/>
                  <a:gd name="T7" fmla="*/ 74 h 661"/>
                  <a:gd name="T8" fmla="*/ 349 w 739"/>
                  <a:gd name="T9" fmla="*/ 37 h 661"/>
                  <a:gd name="T10" fmla="*/ 393 w 739"/>
                  <a:gd name="T11" fmla="*/ 39 h 661"/>
                  <a:gd name="T12" fmla="*/ 428 w 739"/>
                  <a:gd name="T13" fmla="*/ 70 h 661"/>
                  <a:gd name="T14" fmla="*/ 431 w 739"/>
                  <a:gd name="T15" fmla="*/ 126 h 661"/>
                  <a:gd name="T16" fmla="*/ 439 w 739"/>
                  <a:gd name="T17" fmla="*/ 133 h 661"/>
                  <a:gd name="T18" fmla="*/ 516 w 739"/>
                  <a:gd name="T19" fmla="*/ 117 h 661"/>
                  <a:gd name="T20" fmla="*/ 526 w 739"/>
                  <a:gd name="T21" fmla="*/ 59 h 661"/>
                  <a:gd name="T22" fmla="*/ 501 w 739"/>
                  <a:gd name="T23" fmla="*/ 21 h 661"/>
                  <a:gd name="T24" fmla="*/ 568 w 739"/>
                  <a:gd name="T25" fmla="*/ 3 h 661"/>
                  <a:gd name="T26" fmla="*/ 582 w 739"/>
                  <a:gd name="T27" fmla="*/ 35 h 661"/>
                  <a:gd name="T28" fmla="*/ 647 w 739"/>
                  <a:gd name="T29" fmla="*/ 17 h 661"/>
                  <a:gd name="T30" fmla="*/ 660 w 739"/>
                  <a:gd name="T31" fmla="*/ 48 h 661"/>
                  <a:gd name="T32" fmla="*/ 642 w 739"/>
                  <a:gd name="T33" fmla="*/ 102 h 661"/>
                  <a:gd name="T34" fmla="*/ 670 w 739"/>
                  <a:gd name="T35" fmla="*/ 138 h 661"/>
                  <a:gd name="T36" fmla="*/ 684 w 739"/>
                  <a:gd name="T37" fmla="*/ 174 h 661"/>
                  <a:gd name="T38" fmla="*/ 704 w 739"/>
                  <a:gd name="T39" fmla="*/ 202 h 661"/>
                  <a:gd name="T40" fmla="*/ 739 w 739"/>
                  <a:gd name="T41" fmla="*/ 254 h 661"/>
                  <a:gd name="T42" fmla="*/ 660 w 739"/>
                  <a:gd name="T43" fmla="*/ 329 h 661"/>
                  <a:gd name="T44" fmla="*/ 619 w 739"/>
                  <a:gd name="T45" fmla="*/ 331 h 661"/>
                  <a:gd name="T46" fmla="*/ 578 w 739"/>
                  <a:gd name="T47" fmla="*/ 356 h 661"/>
                  <a:gd name="T48" fmla="*/ 560 w 739"/>
                  <a:gd name="T49" fmla="*/ 380 h 661"/>
                  <a:gd name="T50" fmla="*/ 577 w 739"/>
                  <a:gd name="T51" fmla="*/ 404 h 661"/>
                  <a:gd name="T52" fmla="*/ 537 w 739"/>
                  <a:gd name="T53" fmla="*/ 440 h 661"/>
                  <a:gd name="T54" fmla="*/ 515 w 739"/>
                  <a:gd name="T55" fmla="*/ 500 h 661"/>
                  <a:gd name="T56" fmla="*/ 455 w 739"/>
                  <a:gd name="T57" fmla="*/ 534 h 661"/>
                  <a:gd name="T58" fmla="*/ 439 w 739"/>
                  <a:gd name="T59" fmla="*/ 563 h 661"/>
                  <a:gd name="T60" fmla="*/ 395 w 739"/>
                  <a:gd name="T61" fmla="*/ 498 h 661"/>
                  <a:gd name="T62" fmla="*/ 376 w 739"/>
                  <a:gd name="T63" fmla="*/ 511 h 661"/>
                  <a:gd name="T64" fmla="*/ 298 w 739"/>
                  <a:gd name="T65" fmla="*/ 550 h 661"/>
                  <a:gd name="T66" fmla="*/ 244 w 739"/>
                  <a:gd name="T67" fmla="*/ 584 h 661"/>
                  <a:gd name="T68" fmla="*/ 190 w 739"/>
                  <a:gd name="T69" fmla="*/ 624 h 661"/>
                  <a:gd name="T70" fmla="*/ 167 w 739"/>
                  <a:gd name="T71" fmla="*/ 661 h 661"/>
                  <a:gd name="T72" fmla="*/ 113 w 739"/>
                  <a:gd name="T73" fmla="*/ 655 h 661"/>
                  <a:gd name="T74" fmla="*/ 81 w 739"/>
                  <a:gd name="T75" fmla="*/ 611 h 661"/>
                  <a:gd name="T76" fmla="*/ 67 w 739"/>
                  <a:gd name="T77" fmla="*/ 577 h 661"/>
                  <a:gd name="T78" fmla="*/ 27 w 739"/>
                  <a:gd name="T79" fmla="*/ 540 h 661"/>
                  <a:gd name="T80" fmla="*/ 42 w 739"/>
                  <a:gd name="T81" fmla="*/ 484 h 661"/>
                  <a:gd name="T82" fmla="*/ 1 w 739"/>
                  <a:gd name="T83" fmla="*/ 458 h 661"/>
                  <a:gd name="T84" fmla="*/ 32 w 739"/>
                  <a:gd name="T85" fmla="*/ 425 h 661"/>
                  <a:gd name="T86" fmla="*/ 47 w 739"/>
                  <a:gd name="T87" fmla="*/ 405 h 661"/>
                  <a:gd name="T88" fmla="*/ 60 w 739"/>
                  <a:gd name="T89" fmla="*/ 357 h 661"/>
                  <a:gd name="T90" fmla="*/ 51 w 739"/>
                  <a:gd name="T91" fmla="*/ 264 h 661"/>
                  <a:gd name="T92" fmla="*/ 42 w 739"/>
                  <a:gd name="T93" fmla="*/ 233 h 661"/>
                  <a:gd name="T94" fmla="*/ 29 w 739"/>
                  <a:gd name="T95" fmla="*/ 211 h 661"/>
                  <a:gd name="T96" fmla="*/ 68 w 739"/>
                  <a:gd name="T97" fmla="*/ 184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9" h="661">
                    <a:moveTo>
                      <a:pt x="65" y="201"/>
                    </a:moveTo>
                    <a:lnTo>
                      <a:pt x="67" y="184"/>
                    </a:lnTo>
                    <a:lnTo>
                      <a:pt x="106" y="205"/>
                    </a:lnTo>
                    <a:lnTo>
                      <a:pt x="123" y="191"/>
                    </a:lnTo>
                    <a:lnTo>
                      <a:pt x="134" y="196"/>
                    </a:lnTo>
                    <a:lnTo>
                      <a:pt x="170" y="182"/>
                    </a:lnTo>
                    <a:lnTo>
                      <a:pt x="181" y="185"/>
                    </a:lnTo>
                    <a:lnTo>
                      <a:pt x="193" y="178"/>
                    </a:lnTo>
                    <a:lnTo>
                      <a:pt x="204" y="163"/>
                    </a:lnTo>
                    <a:lnTo>
                      <a:pt x="175" y="139"/>
                    </a:lnTo>
                    <a:lnTo>
                      <a:pt x="191" y="119"/>
                    </a:lnTo>
                    <a:lnTo>
                      <a:pt x="202" y="121"/>
                    </a:lnTo>
                    <a:lnTo>
                      <a:pt x="221" y="103"/>
                    </a:lnTo>
                    <a:lnTo>
                      <a:pt x="229" y="102"/>
                    </a:lnTo>
                    <a:lnTo>
                      <a:pt x="251" y="75"/>
                    </a:lnTo>
                    <a:lnTo>
                      <a:pt x="269" y="74"/>
                    </a:lnTo>
                    <a:lnTo>
                      <a:pt x="286" y="72"/>
                    </a:lnTo>
                    <a:lnTo>
                      <a:pt x="311" y="65"/>
                    </a:lnTo>
                    <a:lnTo>
                      <a:pt x="333" y="52"/>
                    </a:lnTo>
                    <a:lnTo>
                      <a:pt x="349" y="37"/>
                    </a:lnTo>
                    <a:lnTo>
                      <a:pt x="353" y="28"/>
                    </a:lnTo>
                    <a:lnTo>
                      <a:pt x="364" y="16"/>
                    </a:lnTo>
                    <a:lnTo>
                      <a:pt x="382" y="31"/>
                    </a:lnTo>
                    <a:lnTo>
                      <a:pt x="393" y="39"/>
                    </a:lnTo>
                    <a:lnTo>
                      <a:pt x="405" y="39"/>
                    </a:lnTo>
                    <a:lnTo>
                      <a:pt x="413" y="46"/>
                    </a:lnTo>
                    <a:lnTo>
                      <a:pt x="433" y="63"/>
                    </a:lnTo>
                    <a:lnTo>
                      <a:pt x="428" y="70"/>
                    </a:lnTo>
                    <a:lnTo>
                      <a:pt x="421" y="87"/>
                    </a:lnTo>
                    <a:lnTo>
                      <a:pt x="418" y="100"/>
                    </a:lnTo>
                    <a:lnTo>
                      <a:pt x="437" y="103"/>
                    </a:lnTo>
                    <a:lnTo>
                      <a:pt x="431" y="126"/>
                    </a:lnTo>
                    <a:lnTo>
                      <a:pt x="413" y="133"/>
                    </a:lnTo>
                    <a:lnTo>
                      <a:pt x="423" y="145"/>
                    </a:lnTo>
                    <a:lnTo>
                      <a:pt x="430" y="142"/>
                    </a:lnTo>
                    <a:lnTo>
                      <a:pt x="439" y="133"/>
                    </a:lnTo>
                    <a:lnTo>
                      <a:pt x="470" y="134"/>
                    </a:lnTo>
                    <a:lnTo>
                      <a:pt x="490" y="118"/>
                    </a:lnTo>
                    <a:lnTo>
                      <a:pt x="505" y="126"/>
                    </a:lnTo>
                    <a:lnTo>
                      <a:pt x="516" y="117"/>
                    </a:lnTo>
                    <a:lnTo>
                      <a:pt x="530" y="105"/>
                    </a:lnTo>
                    <a:lnTo>
                      <a:pt x="522" y="94"/>
                    </a:lnTo>
                    <a:lnTo>
                      <a:pt x="528" y="75"/>
                    </a:lnTo>
                    <a:lnTo>
                      <a:pt x="526" y="59"/>
                    </a:lnTo>
                    <a:lnTo>
                      <a:pt x="519" y="50"/>
                    </a:lnTo>
                    <a:lnTo>
                      <a:pt x="501" y="40"/>
                    </a:lnTo>
                    <a:lnTo>
                      <a:pt x="497" y="33"/>
                    </a:lnTo>
                    <a:lnTo>
                      <a:pt x="501" y="21"/>
                    </a:lnTo>
                    <a:lnTo>
                      <a:pt x="526" y="23"/>
                    </a:lnTo>
                    <a:lnTo>
                      <a:pt x="536" y="7"/>
                    </a:lnTo>
                    <a:lnTo>
                      <a:pt x="551" y="0"/>
                    </a:lnTo>
                    <a:lnTo>
                      <a:pt x="568" y="3"/>
                    </a:lnTo>
                    <a:lnTo>
                      <a:pt x="579" y="8"/>
                    </a:lnTo>
                    <a:lnTo>
                      <a:pt x="577" y="20"/>
                    </a:lnTo>
                    <a:lnTo>
                      <a:pt x="578" y="28"/>
                    </a:lnTo>
                    <a:lnTo>
                      <a:pt x="582" y="35"/>
                    </a:lnTo>
                    <a:lnTo>
                      <a:pt x="597" y="39"/>
                    </a:lnTo>
                    <a:lnTo>
                      <a:pt x="616" y="33"/>
                    </a:lnTo>
                    <a:lnTo>
                      <a:pt x="628" y="29"/>
                    </a:lnTo>
                    <a:lnTo>
                      <a:pt x="647" y="17"/>
                    </a:lnTo>
                    <a:lnTo>
                      <a:pt x="656" y="11"/>
                    </a:lnTo>
                    <a:lnTo>
                      <a:pt x="659" y="17"/>
                    </a:lnTo>
                    <a:lnTo>
                      <a:pt x="661" y="32"/>
                    </a:lnTo>
                    <a:lnTo>
                      <a:pt x="660" y="48"/>
                    </a:lnTo>
                    <a:lnTo>
                      <a:pt x="637" y="63"/>
                    </a:lnTo>
                    <a:lnTo>
                      <a:pt x="632" y="83"/>
                    </a:lnTo>
                    <a:lnTo>
                      <a:pt x="644" y="88"/>
                    </a:lnTo>
                    <a:lnTo>
                      <a:pt x="642" y="102"/>
                    </a:lnTo>
                    <a:lnTo>
                      <a:pt x="634" y="108"/>
                    </a:lnTo>
                    <a:lnTo>
                      <a:pt x="641" y="119"/>
                    </a:lnTo>
                    <a:lnTo>
                      <a:pt x="654" y="124"/>
                    </a:lnTo>
                    <a:lnTo>
                      <a:pt x="670" y="138"/>
                    </a:lnTo>
                    <a:lnTo>
                      <a:pt x="675" y="145"/>
                    </a:lnTo>
                    <a:lnTo>
                      <a:pt x="679" y="159"/>
                    </a:lnTo>
                    <a:lnTo>
                      <a:pt x="679" y="168"/>
                    </a:lnTo>
                    <a:lnTo>
                      <a:pt x="684" y="174"/>
                    </a:lnTo>
                    <a:lnTo>
                      <a:pt x="687" y="182"/>
                    </a:lnTo>
                    <a:lnTo>
                      <a:pt x="693" y="187"/>
                    </a:lnTo>
                    <a:lnTo>
                      <a:pt x="696" y="194"/>
                    </a:lnTo>
                    <a:lnTo>
                      <a:pt x="704" y="202"/>
                    </a:lnTo>
                    <a:lnTo>
                      <a:pt x="709" y="210"/>
                    </a:lnTo>
                    <a:lnTo>
                      <a:pt x="721" y="206"/>
                    </a:lnTo>
                    <a:lnTo>
                      <a:pt x="723" y="232"/>
                    </a:lnTo>
                    <a:lnTo>
                      <a:pt x="739" y="254"/>
                    </a:lnTo>
                    <a:lnTo>
                      <a:pt x="728" y="280"/>
                    </a:lnTo>
                    <a:lnTo>
                      <a:pt x="709" y="298"/>
                    </a:lnTo>
                    <a:lnTo>
                      <a:pt x="691" y="309"/>
                    </a:lnTo>
                    <a:lnTo>
                      <a:pt x="660" y="329"/>
                    </a:lnTo>
                    <a:lnTo>
                      <a:pt x="653" y="328"/>
                    </a:lnTo>
                    <a:lnTo>
                      <a:pt x="642" y="321"/>
                    </a:lnTo>
                    <a:lnTo>
                      <a:pt x="628" y="316"/>
                    </a:lnTo>
                    <a:lnTo>
                      <a:pt x="619" y="331"/>
                    </a:lnTo>
                    <a:lnTo>
                      <a:pt x="610" y="346"/>
                    </a:lnTo>
                    <a:lnTo>
                      <a:pt x="600" y="349"/>
                    </a:lnTo>
                    <a:lnTo>
                      <a:pt x="587" y="352"/>
                    </a:lnTo>
                    <a:lnTo>
                      <a:pt x="578" y="356"/>
                    </a:lnTo>
                    <a:lnTo>
                      <a:pt x="573" y="356"/>
                    </a:lnTo>
                    <a:lnTo>
                      <a:pt x="563" y="362"/>
                    </a:lnTo>
                    <a:lnTo>
                      <a:pt x="560" y="369"/>
                    </a:lnTo>
                    <a:lnTo>
                      <a:pt x="560" y="380"/>
                    </a:lnTo>
                    <a:lnTo>
                      <a:pt x="549" y="382"/>
                    </a:lnTo>
                    <a:lnTo>
                      <a:pt x="549" y="395"/>
                    </a:lnTo>
                    <a:lnTo>
                      <a:pt x="569" y="392"/>
                    </a:lnTo>
                    <a:lnTo>
                      <a:pt x="577" y="404"/>
                    </a:lnTo>
                    <a:lnTo>
                      <a:pt x="580" y="415"/>
                    </a:lnTo>
                    <a:lnTo>
                      <a:pt x="570" y="428"/>
                    </a:lnTo>
                    <a:lnTo>
                      <a:pt x="560" y="440"/>
                    </a:lnTo>
                    <a:lnTo>
                      <a:pt x="537" y="440"/>
                    </a:lnTo>
                    <a:lnTo>
                      <a:pt x="537" y="456"/>
                    </a:lnTo>
                    <a:lnTo>
                      <a:pt x="534" y="468"/>
                    </a:lnTo>
                    <a:lnTo>
                      <a:pt x="518" y="492"/>
                    </a:lnTo>
                    <a:lnTo>
                      <a:pt x="515" y="500"/>
                    </a:lnTo>
                    <a:lnTo>
                      <a:pt x="493" y="509"/>
                    </a:lnTo>
                    <a:lnTo>
                      <a:pt x="485" y="502"/>
                    </a:lnTo>
                    <a:lnTo>
                      <a:pt x="474" y="511"/>
                    </a:lnTo>
                    <a:lnTo>
                      <a:pt x="455" y="534"/>
                    </a:lnTo>
                    <a:lnTo>
                      <a:pt x="462" y="548"/>
                    </a:lnTo>
                    <a:lnTo>
                      <a:pt x="452" y="562"/>
                    </a:lnTo>
                    <a:lnTo>
                      <a:pt x="445" y="563"/>
                    </a:lnTo>
                    <a:lnTo>
                      <a:pt x="439" y="563"/>
                    </a:lnTo>
                    <a:lnTo>
                      <a:pt x="417" y="531"/>
                    </a:lnTo>
                    <a:lnTo>
                      <a:pt x="423" y="519"/>
                    </a:lnTo>
                    <a:lnTo>
                      <a:pt x="406" y="505"/>
                    </a:lnTo>
                    <a:lnTo>
                      <a:pt x="395" y="498"/>
                    </a:lnTo>
                    <a:lnTo>
                      <a:pt x="398" y="491"/>
                    </a:lnTo>
                    <a:lnTo>
                      <a:pt x="390" y="488"/>
                    </a:lnTo>
                    <a:lnTo>
                      <a:pt x="376" y="498"/>
                    </a:lnTo>
                    <a:lnTo>
                      <a:pt x="376" y="511"/>
                    </a:lnTo>
                    <a:lnTo>
                      <a:pt x="363" y="520"/>
                    </a:lnTo>
                    <a:lnTo>
                      <a:pt x="367" y="532"/>
                    </a:lnTo>
                    <a:lnTo>
                      <a:pt x="324" y="552"/>
                    </a:lnTo>
                    <a:lnTo>
                      <a:pt x="298" y="550"/>
                    </a:lnTo>
                    <a:lnTo>
                      <a:pt x="288" y="572"/>
                    </a:lnTo>
                    <a:lnTo>
                      <a:pt x="272" y="582"/>
                    </a:lnTo>
                    <a:lnTo>
                      <a:pt x="261" y="577"/>
                    </a:lnTo>
                    <a:lnTo>
                      <a:pt x="244" y="584"/>
                    </a:lnTo>
                    <a:lnTo>
                      <a:pt x="227" y="587"/>
                    </a:lnTo>
                    <a:lnTo>
                      <a:pt x="198" y="602"/>
                    </a:lnTo>
                    <a:lnTo>
                      <a:pt x="199" y="615"/>
                    </a:lnTo>
                    <a:lnTo>
                      <a:pt x="190" y="624"/>
                    </a:lnTo>
                    <a:lnTo>
                      <a:pt x="173" y="617"/>
                    </a:lnTo>
                    <a:lnTo>
                      <a:pt x="165" y="626"/>
                    </a:lnTo>
                    <a:lnTo>
                      <a:pt x="172" y="651"/>
                    </a:lnTo>
                    <a:lnTo>
                      <a:pt x="167" y="661"/>
                    </a:lnTo>
                    <a:lnTo>
                      <a:pt x="152" y="655"/>
                    </a:lnTo>
                    <a:lnTo>
                      <a:pt x="144" y="661"/>
                    </a:lnTo>
                    <a:lnTo>
                      <a:pt x="134" y="648"/>
                    </a:lnTo>
                    <a:lnTo>
                      <a:pt x="113" y="655"/>
                    </a:lnTo>
                    <a:lnTo>
                      <a:pt x="88" y="647"/>
                    </a:lnTo>
                    <a:lnTo>
                      <a:pt x="84" y="640"/>
                    </a:lnTo>
                    <a:lnTo>
                      <a:pt x="90" y="626"/>
                    </a:lnTo>
                    <a:lnTo>
                      <a:pt x="81" y="611"/>
                    </a:lnTo>
                    <a:lnTo>
                      <a:pt x="70" y="606"/>
                    </a:lnTo>
                    <a:lnTo>
                      <a:pt x="64" y="611"/>
                    </a:lnTo>
                    <a:lnTo>
                      <a:pt x="54" y="596"/>
                    </a:lnTo>
                    <a:lnTo>
                      <a:pt x="67" y="577"/>
                    </a:lnTo>
                    <a:lnTo>
                      <a:pt x="57" y="569"/>
                    </a:lnTo>
                    <a:lnTo>
                      <a:pt x="53" y="565"/>
                    </a:lnTo>
                    <a:lnTo>
                      <a:pt x="42" y="543"/>
                    </a:lnTo>
                    <a:lnTo>
                      <a:pt x="27" y="540"/>
                    </a:lnTo>
                    <a:lnTo>
                      <a:pt x="24" y="520"/>
                    </a:lnTo>
                    <a:lnTo>
                      <a:pt x="27" y="499"/>
                    </a:lnTo>
                    <a:lnTo>
                      <a:pt x="37" y="491"/>
                    </a:lnTo>
                    <a:lnTo>
                      <a:pt x="42" y="484"/>
                    </a:lnTo>
                    <a:lnTo>
                      <a:pt x="26" y="473"/>
                    </a:lnTo>
                    <a:lnTo>
                      <a:pt x="24" y="465"/>
                    </a:lnTo>
                    <a:lnTo>
                      <a:pt x="12" y="462"/>
                    </a:lnTo>
                    <a:lnTo>
                      <a:pt x="1" y="458"/>
                    </a:lnTo>
                    <a:lnTo>
                      <a:pt x="0" y="444"/>
                    </a:lnTo>
                    <a:lnTo>
                      <a:pt x="3" y="437"/>
                    </a:lnTo>
                    <a:lnTo>
                      <a:pt x="11" y="444"/>
                    </a:lnTo>
                    <a:lnTo>
                      <a:pt x="32" y="425"/>
                    </a:lnTo>
                    <a:lnTo>
                      <a:pt x="52" y="413"/>
                    </a:lnTo>
                    <a:lnTo>
                      <a:pt x="57" y="404"/>
                    </a:lnTo>
                    <a:lnTo>
                      <a:pt x="55" y="398"/>
                    </a:lnTo>
                    <a:lnTo>
                      <a:pt x="47" y="405"/>
                    </a:lnTo>
                    <a:lnTo>
                      <a:pt x="43" y="398"/>
                    </a:lnTo>
                    <a:lnTo>
                      <a:pt x="43" y="389"/>
                    </a:lnTo>
                    <a:lnTo>
                      <a:pt x="48" y="375"/>
                    </a:lnTo>
                    <a:lnTo>
                      <a:pt x="60" y="357"/>
                    </a:lnTo>
                    <a:lnTo>
                      <a:pt x="70" y="343"/>
                    </a:lnTo>
                    <a:lnTo>
                      <a:pt x="70" y="320"/>
                    </a:lnTo>
                    <a:lnTo>
                      <a:pt x="73" y="309"/>
                    </a:lnTo>
                    <a:lnTo>
                      <a:pt x="51" y="264"/>
                    </a:lnTo>
                    <a:lnTo>
                      <a:pt x="53" y="254"/>
                    </a:lnTo>
                    <a:lnTo>
                      <a:pt x="43" y="250"/>
                    </a:lnTo>
                    <a:lnTo>
                      <a:pt x="39" y="242"/>
                    </a:lnTo>
                    <a:lnTo>
                      <a:pt x="42" y="233"/>
                    </a:lnTo>
                    <a:lnTo>
                      <a:pt x="42" y="230"/>
                    </a:lnTo>
                    <a:lnTo>
                      <a:pt x="31" y="229"/>
                    </a:lnTo>
                    <a:lnTo>
                      <a:pt x="26" y="218"/>
                    </a:lnTo>
                    <a:lnTo>
                      <a:pt x="29" y="211"/>
                    </a:lnTo>
                    <a:lnTo>
                      <a:pt x="28" y="204"/>
                    </a:lnTo>
                    <a:lnTo>
                      <a:pt x="42" y="196"/>
                    </a:lnTo>
                    <a:lnTo>
                      <a:pt x="64" y="199"/>
                    </a:lnTo>
                    <a:lnTo>
                      <a:pt x="68" y="184"/>
                    </a:lnTo>
                    <a:lnTo>
                      <a:pt x="65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004" y="2076"/>
                <a:ext cx="739" cy="661"/>
              </a:xfrm>
              <a:custGeom>
                <a:avLst/>
                <a:gdLst>
                  <a:gd name="T0" fmla="*/ 123 w 739"/>
                  <a:gd name="T1" fmla="*/ 191 h 661"/>
                  <a:gd name="T2" fmla="*/ 193 w 739"/>
                  <a:gd name="T3" fmla="*/ 178 h 661"/>
                  <a:gd name="T4" fmla="*/ 202 w 739"/>
                  <a:gd name="T5" fmla="*/ 121 h 661"/>
                  <a:gd name="T6" fmla="*/ 269 w 739"/>
                  <a:gd name="T7" fmla="*/ 74 h 661"/>
                  <a:gd name="T8" fmla="*/ 349 w 739"/>
                  <a:gd name="T9" fmla="*/ 37 h 661"/>
                  <a:gd name="T10" fmla="*/ 393 w 739"/>
                  <a:gd name="T11" fmla="*/ 39 h 661"/>
                  <a:gd name="T12" fmla="*/ 428 w 739"/>
                  <a:gd name="T13" fmla="*/ 70 h 661"/>
                  <a:gd name="T14" fmla="*/ 431 w 739"/>
                  <a:gd name="T15" fmla="*/ 126 h 661"/>
                  <a:gd name="T16" fmla="*/ 439 w 739"/>
                  <a:gd name="T17" fmla="*/ 133 h 661"/>
                  <a:gd name="T18" fmla="*/ 516 w 739"/>
                  <a:gd name="T19" fmla="*/ 117 h 661"/>
                  <a:gd name="T20" fmla="*/ 526 w 739"/>
                  <a:gd name="T21" fmla="*/ 59 h 661"/>
                  <a:gd name="T22" fmla="*/ 501 w 739"/>
                  <a:gd name="T23" fmla="*/ 21 h 661"/>
                  <a:gd name="T24" fmla="*/ 568 w 739"/>
                  <a:gd name="T25" fmla="*/ 3 h 661"/>
                  <a:gd name="T26" fmla="*/ 582 w 739"/>
                  <a:gd name="T27" fmla="*/ 35 h 661"/>
                  <a:gd name="T28" fmla="*/ 647 w 739"/>
                  <a:gd name="T29" fmla="*/ 17 h 661"/>
                  <a:gd name="T30" fmla="*/ 660 w 739"/>
                  <a:gd name="T31" fmla="*/ 48 h 661"/>
                  <a:gd name="T32" fmla="*/ 642 w 739"/>
                  <a:gd name="T33" fmla="*/ 102 h 661"/>
                  <a:gd name="T34" fmla="*/ 670 w 739"/>
                  <a:gd name="T35" fmla="*/ 138 h 661"/>
                  <a:gd name="T36" fmla="*/ 684 w 739"/>
                  <a:gd name="T37" fmla="*/ 174 h 661"/>
                  <a:gd name="T38" fmla="*/ 704 w 739"/>
                  <a:gd name="T39" fmla="*/ 202 h 661"/>
                  <a:gd name="T40" fmla="*/ 739 w 739"/>
                  <a:gd name="T41" fmla="*/ 254 h 661"/>
                  <a:gd name="T42" fmla="*/ 660 w 739"/>
                  <a:gd name="T43" fmla="*/ 329 h 661"/>
                  <a:gd name="T44" fmla="*/ 619 w 739"/>
                  <a:gd name="T45" fmla="*/ 331 h 661"/>
                  <a:gd name="T46" fmla="*/ 578 w 739"/>
                  <a:gd name="T47" fmla="*/ 356 h 661"/>
                  <a:gd name="T48" fmla="*/ 560 w 739"/>
                  <a:gd name="T49" fmla="*/ 380 h 661"/>
                  <a:gd name="T50" fmla="*/ 577 w 739"/>
                  <a:gd name="T51" fmla="*/ 404 h 661"/>
                  <a:gd name="T52" fmla="*/ 537 w 739"/>
                  <a:gd name="T53" fmla="*/ 440 h 661"/>
                  <a:gd name="T54" fmla="*/ 515 w 739"/>
                  <a:gd name="T55" fmla="*/ 500 h 661"/>
                  <a:gd name="T56" fmla="*/ 455 w 739"/>
                  <a:gd name="T57" fmla="*/ 534 h 661"/>
                  <a:gd name="T58" fmla="*/ 439 w 739"/>
                  <a:gd name="T59" fmla="*/ 563 h 661"/>
                  <a:gd name="T60" fmla="*/ 395 w 739"/>
                  <a:gd name="T61" fmla="*/ 498 h 661"/>
                  <a:gd name="T62" fmla="*/ 376 w 739"/>
                  <a:gd name="T63" fmla="*/ 511 h 661"/>
                  <a:gd name="T64" fmla="*/ 298 w 739"/>
                  <a:gd name="T65" fmla="*/ 550 h 661"/>
                  <a:gd name="T66" fmla="*/ 244 w 739"/>
                  <a:gd name="T67" fmla="*/ 584 h 661"/>
                  <a:gd name="T68" fmla="*/ 190 w 739"/>
                  <a:gd name="T69" fmla="*/ 624 h 661"/>
                  <a:gd name="T70" fmla="*/ 167 w 739"/>
                  <a:gd name="T71" fmla="*/ 661 h 661"/>
                  <a:gd name="T72" fmla="*/ 113 w 739"/>
                  <a:gd name="T73" fmla="*/ 655 h 661"/>
                  <a:gd name="T74" fmla="*/ 81 w 739"/>
                  <a:gd name="T75" fmla="*/ 611 h 661"/>
                  <a:gd name="T76" fmla="*/ 67 w 739"/>
                  <a:gd name="T77" fmla="*/ 577 h 661"/>
                  <a:gd name="T78" fmla="*/ 27 w 739"/>
                  <a:gd name="T79" fmla="*/ 540 h 661"/>
                  <a:gd name="T80" fmla="*/ 42 w 739"/>
                  <a:gd name="T81" fmla="*/ 484 h 661"/>
                  <a:gd name="T82" fmla="*/ 1 w 739"/>
                  <a:gd name="T83" fmla="*/ 458 h 661"/>
                  <a:gd name="T84" fmla="*/ 32 w 739"/>
                  <a:gd name="T85" fmla="*/ 425 h 661"/>
                  <a:gd name="T86" fmla="*/ 47 w 739"/>
                  <a:gd name="T87" fmla="*/ 405 h 661"/>
                  <a:gd name="T88" fmla="*/ 60 w 739"/>
                  <a:gd name="T89" fmla="*/ 357 h 661"/>
                  <a:gd name="T90" fmla="*/ 51 w 739"/>
                  <a:gd name="T91" fmla="*/ 264 h 661"/>
                  <a:gd name="T92" fmla="*/ 42 w 739"/>
                  <a:gd name="T93" fmla="*/ 233 h 661"/>
                  <a:gd name="T94" fmla="*/ 29 w 739"/>
                  <a:gd name="T95" fmla="*/ 211 h 661"/>
                  <a:gd name="T96" fmla="*/ 68 w 739"/>
                  <a:gd name="T97" fmla="*/ 184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9" h="661">
                    <a:moveTo>
                      <a:pt x="65" y="201"/>
                    </a:moveTo>
                    <a:lnTo>
                      <a:pt x="67" y="184"/>
                    </a:lnTo>
                    <a:lnTo>
                      <a:pt x="106" y="205"/>
                    </a:lnTo>
                    <a:lnTo>
                      <a:pt x="123" y="191"/>
                    </a:lnTo>
                    <a:lnTo>
                      <a:pt x="134" y="196"/>
                    </a:lnTo>
                    <a:lnTo>
                      <a:pt x="170" y="182"/>
                    </a:lnTo>
                    <a:lnTo>
                      <a:pt x="181" y="185"/>
                    </a:lnTo>
                    <a:lnTo>
                      <a:pt x="193" y="178"/>
                    </a:lnTo>
                    <a:lnTo>
                      <a:pt x="204" y="163"/>
                    </a:lnTo>
                    <a:lnTo>
                      <a:pt x="175" y="139"/>
                    </a:lnTo>
                    <a:lnTo>
                      <a:pt x="191" y="119"/>
                    </a:lnTo>
                    <a:lnTo>
                      <a:pt x="202" y="121"/>
                    </a:lnTo>
                    <a:lnTo>
                      <a:pt x="221" y="103"/>
                    </a:lnTo>
                    <a:lnTo>
                      <a:pt x="229" y="102"/>
                    </a:lnTo>
                    <a:lnTo>
                      <a:pt x="251" y="75"/>
                    </a:lnTo>
                    <a:lnTo>
                      <a:pt x="269" y="74"/>
                    </a:lnTo>
                    <a:lnTo>
                      <a:pt x="286" y="72"/>
                    </a:lnTo>
                    <a:lnTo>
                      <a:pt x="311" y="65"/>
                    </a:lnTo>
                    <a:lnTo>
                      <a:pt x="333" y="52"/>
                    </a:lnTo>
                    <a:lnTo>
                      <a:pt x="349" y="37"/>
                    </a:lnTo>
                    <a:lnTo>
                      <a:pt x="353" y="28"/>
                    </a:lnTo>
                    <a:lnTo>
                      <a:pt x="364" y="16"/>
                    </a:lnTo>
                    <a:lnTo>
                      <a:pt x="382" y="31"/>
                    </a:lnTo>
                    <a:lnTo>
                      <a:pt x="393" y="39"/>
                    </a:lnTo>
                    <a:lnTo>
                      <a:pt x="405" y="39"/>
                    </a:lnTo>
                    <a:lnTo>
                      <a:pt x="413" y="46"/>
                    </a:lnTo>
                    <a:lnTo>
                      <a:pt x="433" y="63"/>
                    </a:lnTo>
                    <a:lnTo>
                      <a:pt x="428" y="70"/>
                    </a:lnTo>
                    <a:lnTo>
                      <a:pt x="421" y="87"/>
                    </a:lnTo>
                    <a:lnTo>
                      <a:pt x="418" y="100"/>
                    </a:lnTo>
                    <a:lnTo>
                      <a:pt x="437" y="103"/>
                    </a:lnTo>
                    <a:lnTo>
                      <a:pt x="431" y="126"/>
                    </a:lnTo>
                    <a:lnTo>
                      <a:pt x="413" y="133"/>
                    </a:lnTo>
                    <a:lnTo>
                      <a:pt x="423" y="145"/>
                    </a:lnTo>
                    <a:lnTo>
                      <a:pt x="430" y="142"/>
                    </a:lnTo>
                    <a:lnTo>
                      <a:pt x="439" y="133"/>
                    </a:lnTo>
                    <a:lnTo>
                      <a:pt x="470" y="134"/>
                    </a:lnTo>
                    <a:lnTo>
                      <a:pt x="490" y="118"/>
                    </a:lnTo>
                    <a:lnTo>
                      <a:pt x="505" y="126"/>
                    </a:lnTo>
                    <a:lnTo>
                      <a:pt x="516" y="117"/>
                    </a:lnTo>
                    <a:lnTo>
                      <a:pt x="530" y="105"/>
                    </a:lnTo>
                    <a:lnTo>
                      <a:pt x="522" y="94"/>
                    </a:lnTo>
                    <a:lnTo>
                      <a:pt x="528" y="75"/>
                    </a:lnTo>
                    <a:lnTo>
                      <a:pt x="526" y="59"/>
                    </a:lnTo>
                    <a:lnTo>
                      <a:pt x="519" y="50"/>
                    </a:lnTo>
                    <a:lnTo>
                      <a:pt x="501" y="40"/>
                    </a:lnTo>
                    <a:lnTo>
                      <a:pt x="497" y="33"/>
                    </a:lnTo>
                    <a:lnTo>
                      <a:pt x="501" y="21"/>
                    </a:lnTo>
                    <a:lnTo>
                      <a:pt x="526" y="23"/>
                    </a:lnTo>
                    <a:lnTo>
                      <a:pt x="536" y="7"/>
                    </a:lnTo>
                    <a:lnTo>
                      <a:pt x="551" y="0"/>
                    </a:lnTo>
                    <a:lnTo>
                      <a:pt x="568" y="3"/>
                    </a:lnTo>
                    <a:lnTo>
                      <a:pt x="579" y="8"/>
                    </a:lnTo>
                    <a:lnTo>
                      <a:pt x="577" y="20"/>
                    </a:lnTo>
                    <a:lnTo>
                      <a:pt x="578" y="28"/>
                    </a:lnTo>
                    <a:lnTo>
                      <a:pt x="582" y="35"/>
                    </a:lnTo>
                    <a:lnTo>
                      <a:pt x="597" y="39"/>
                    </a:lnTo>
                    <a:lnTo>
                      <a:pt x="616" y="33"/>
                    </a:lnTo>
                    <a:lnTo>
                      <a:pt x="628" y="29"/>
                    </a:lnTo>
                    <a:lnTo>
                      <a:pt x="647" y="17"/>
                    </a:lnTo>
                    <a:lnTo>
                      <a:pt x="656" y="11"/>
                    </a:lnTo>
                    <a:lnTo>
                      <a:pt x="659" y="17"/>
                    </a:lnTo>
                    <a:lnTo>
                      <a:pt x="661" y="32"/>
                    </a:lnTo>
                    <a:lnTo>
                      <a:pt x="660" y="48"/>
                    </a:lnTo>
                    <a:lnTo>
                      <a:pt x="637" y="63"/>
                    </a:lnTo>
                    <a:lnTo>
                      <a:pt x="632" y="83"/>
                    </a:lnTo>
                    <a:lnTo>
                      <a:pt x="644" y="88"/>
                    </a:lnTo>
                    <a:lnTo>
                      <a:pt x="642" y="102"/>
                    </a:lnTo>
                    <a:lnTo>
                      <a:pt x="634" y="108"/>
                    </a:lnTo>
                    <a:lnTo>
                      <a:pt x="641" y="119"/>
                    </a:lnTo>
                    <a:lnTo>
                      <a:pt x="654" y="124"/>
                    </a:lnTo>
                    <a:lnTo>
                      <a:pt x="670" y="138"/>
                    </a:lnTo>
                    <a:lnTo>
                      <a:pt x="675" y="145"/>
                    </a:lnTo>
                    <a:lnTo>
                      <a:pt x="679" y="159"/>
                    </a:lnTo>
                    <a:lnTo>
                      <a:pt x="679" y="168"/>
                    </a:lnTo>
                    <a:lnTo>
                      <a:pt x="684" y="174"/>
                    </a:lnTo>
                    <a:lnTo>
                      <a:pt x="687" y="182"/>
                    </a:lnTo>
                    <a:lnTo>
                      <a:pt x="693" y="187"/>
                    </a:lnTo>
                    <a:lnTo>
                      <a:pt x="696" y="194"/>
                    </a:lnTo>
                    <a:lnTo>
                      <a:pt x="704" y="202"/>
                    </a:lnTo>
                    <a:lnTo>
                      <a:pt x="709" y="210"/>
                    </a:lnTo>
                    <a:lnTo>
                      <a:pt x="721" y="206"/>
                    </a:lnTo>
                    <a:lnTo>
                      <a:pt x="723" y="232"/>
                    </a:lnTo>
                    <a:lnTo>
                      <a:pt x="739" y="254"/>
                    </a:lnTo>
                    <a:lnTo>
                      <a:pt x="728" y="280"/>
                    </a:lnTo>
                    <a:lnTo>
                      <a:pt x="709" y="298"/>
                    </a:lnTo>
                    <a:lnTo>
                      <a:pt x="691" y="309"/>
                    </a:lnTo>
                    <a:lnTo>
                      <a:pt x="660" y="329"/>
                    </a:lnTo>
                    <a:lnTo>
                      <a:pt x="653" y="328"/>
                    </a:lnTo>
                    <a:lnTo>
                      <a:pt x="642" y="321"/>
                    </a:lnTo>
                    <a:lnTo>
                      <a:pt x="628" y="316"/>
                    </a:lnTo>
                    <a:lnTo>
                      <a:pt x="619" y="331"/>
                    </a:lnTo>
                    <a:lnTo>
                      <a:pt x="610" y="346"/>
                    </a:lnTo>
                    <a:lnTo>
                      <a:pt x="600" y="349"/>
                    </a:lnTo>
                    <a:lnTo>
                      <a:pt x="587" y="352"/>
                    </a:lnTo>
                    <a:lnTo>
                      <a:pt x="578" y="356"/>
                    </a:lnTo>
                    <a:lnTo>
                      <a:pt x="573" y="356"/>
                    </a:lnTo>
                    <a:lnTo>
                      <a:pt x="563" y="362"/>
                    </a:lnTo>
                    <a:lnTo>
                      <a:pt x="560" y="369"/>
                    </a:lnTo>
                    <a:lnTo>
                      <a:pt x="560" y="380"/>
                    </a:lnTo>
                    <a:lnTo>
                      <a:pt x="549" y="382"/>
                    </a:lnTo>
                    <a:lnTo>
                      <a:pt x="549" y="395"/>
                    </a:lnTo>
                    <a:lnTo>
                      <a:pt x="569" y="392"/>
                    </a:lnTo>
                    <a:lnTo>
                      <a:pt x="577" y="404"/>
                    </a:lnTo>
                    <a:lnTo>
                      <a:pt x="580" y="415"/>
                    </a:lnTo>
                    <a:lnTo>
                      <a:pt x="570" y="428"/>
                    </a:lnTo>
                    <a:lnTo>
                      <a:pt x="560" y="440"/>
                    </a:lnTo>
                    <a:lnTo>
                      <a:pt x="537" y="440"/>
                    </a:lnTo>
                    <a:lnTo>
                      <a:pt x="537" y="456"/>
                    </a:lnTo>
                    <a:lnTo>
                      <a:pt x="534" y="468"/>
                    </a:lnTo>
                    <a:lnTo>
                      <a:pt x="518" y="492"/>
                    </a:lnTo>
                    <a:lnTo>
                      <a:pt x="515" y="500"/>
                    </a:lnTo>
                    <a:lnTo>
                      <a:pt x="493" y="509"/>
                    </a:lnTo>
                    <a:lnTo>
                      <a:pt x="485" y="502"/>
                    </a:lnTo>
                    <a:lnTo>
                      <a:pt x="474" y="511"/>
                    </a:lnTo>
                    <a:lnTo>
                      <a:pt x="455" y="534"/>
                    </a:lnTo>
                    <a:lnTo>
                      <a:pt x="462" y="548"/>
                    </a:lnTo>
                    <a:lnTo>
                      <a:pt x="452" y="562"/>
                    </a:lnTo>
                    <a:lnTo>
                      <a:pt x="445" y="563"/>
                    </a:lnTo>
                    <a:lnTo>
                      <a:pt x="439" y="563"/>
                    </a:lnTo>
                    <a:lnTo>
                      <a:pt x="417" y="531"/>
                    </a:lnTo>
                    <a:lnTo>
                      <a:pt x="423" y="519"/>
                    </a:lnTo>
                    <a:lnTo>
                      <a:pt x="406" y="505"/>
                    </a:lnTo>
                    <a:lnTo>
                      <a:pt x="395" y="498"/>
                    </a:lnTo>
                    <a:lnTo>
                      <a:pt x="398" y="491"/>
                    </a:lnTo>
                    <a:lnTo>
                      <a:pt x="390" y="488"/>
                    </a:lnTo>
                    <a:lnTo>
                      <a:pt x="376" y="498"/>
                    </a:lnTo>
                    <a:lnTo>
                      <a:pt x="376" y="511"/>
                    </a:lnTo>
                    <a:lnTo>
                      <a:pt x="363" y="520"/>
                    </a:lnTo>
                    <a:lnTo>
                      <a:pt x="367" y="532"/>
                    </a:lnTo>
                    <a:lnTo>
                      <a:pt x="324" y="552"/>
                    </a:lnTo>
                    <a:lnTo>
                      <a:pt x="298" y="550"/>
                    </a:lnTo>
                    <a:lnTo>
                      <a:pt x="288" y="572"/>
                    </a:lnTo>
                    <a:lnTo>
                      <a:pt x="272" y="582"/>
                    </a:lnTo>
                    <a:lnTo>
                      <a:pt x="261" y="577"/>
                    </a:lnTo>
                    <a:lnTo>
                      <a:pt x="244" y="584"/>
                    </a:lnTo>
                    <a:lnTo>
                      <a:pt x="227" y="587"/>
                    </a:lnTo>
                    <a:lnTo>
                      <a:pt x="198" y="602"/>
                    </a:lnTo>
                    <a:lnTo>
                      <a:pt x="199" y="615"/>
                    </a:lnTo>
                    <a:lnTo>
                      <a:pt x="190" y="624"/>
                    </a:lnTo>
                    <a:lnTo>
                      <a:pt x="173" y="617"/>
                    </a:lnTo>
                    <a:lnTo>
                      <a:pt x="165" y="626"/>
                    </a:lnTo>
                    <a:lnTo>
                      <a:pt x="172" y="651"/>
                    </a:lnTo>
                    <a:lnTo>
                      <a:pt x="167" y="661"/>
                    </a:lnTo>
                    <a:lnTo>
                      <a:pt x="152" y="655"/>
                    </a:lnTo>
                    <a:lnTo>
                      <a:pt x="144" y="661"/>
                    </a:lnTo>
                    <a:lnTo>
                      <a:pt x="134" y="648"/>
                    </a:lnTo>
                    <a:lnTo>
                      <a:pt x="113" y="655"/>
                    </a:lnTo>
                    <a:lnTo>
                      <a:pt x="88" y="647"/>
                    </a:lnTo>
                    <a:lnTo>
                      <a:pt x="84" y="640"/>
                    </a:lnTo>
                    <a:lnTo>
                      <a:pt x="90" y="626"/>
                    </a:lnTo>
                    <a:lnTo>
                      <a:pt x="81" y="611"/>
                    </a:lnTo>
                    <a:lnTo>
                      <a:pt x="70" y="606"/>
                    </a:lnTo>
                    <a:lnTo>
                      <a:pt x="64" y="611"/>
                    </a:lnTo>
                    <a:lnTo>
                      <a:pt x="54" y="596"/>
                    </a:lnTo>
                    <a:lnTo>
                      <a:pt x="67" y="577"/>
                    </a:lnTo>
                    <a:lnTo>
                      <a:pt x="57" y="569"/>
                    </a:lnTo>
                    <a:lnTo>
                      <a:pt x="53" y="565"/>
                    </a:lnTo>
                    <a:lnTo>
                      <a:pt x="42" y="543"/>
                    </a:lnTo>
                    <a:lnTo>
                      <a:pt x="27" y="540"/>
                    </a:lnTo>
                    <a:lnTo>
                      <a:pt x="24" y="520"/>
                    </a:lnTo>
                    <a:lnTo>
                      <a:pt x="27" y="499"/>
                    </a:lnTo>
                    <a:lnTo>
                      <a:pt x="37" y="491"/>
                    </a:lnTo>
                    <a:lnTo>
                      <a:pt x="42" y="484"/>
                    </a:lnTo>
                    <a:lnTo>
                      <a:pt x="26" y="473"/>
                    </a:lnTo>
                    <a:lnTo>
                      <a:pt x="24" y="465"/>
                    </a:lnTo>
                    <a:lnTo>
                      <a:pt x="12" y="462"/>
                    </a:lnTo>
                    <a:lnTo>
                      <a:pt x="1" y="458"/>
                    </a:lnTo>
                    <a:lnTo>
                      <a:pt x="0" y="444"/>
                    </a:lnTo>
                    <a:lnTo>
                      <a:pt x="3" y="437"/>
                    </a:lnTo>
                    <a:lnTo>
                      <a:pt x="11" y="444"/>
                    </a:lnTo>
                    <a:lnTo>
                      <a:pt x="32" y="425"/>
                    </a:lnTo>
                    <a:lnTo>
                      <a:pt x="52" y="413"/>
                    </a:lnTo>
                    <a:lnTo>
                      <a:pt x="57" y="404"/>
                    </a:lnTo>
                    <a:lnTo>
                      <a:pt x="55" y="398"/>
                    </a:lnTo>
                    <a:lnTo>
                      <a:pt x="47" y="405"/>
                    </a:lnTo>
                    <a:lnTo>
                      <a:pt x="43" y="398"/>
                    </a:lnTo>
                    <a:lnTo>
                      <a:pt x="43" y="389"/>
                    </a:lnTo>
                    <a:lnTo>
                      <a:pt x="48" y="375"/>
                    </a:lnTo>
                    <a:lnTo>
                      <a:pt x="60" y="357"/>
                    </a:lnTo>
                    <a:lnTo>
                      <a:pt x="70" y="343"/>
                    </a:lnTo>
                    <a:lnTo>
                      <a:pt x="70" y="320"/>
                    </a:lnTo>
                    <a:lnTo>
                      <a:pt x="73" y="309"/>
                    </a:lnTo>
                    <a:lnTo>
                      <a:pt x="51" y="264"/>
                    </a:lnTo>
                    <a:lnTo>
                      <a:pt x="53" y="254"/>
                    </a:lnTo>
                    <a:lnTo>
                      <a:pt x="43" y="250"/>
                    </a:lnTo>
                    <a:lnTo>
                      <a:pt x="39" y="242"/>
                    </a:lnTo>
                    <a:lnTo>
                      <a:pt x="42" y="233"/>
                    </a:lnTo>
                    <a:lnTo>
                      <a:pt x="42" y="230"/>
                    </a:lnTo>
                    <a:lnTo>
                      <a:pt x="31" y="229"/>
                    </a:lnTo>
                    <a:lnTo>
                      <a:pt x="26" y="218"/>
                    </a:lnTo>
                    <a:lnTo>
                      <a:pt x="29" y="211"/>
                    </a:lnTo>
                    <a:lnTo>
                      <a:pt x="28" y="204"/>
                    </a:lnTo>
                    <a:lnTo>
                      <a:pt x="42" y="196"/>
                    </a:lnTo>
                    <a:lnTo>
                      <a:pt x="64" y="199"/>
                    </a:lnTo>
                    <a:lnTo>
                      <a:pt x="68" y="184"/>
                    </a:lnTo>
                    <a:lnTo>
                      <a:pt x="65" y="201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08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3226" y="2327"/>
              <a:ext cx="616" cy="460"/>
              <a:chOff x="3226" y="2327"/>
              <a:chExt cx="616" cy="460"/>
            </a:xfrm>
            <a:grpFill/>
          </p:grpSpPr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3226" y="2327"/>
                <a:ext cx="616" cy="460"/>
              </a:xfrm>
              <a:custGeom>
                <a:avLst/>
                <a:gdLst>
                  <a:gd name="T0" fmla="*/ 8 w 616"/>
                  <a:gd name="T1" fmla="*/ 370 h 460"/>
                  <a:gd name="T2" fmla="*/ 0 w 616"/>
                  <a:gd name="T3" fmla="*/ 336 h 460"/>
                  <a:gd name="T4" fmla="*/ 37 w 616"/>
                  <a:gd name="T5" fmla="*/ 338 h 460"/>
                  <a:gd name="T6" fmla="*/ 80 w 616"/>
                  <a:gd name="T7" fmla="*/ 308 h 460"/>
                  <a:gd name="T8" fmla="*/ 80 w 616"/>
                  <a:gd name="T9" fmla="*/ 282 h 460"/>
                  <a:gd name="T10" fmla="*/ 124 w 616"/>
                  <a:gd name="T11" fmla="*/ 227 h 460"/>
                  <a:gd name="T12" fmla="*/ 129 w 616"/>
                  <a:gd name="T13" fmla="*/ 204 h 460"/>
                  <a:gd name="T14" fmla="*/ 68 w 616"/>
                  <a:gd name="T15" fmla="*/ 180 h 460"/>
                  <a:gd name="T16" fmla="*/ 59 w 616"/>
                  <a:gd name="T17" fmla="*/ 133 h 460"/>
                  <a:gd name="T18" fmla="*/ 70 w 616"/>
                  <a:gd name="T19" fmla="*/ 85 h 460"/>
                  <a:gd name="T20" fmla="*/ 105 w 616"/>
                  <a:gd name="T21" fmla="*/ 75 h 460"/>
                  <a:gd name="T22" fmla="*/ 151 w 616"/>
                  <a:gd name="T23" fmla="*/ 64 h 460"/>
                  <a:gd name="T24" fmla="*/ 208 w 616"/>
                  <a:gd name="T25" fmla="*/ 67 h 460"/>
                  <a:gd name="T26" fmla="*/ 266 w 616"/>
                  <a:gd name="T27" fmla="*/ 78 h 460"/>
                  <a:gd name="T28" fmla="*/ 357 w 616"/>
                  <a:gd name="T29" fmla="*/ 92 h 460"/>
                  <a:gd name="T30" fmla="*/ 364 w 616"/>
                  <a:gd name="T31" fmla="*/ 68 h 460"/>
                  <a:gd name="T32" fmla="*/ 405 w 616"/>
                  <a:gd name="T33" fmla="*/ 34 h 460"/>
                  <a:gd name="T34" fmla="*/ 438 w 616"/>
                  <a:gd name="T35" fmla="*/ 36 h 460"/>
                  <a:gd name="T36" fmla="*/ 443 w 616"/>
                  <a:gd name="T37" fmla="*/ 17 h 460"/>
                  <a:gd name="T38" fmla="*/ 474 w 616"/>
                  <a:gd name="T39" fmla="*/ 24 h 460"/>
                  <a:gd name="T40" fmla="*/ 509 w 616"/>
                  <a:gd name="T41" fmla="*/ 12 h 460"/>
                  <a:gd name="T42" fmla="*/ 538 w 616"/>
                  <a:gd name="T43" fmla="*/ 5 h 460"/>
                  <a:gd name="T44" fmla="*/ 553 w 616"/>
                  <a:gd name="T45" fmla="*/ 17 h 460"/>
                  <a:gd name="T46" fmla="*/ 599 w 616"/>
                  <a:gd name="T47" fmla="*/ 40 h 460"/>
                  <a:gd name="T48" fmla="*/ 609 w 616"/>
                  <a:gd name="T49" fmla="*/ 80 h 460"/>
                  <a:gd name="T50" fmla="*/ 612 w 616"/>
                  <a:gd name="T51" fmla="*/ 135 h 460"/>
                  <a:gd name="T52" fmla="*/ 590 w 616"/>
                  <a:gd name="T53" fmla="*/ 218 h 460"/>
                  <a:gd name="T54" fmla="*/ 577 w 616"/>
                  <a:gd name="T55" fmla="*/ 237 h 460"/>
                  <a:gd name="T56" fmla="*/ 544 w 616"/>
                  <a:gd name="T57" fmla="*/ 221 h 460"/>
                  <a:gd name="T58" fmla="*/ 538 w 616"/>
                  <a:gd name="T59" fmla="*/ 210 h 460"/>
                  <a:gd name="T60" fmla="*/ 513 w 616"/>
                  <a:gd name="T61" fmla="*/ 177 h 460"/>
                  <a:gd name="T62" fmla="*/ 477 w 616"/>
                  <a:gd name="T63" fmla="*/ 173 h 460"/>
                  <a:gd name="T64" fmla="*/ 497 w 616"/>
                  <a:gd name="T65" fmla="*/ 210 h 460"/>
                  <a:gd name="T66" fmla="*/ 472 w 616"/>
                  <a:gd name="T67" fmla="*/ 226 h 460"/>
                  <a:gd name="T68" fmla="*/ 430 w 616"/>
                  <a:gd name="T69" fmla="*/ 251 h 460"/>
                  <a:gd name="T70" fmla="*/ 400 w 616"/>
                  <a:gd name="T71" fmla="*/ 268 h 460"/>
                  <a:gd name="T72" fmla="*/ 372 w 616"/>
                  <a:gd name="T73" fmla="*/ 279 h 460"/>
                  <a:gd name="T74" fmla="*/ 329 w 616"/>
                  <a:gd name="T75" fmla="*/ 300 h 460"/>
                  <a:gd name="T76" fmla="*/ 296 w 616"/>
                  <a:gd name="T77" fmla="*/ 311 h 460"/>
                  <a:gd name="T78" fmla="*/ 272 w 616"/>
                  <a:gd name="T79" fmla="*/ 324 h 460"/>
                  <a:gd name="T80" fmla="*/ 229 w 616"/>
                  <a:gd name="T81" fmla="*/ 355 h 460"/>
                  <a:gd name="T82" fmla="*/ 210 w 616"/>
                  <a:gd name="T83" fmla="*/ 380 h 460"/>
                  <a:gd name="T84" fmla="*/ 166 w 616"/>
                  <a:gd name="T85" fmla="*/ 380 h 460"/>
                  <a:gd name="T86" fmla="*/ 125 w 616"/>
                  <a:gd name="T87" fmla="*/ 391 h 460"/>
                  <a:gd name="T88" fmla="*/ 93 w 616"/>
                  <a:gd name="T89" fmla="*/ 434 h 460"/>
                  <a:gd name="T90" fmla="*/ 82 w 616"/>
                  <a:gd name="T91" fmla="*/ 460 h 460"/>
                  <a:gd name="T92" fmla="*/ 66 w 616"/>
                  <a:gd name="T93" fmla="*/ 430 h 460"/>
                  <a:gd name="T94" fmla="*/ 25 w 616"/>
                  <a:gd name="T95" fmla="*/ 414 h 4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16" h="460">
                    <a:moveTo>
                      <a:pt x="10" y="388"/>
                    </a:moveTo>
                    <a:lnTo>
                      <a:pt x="8" y="370"/>
                    </a:lnTo>
                    <a:lnTo>
                      <a:pt x="7" y="353"/>
                    </a:lnTo>
                    <a:lnTo>
                      <a:pt x="0" y="336"/>
                    </a:lnTo>
                    <a:lnTo>
                      <a:pt x="21" y="321"/>
                    </a:lnTo>
                    <a:lnTo>
                      <a:pt x="37" y="338"/>
                    </a:lnTo>
                    <a:lnTo>
                      <a:pt x="55" y="316"/>
                    </a:lnTo>
                    <a:lnTo>
                      <a:pt x="80" y="308"/>
                    </a:lnTo>
                    <a:lnTo>
                      <a:pt x="89" y="296"/>
                    </a:lnTo>
                    <a:lnTo>
                      <a:pt x="80" y="282"/>
                    </a:lnTo>
                    <a:lnTo>
                      <a:pt x="96" y="258"/>
                    </a:lnTo>
                    <a:lnTo>
                      <a:pt x="124" y="227"/>
                    </a:lnTo>
                    <a:lnTo>
                      <a:pt x="141" y="223"/>
                    </a:lnTo>
                    <a:lnTo>
                      <a:pt x="129" y="204"/>
                    </a:lnTo>
                    <a:lnTo>
                      <a:pt x="89" y="179"/>
                    </a:lnTo>
                    <a:lnTo>
                      <a:pt x="68" y="180"/>
                    </a:lnTo>
                    <a:lnTo>
                      <a:pt x="51" y="165"/>
                    </a:lnTo>
                    <a:lnTo>
                      <a:pt x="59" y="133"/>
                    </a:lnTo>
                    <a:lnTo>
                      <a:pt x="57" y="104"/>
                    </a:lnTo>
                    <a:lnTo>
                      <a:pt x="70" y="85"/>
                    </a:lnTo>
                    <a:lnTo>
                      <a:pt x="86" y="78"/>
                    </a:lnTo>
                    <a:lnTo>
                      <a:pt x="105" y="75"/>
                    </a:lnTo>
                    <a:lnTo>
                      <a:pt x="129" y="80"/>
                    </a:lnTo>
                    <a:lnTo>
                      <a:pt x="151" y="64"/>
                    </a:lnTo>
                    <a:lnTo>
                      <a:pt x="185" y="68"/>
                    </a:lnTo>
                    <a:lnTo>
                      <a:pt x="208" y="67"/>
                    </a:lnTo>
                    <a:lnTo>
                      <a:pt x="237" y="69"/>
                    </a:lnTo>
                    <a:lnTo>
                      <a:pt x="266" y="78"/>
                    </a:lnTo>
                    <a:lnTo>
                      <a:pt x="285" y="74"/>
                    </a:lnTo>
                    <a:lnTo>
                      <a:pt x="357" y="92"/>
                    </a:lnTo>
                    <a:lnTo>
                      <a:pt x="372" y="82"/>
                    </a:lnTo>
                    <a:lnTo>
                      <a:pt x="364" y="68"/>
                    </a:lnTo>
                    <a:lnTo>
                      <a:pt x="372" y="50"/>
                    </a:lnTo>
                    <a:lnTo>
                      <a:pt x="405" y="34"/>
                    </a:lnTo>
                    <a:lnTo>
                      <a:pt x="430" y="47"/>
                    </a:lnTo>
                    <a:lnTo>
                      <a:pt x="438" y="36"/>
                    </a:lnTo>
                    <a:lnTo>
                      <a:pt x="434" y="30"/>
                    </a:lnTo>
                    <a:lnTo>
                      <a:pt x="443" y="17"/>
                    </a:lnTo>
                    <a:lnTo>
                      <a:pt x="465" y="24"/>
                    </a:lnTo>
                    <a:lnTo>
                      <a:pt x="474" y="24"/>
                    </a:lnTo>
                    <a:lnTo>
                      <a:pt x="499" y="12"/>
                    </a:lnTo>
                    <a:lnTo>
                      <a:pt x="509" y="12"/>
                    </a:lnTo>
                    <a:lnTo>
                      <a:pt x="524" y="4"/>
                    </a:lnTo>
                    <a:lnTo>
                      <a:pt x="538" y="5"/>
                    </a:lnTo>
                    <a:lnTo>
                      <a:pt x="553" y="0"/>
                    </a:lnTo>
                    <a:lnTo>
                      <a:pt x="553" y="17"/>
                    </a:lnTo>
                    <a:lnTo>
                      <a:pt x="572" y="34"/>
                    </a:lnTo>
                    <a:lnTo>
                      <a:pt x="599" y="40"/>
                    </a:lnTo>
                    <a:lnTo>
                      <a:pt x="606" y="67"/>
                    </a:lnTo>
                    <a:lnTo>
                      <a:pt x="609" y="80"/>
                    </a:lnTo>
                    <a:lnTo>
                      <a:pt x="616" y="102"/>
                    </a:lnTo>
                    <a:lnTo>
                      <a:pt x="612" y="135"/>
                    </a:lnTo>
                    <a:lnTo>
                      <a:pt x="610" y="167"/>
                    </a:lnTo>
                    <a:lnTo>
                      <a:pt x="590" y="218"/>
                    </a:lnTo>
                    <a:lnTo>
                      <a:pt x="594" y="226"/>
                    </a:lnTo>
                    <a:lnTo>
                      <a:pt x="577" y="237"/>
                    </a:lnTo>
                    <a:lnTo>
                      <a:pt x="549" y="233"/>
                    </a:lnTo>
                    <a:lnTo>
                      <a:pt x="544" y="221"/>
                    </a:lnTo>
                    <a:lnTo>
                      <a:pt x="547" y="209"/>
                    </a:lnTo>
                    <a:lnTo>
                      <a:pt x="538" y="210"/>
                    </a:lnTo>
                    <a:lnTo>
                      <a:pt x="538" y="194"/>
                    </a:lnTo>
                    <a:lnTo>
                      <a:pt x="513" y="177"/>
                    </a:lnTo>
                    <a:lnTo>
                      <a:pt x="494" y="182"/>
                    </a:lnTo>
                    <a:lnTo>
                      <a:pt x="477" y="173"/>
                    </a:lnTo>
                    <a:lnTo>
                      <a:pt x="474" y="191"/>
                    </a:lnTo>
                    <a:lnTo>
                      <a:pt x="497" y="210"/>
                    </a:lnTo>
                    <a:lnTo>
                      <a:pt x="488" y="219"/>
                    </a:lnTo>
                    <a:lnTo>
                      <a:pt x="472" y="226"/>
                    </a:lnTo>
                    <a:lnTo>
                      <a:pt x="457" y="233"/>
                    </a:lnTo>
                    <a:lnTo>
                      <a:pt x="430" y="251"/>
                    </a:lnTo>
                    <a:lnTo>
                      <a:pt x="409" y="250"/>
                    </a:lnTo>
                    <a:lnTo>
                      <a:pt x="400" y="268"/>
                    </a:lnTo>
                    <a:lnTo>
                      <a:pt x="384" y="279"/>
                    </a:lnTo>
                    <a:lnTo>
                      <a:pt x="372" y="279"/>
                    </a:lnTo>
                    <a:lnTo>
                      <a:pt x="341" y="287"/>
                    </a:lnTo>
                    <a:lnTo>
                      <a:pt x="329" y="300"/>
                    </a:lnTo>
                    <a:lnTo>
                      <a:pt x="308" y="320"/>
                    </a:lnTo>
                    <a:lnTo>
                      <a:pt x="296" y="311"/>
                    </a:lnTo>
                    <a:lnTo>
                      <a:pt x="285" y="327"/>
                    </a:lnTo>
                    <a:lnTo>
                      <a:pt x="272" y="324"/>
                    </a:lnTo>
                    <a:lnTo>
                      <a:pt x="263" y="350"/>
                    </a:lnTo>
                    <a:lnTo>
                      <a:pt x="229" y="355"/>
                    </a:lnTo>
                    <a:lnTo>
                      <a:pt x="220" y="367"/>
                    </a:lnTo>
                    <a:lnTo>
                      <a:pt x="210" y="380"/>
                    </a:lnTo>
                    <a:lnTo>
                      <a:pt x="190" y="374"/>
                    </a:lnTo>
                    <a:lnTo>
                      <a:pt x="166" y="380"/>
                    </a:lnTo>
                    <a:lnTo>
                      <a:pt x="160" y="391"/>
                    </a:lnTo>
                    <a:lnTo>
                      <a:pt x="125" y="391"/>
                    </a:lnTo>
                    <a:lnTo>
                      <a:pt x="105" y="406"/>
                    </a:lnTo>
                    <a:lnTo>
                      <a:pt x="93" y="434"/>
                    </a:lnTo>
                    <a:lnTo>
                      <a:pt x="92" y="458"/>
                    </a:lnTo>
                    <a:lnTo>
                      <a:pt x="82" y="460"/>
                    </a:lnTo>
                    <a:lnTo>
                      <a:pt x="75" y="451"/>
                    </a:lnTo>
                    <a:lnTo>
                      <a:pt x="66" y="430"/>
                    </a:lnTo>
                    <a:lnTo>
                      <a:pt x="44" y="419"/>
                    </a:lnTo>
                    <a:lnTo>
                      <a:pt x="25" y="414"/>
                    </a:lnTo>
                    <a:lnTo>
                      <a:pt x="10" y="3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Freeform 107"/>
              <p:cNvSpPr>
                <a:spLocks/>
              </p:cNvSpPr>
              <p:nvPr/>
            </p:nvSpPr>
            <p:spPr bwMode="auto">
              <a:xfrm>
                <a:off x="3226" y="2327"/>
                <a:ext cx="616" cy="460"/>
              </a:xfrm>
              <a:custGeom>
                <a:avLst/>
                <a:gdLst>
                  <a:gd name="T0" fmla="*/ 8 w 616"/>
                  <a:gd name="T1" fmla="*/ 370 h 460"/>
                  <a:gd name="T2" fmla="*/ 0 w 616"/>
                  <a:gd name="T3" fmla="*/ 336 h 460"/>
                  <a:gd name="T4" fmla="*/ 37 w 616"/>
                  <a:gd name="T5" fmla="*/ 338 h 460"/>
                  <a:gd name="T6" fmla="*/ 80 w 616"/>
                  <a:gd name="T7" fmla="*/ 308 h 460"/>
                  <a:gd name="T8" fmla="*/ 80 w 616"/>
                  <a:gd name="T9" fmla="*/ 282 h 460"/>
                  <a:gd name="T10" fmla="*/ 124 w 616"/>
                  <a:gd name="T11" fmla="*/ 227 h 460"/>
                  <a:gd name="T12" fmla="*/ 129 w 616"/>
                  <a:gd name="T13" fmla="*/ 204 h 460"/>
                  <a:gd name="T14" fmla="*/ 68 w 616"/>
                  <a:gd name="T15" fmla="*/ 180 h 460"/>
                  <a:gd name="T16" fmla="*/ 59 w 616"/>
                  <a:gd name="T17" fmla="*/ 133 h 460"/>
                  <a:gd name="T18" fmla="*/ 70 w 616"/>
                  <a:gd name="T19" fmla="*/ 85 h 460"/>
                  <a:gd name="T20" fmla="*/ 105 w 616"/>
                  <a:gd name="T21" fmla="*/ 75 h 460"/>
                  <a:gd name="T22" fmla="*/ 151 w 616"/>
                  <a:gd name="T23" fmla="*/ 64 h 460"/>
                  <a:gd name="T24" fmla="*/ 208 w 616"/>
                  <a:gd name="T25" fmla="*/ 67 h 460"/>
                  <a:gd name="T26" fmla="*/ 266 w 616"/>
                  <a:gd name="T27" fmla="*/ 78 h 460"/>
                  <a:gd name="T28" fmla="*/ 357 w 616"/>
                  <a:gd name="T29" fmla="*/ 92 h 460"/>
                  <a:gd name="T30" fmla="*/ 364 w 616"/>
                  <a:gd name="T31" fmla="*/ 68 h 460"/>
                  <a:gd name="T32" fmla="*/ 405 w 616"/>
                  <a:gd name="T33" fmla="*/ 34 h 460"/>
                  <a:gd name="T34" fmla="*/ 438 w 616"/>
                  <a:gd name="T35" fmla="*/ 36 h 460"/>
                  <a:gd name="T36" fmla="*/ 443 w 616"/>
                  <a:gd name="T37" fmla="*/ 17 h 460"/>
                  <a:gd name="T38" fmla="*/ 474 w 616"/>
                  <a:gd name="T39" fmla="*/ 24 h 460"/>
                  <a:gd name="T40" fmla="*/ 509 w 616"/>
                  <a:gd name="T41" fmla="*/ 12 h 460"/>
                  <a:gd name="T42" fmla="*/ 538 w 616"/>
                  <a:gd name="T43" fmla="*/ 5 h 460"/>
                  <a:gd name="T44" fmla="*/ 553 w 616"/>
                  <a:gd name="T45" fmla="*/ 17 h 460"/>
                  <a:gd name="T46" fmla="*/ 599 w 616"/>
                  <a:gd name="T47" fmla="*/ 40 h 460"/>
                  <a:gd name="T48" fmla="*/ 609 w 616"/>
                  <a:gd name="T49" fmla="*/ 80 h 460"/>
                  <a:gd name="T50" fmla="*/ 612 w 616"/>
                  <a:gd name="T51" fmla="*/ 135 h 460"/>
                  <a:gd name="T52" fmla="*/ 590 w 616"/>
                  <a:gd name="T53" fmla="*/ 218 h 460"/>
                  <a:gd name="T54" fmla="*/ 577 w 616"/>
                  <a:gd name="T55" fmla="*/ 237 h 460"/>
                  <a:gd name="T56" fmla="*/ 544 w 616"/>
                  <a:gd name="T57" fmla="*/ 221 h 460"/>
                  <a:gd name="T58" fmla="*/ 538 w 616"/>
                  <a:gd name="T59" fmla="*/ 210 h 460"/>
                  <a:gd name="T60" fmla="*/ 513 w 616"/>
                  <a:gd name="T61" fmla="*/ 177 h 460"/>
                  <a:gd name="T62" fmla="*/ 477 w 616"/>
                  <a:gd name="T63" fmla="*/ 173 h 460"/>
                  <a:gd name="T64" fmla="*/ 497 w 616"/>
                  <a:gd name="T65" fmla="*/ 210 h 460"/>
                  <a:gd name="T66" fmla="*/ 472 w 616"/>
                  <a:gd name="T67" fmla="*/ 226 h 460"/>
                  <a:gd name="T68" fmla="*/ 430 w 616"/>
                  <a:gd name="T69" fmla="*/ 251 h 460"/>
                  <a:gd name="T70" fmla="*/ 400 w 616"/>
                  <a:gd name="T71" fmla="*/ 268 h 460"/>
                  <a:gd name="T72" fmla="*/ 372 w 616"/>
                  <a:gd name="T73" fmla="*/ 279 h 460"/>
                  <a:gd name="T74" fmla="*/ 329 w 616"/>
                  <a:gd name="T75" fmla="*/ 300 h 460"/>
                  <a:gd name="T76" fmla="*/ 296 w 616"/>
                  <a:gd name="T77" fmla="*/ 311 h 460"/>
                  <a:gd name="T78" fmla="*/ 272 w 616"/>
                  <a:gd name="T79" fmla="*/ 324 h 460"/>
                  <a:gd name="T80" fmla="*/ 229 w 616"/>
                  <a:gd name="T81" fmla="*/ 355 h 460"/>
                  <a:gd name="T82" fmla="*/ 210 w 616"/>
                  <a:gd name="T83" fmla="*/ 380 h 460"/>
                  <a:gd name="T84" fmla="*/ 166 w 616"/>
                  <a:gd name="T85" fmla="*/ 380 h 460"/>
                  <a:gd name="T86" fmla="*/ 125 w 616"/>
                  <a:gd name="T87" fmla="*/ 391 h 460"/>
                  <a:gd name="T88" fmla="*/ 93 w 616"/>
                  <a:gd name="T89" fmla="*/ 434 h 460"/>
                  <a:gd name="T90" fmla="*/ 82 w 616"/>
                  <a:gd name="T91" fmla="*/ 460 h 460"/>
                  <a:gd name="T92" fmla="*/ 66 w 616"/>
                  <a:gd name="T93" fmla="*/ 430 h 460"/>
                  <a:gd name="T94" fmla="*/ 25 w 616"/>
                  <a:gd name="T95" fmla="*/ 414 h 4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16" h="460">
                    <a:moveTo>
                      <a:pt x="10" y="388"/>
                    </a:moveTo>
                    <a:lnTo>
                      <a:pt x="8" y="370"/>
                    </a:lnTo>
                    <a:lnTo>
                      <a:pt x="7" y="353"/>
                    </a:lnTo>
                    <a:lnTo>
                      <a:pt x="0" y="336"/>
                    </a:lnTo>
                    <a:lnTo>
                      <a:pt x="21" y="321"/>
                    </a:lnTo>
                    <a:lnTo>
                      <a:pt x="37" y="338"/>
                    </a:lnTo>
                    <a:lnTo>
                      <a:pt x="55" y="316"/>
                    </a:lnTo>
                    <a:lnTo>
                      <a:pt x="80" y="308"/>
                    </a:lnTo>
                    <a:lnTo>
                      <a:pt x="89" y="296"/>
                    </a:lnTo>
                    <a:lnTo>
                      <a:pt x="80" y="282"/>
                    </a:lnTo>
                    <a:lnTo>
                      <a:pt x="96" y="258"/>
                    </a:lnTo>
                    <a:lnTo>
                      <a:pt x="124" y="227"/>
                    </a:lnTo>
                    <a:lnTo>
                      <a:pt x="141" y="223"/>
                    </a:lnTo>
                    <a:lnTo>
                      <a:pt x="129" y="204"/>
                    </a:lnTo>
                    <a:lnTo>
                      <a:pt x="89" y="179"/>
                    </a:lnTo>
                    <a:lnTo>
                      <a:pt x="68" y="180"/>
                    </a:lnTo>
                    <a:lnTo>
                      <a:pt x="51" y="165"/>
                    </a:lnTo>
                    <a:lnTo>
                      <a:pt x="59" y="133"/>
                    </a:lnTo>
                    <a:lnTo>
                      <a:pt x="57" y="104"/>
                    </a:lnTo>
                    <a:lnTo>
                      <a:pt x="70" y="85"/>
                    </a:lnTo>
                    <a:lnTo>
                      <a:pt x="86" y="78"/>
                    </a:lnTo>
                    <a:lnTo>
                      <a:pt x="105" y="75"/>
                    </a:lnTo>
                    <a:lnTo>
                      <a:pt x="129" y="80"/>
                    </a:lnTo>
                    <a:lnTo>
                      <a:pt x="151" y="64"/>
                    </a:lnTo>
                    <a:lnTo>
                      <a:pt x="185" y="68"/>
                    </a:lnTo>
                    <a:lnTo>
                      <a:pt x="208" y="67"/>
                    </a:lnTo>
                    <a:lnTo>
                      <a:pt x="237" y="69"/>
                    </a:lnTo>
                    <a:lnTo>
                      <a:pt x="266" y="78"/>
                    </a:lnTo>
                    <a:lnTo>
                      <a:pt x="285" y="74"/>
                    </a:lnTo>
                    <a:lnTo>
                      <a:pt x="357" y="92"/>
                    </a:lnTo>
                    <a:lnTo>
                      <a:pt x="372" y="82"/>
                    </a:lnTo>
                    <a:lnTo>
                      <a:pt x="364" y="68"/>
                    </a:lnTo>
                    <a:lnTo>
                      <a:pt x="372" y="50"/>
                    </a:lnTo>
                    <a:lnTo>
                      <a:pt x="405" y="34"/>
                    </a:lnTo>
                    <a:lnTo>
                      <a:pt x="430" y="47"/>
                    </a:lnTo>
                    <a:lnTo>
                      <a:pt x="438" y="36"/>
                    </a:lnTo>
                    <a:lnTo>
                      <a:pt x="434" y="30"/>
                    </a:lnTo>
                    <a:lnTo>
                      <a:pt x="443" y="17"/>
                    </a:lnTo>
                    <a:lnTo>
                      <a:pt x="465" y="24"/>
                    </a:lnTo>
                    <a:lnTo>
                      <a:pt x="474" y="24"/>
                    </a:lnTo>
                    <a:lnTo>
                      <a:pt x="499" y="12"/>
                    </a:lnTo>
                    <a:lnTo>
                      <a:pt x="509" y="12"/>
                    </a:lnTo>
                    <a:lnTo>
                      <a:pt x="524" y="4"/>
                    </a:lnTo>
                    <a:lnTo>
                      <a:pt x="538" y="5"/>
                    </a:lnTo>
                    <a:lnTo>
                      <a:pt x="553" y="0"/>
                    </a:lnTo>
                    <a:lnTo>
                      <a:pt x="553" y="17"/>
                    </a:lnTo>
                    <a:lnTo>
                      <a:pt x="572" y="34"/>
                    </a:lnTo>
                    <a:lnTo>
                      <a:pt x="599" y="40"/>
                    </a:lnTo>
                    <a:lnTo>
                      <a:pt x="606" y="67"/>
                    </a:lnTo>
                    <a:lnTo>
                      <a:pt x="609" y="80"/>
                    </a:lnTo>
                    <a:lnTo>
                      <a:pt x="616" y="102"/>
                    </a:lnTo>
                    <a:lnTo>
                      <a:pt x="612" y="135"/>
                    </a:lnTo>
                    <a:lnTo>
                      <a:pt x="610" y="167"/>
                    </a:lnTo>
                    <a:lnTo>
                      <a:pt x="590" y="218"/>
                    </a:lnTo>
                    <a:lnTo>
                      <a:pt x="594" y="226"/>
                    </a:lnTo>
                    <a:lnTo>
                      <a:pt x="577" y="237"/>
                    </a:lnTo>
                    <a:lnTo>
                      <a:pt x="549" y="233"/>
                    </a:lnTo>
                    <a:lnTo>
                      <a:pt x="544" y="221"/>
                    </a:lnTo>
                    <a:lnTo>
                      <a:pt x="547" y="209"/>
                    </a:lnTo>
                    <a:lnTo>
                      <a:pt x="538" y="210"/>
                    </a:lnTo>
                    <a:lnTo>
                      <a:pt x="538" y="194"/>
                    </a:lnTo>
                    <a:lnTo>
                      <a:pt x="513" y="177"/>
                    </a:lnTo>
                    <a:lnTo>
                      <a:pt x="494" y="182"/>
                    </a:lnTo>
                    <a:lnTo>
                      <a:pt x="477" y="173"/>
                    </a:lnTo>
                    <a:lnTo>
                      <a:pt x="474" y="191"/>
                    </a:lnTo>
                    <a:lnTo>
                      <a:pt x="497" y="210"/>
                    </a:lnTo>
                    <a:lnTo>
                      <a:pt x="488" y="219"/>
                    </a:lnTo>
                    <a:lnTo>
                      <a:pt x="472" y="226"/>
                    </a:lnTo>
                    <a:lnTo>
                      <a:pt x="457" y="233"/>
                    </a:lnTo>
                    <a:lnTo>
                      <a:pt x="430" y="251"/>
                    </a:lnTo>
                    <a:lnTo>
                      <a:pt x="409" y="250"/>
                    </a:lnTo>
                    <a:lnTo>
                      <a:pt x="400" y="268"/>
                    </a:lnTo>
                    <a:lnTo>
                      <a:pt x="384" y="279"/>
                    </a:lnTo>
                    <a:lnTo>
                      <a:pt x="372" y="279"/>
                    </a:lnTo>
                    <a:lnTo>
                      <a:pt x="341" y="287"/>
                    </a:lnTo>
                    <a:lnTo>
                      <a:pt x="329" y="300"/>
                    </a:lnTo>
                    <a:lnTo>
                      <a:pt x="308" y="320"/>
                    </a:lnTo>
                    <a:lnTo>
                      <a:pt x="296" y="311"/>
                    </a:lnTo>
                    <a:lnTo>
                      <a:pt x="285" y="327"/>
                    </a:lnTo>
                    <a:lnTo>
                      <a:pt x="272" y="324"/>
                    </a:lnTo>
                    <a:lnTo>
                      <a:pt x="263" y="350"/>
                    </a:lnTo>
                    <a:lnTo>
                      <a:pt x="229" y="355"/>
                    </a:lnTo>
                    <a:lnTo>
                      <a:pt x="220" y="367"/>
                    </a:lnTo>
                    <a:lnTo>
                      <a:pt x="210" y="380"/>
                    </a:lnTo>
                    <a:lnTo>
                      <a:pt x="190" y="374"/>
                    </a:lnTo>
                    <a:lnTo>
                      <a:pt x="166" y="380"/>
                    </a:lnTo>
                    <a:lnTo>
                      <a:pt x="160" y="391"/>
                    </a:lnTo>
                    <a:lnTo>
                      <a:pt x="125" y="391"/>
                    </a:lnTo>
                    <a:lnTo>
                      <a:pt x="105" y="406"/>
                    </a:lnTo>
                    <a:lnTo>
                      <a:pt x="93" y="434"/>
                    </a:lnTo>
                    <a:lnTo>
                      <a:pt x="92" y="458"/>
                    </a:lnTo>
                    <a:lnTo>
                      <a:pt x="82" y="460"/>
                    </a:lnTo>
                    <a:lnTo>
                      <a:pt x="75" y="451"/>
                    </a:lnTo>
                    <a:lnTo>
                      <a:pt x="66" y="430"/>
                    </a:lnTo>
                    <a:lnTo>
                      <a:pt x="44" y="419"/>
                    </a:lnTo>
                    <a:lnTo>
                      <a:pt x="25" y="414"/>
                    </a:lnTo>
                    <a:lnTo>
                      <a:pt x="10" y="38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111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2034" y="2330"/>
              <a:ext cx="845" cy="831"/>
              <a:chOff x="2034" y="2330"/>
              <a:chExt cx="845" cy="831"/>
            </a:xfrm>
            <a:grpFill/>
          </p:grpSpPr>
          <p:sp>
            <p:nvSpPr>
              <p:cNvPr id="100" name="Freeform 109"/>
              <p:cNvSpPr>
                <a:spLocks/>
              </p:cNvSpPr>
              <p:nvPr/>
            </p:nvSpPr>
            <p:spPr bwMode="auto">
              <a:xfrm>
                <a:off x="2034" y="2330"/>
                <a:ext cx="845" cy="831"/>
              </a:xfrm>
              <a:custGeom>
                <a:avLst/>
                <a:gdLst>
                  <a:gd name="T0" fmla="*/ 59 w 845"/>
                  <a:gd name="T1" fmla="*/ 393 h 831"/>
                  <a:gd name="T2" fmla="*/ 115 w 845"/>
                  <a:gd name="T3" fmla="*/ 407 h 831"/>
                  <a:gd name="T4" fmla="*/ 142 w 845"/>
                  <a:gd name="T5" fmla="*/ 394 h 831"/>
                  <a:gd name="T6" fmla="*/ 160 w 845"/>
                  <a:gd name="T7" fmla="*/ 371 h 831"/>
                  <a:gd name="T8" fmla="*/ 200 w 845"/>
                  <a:gd name="T9" fmla="*/ 331 h 831"/>
                  <a:gd name="T10" fmla="*/ 241 w 845"/>
                  <a:gd name="T11" fmla="*/ 328 h 831"/>
                  <a:gd name="T12" fmla="*/ 295 w 845"/>
                  <a:gd name="T13" fmla="*/ 297 h 831"/>
                  <a:gd name="T14" fmla="*/ 348 w 845"/>
                  <a:gd name="T15" fmla="*/ 257 h 831"/>
                  <a:gd name="T16" fmla="*/ 369 w 845"/>
                  <a:gd name="T17" fmla="*/ 237 h 831"/>
                  <a:gd name="T18" fmla="*/ 387 w 845"/>
                  <a:gd name="T19" fmla="*/ 258 h 831"/>
                  <a:gd name="T20" fmla="*/ 405 w 845"/>
                  <a:gd name="T21" fmla="*/ 300 h 831"/>
                  <a:gd name="T22" fmla="*/ 433 w 845"/>
                  <a:gd name="T23" fmla="*/ 295 h 831"/>
                  <a:gd name="T24" fmla="*/ 455 w 845"/>
                  <a:gd name="T25" fmla="*/ 248 h 831"/>
                  <a:gd name="T26" fmla="*/ 496 w 845"/>
                  <a:gd name="T27" fmla="*/ 226 h 831"/>
                  <a:gd name="T28" fmla="*/ 508 w 845"/>
                  <a:gd name="T29" fmla="*/ 186 h 831"/>
                  <a:gd name="T30" fmla="*/ 543 w 845"/>
                  <a:gd name="T31" fmla="*/ 171 h 831"/>
                  <a:gd name="T32" fmla="*/ 540 w 845"/>
                  <a:gd name="T33" fmla="*/ 137 h 831"/>
                  <a:gd name="T34" fmla="*/ 531 w 845"/>
                  <a:gd name="T35" fmla="*/ 126 h 831"/>
                  <a:gd name="T36" fmla="*/ 543 w 845"/>
                  <a:gd name="T37" fmla="*/ 102 h 831"/>
                  <a:gd name="T38" fmla="*/ 599 w 845"/>
                  <a:gd name="T39" fmla="*/ 60 h 831"/>
                  <a:gd name="T40" fmla="*/ 682 w 845"/>
                  <a:gd name="T41" fmla="*/ 39 h 831"/>
                  <a:gd name="T42" fmla="*/ 746 w 845"/>
                  <a:gd name="T43" fmla="*/ 50 h 831"/>
                  <a:gd name="T44" fmla="*/ 756 w 845"/>
                  <a:gd name="T45" fmla="*/ 113 h 831"/>
                  <a:gd name="T46" fmla="*/ 817 w 845"/>
                  <a:gd name="T47" fmla="*/ 146 h 831"/>
                  <a:gd name="T48" fmla="*/ 822 w 845"/>
                  <a:gd name="T49" fmla="*/ 190 h 831"/>
                  <a:gd name="T50" fmla="*/ 806 w 845"/>
                  <a:gd name="T51" fmla="*/ 217 h 831"/>
                  <a:gd name="T52" fmla="*/ 786 w 845"/>
                  <a:gd name="T53" fmla="*/ 268 h 831"/>
                  <a:gd name="T54" fmla="*/ 816 w 845"/>
                  <a:gd name="T55" fmla="*/ 322 h 831"/>
                  <a:gd name="T56" fmla="*/ 800 w 845"/>
                  <a:gd name="T57" fmla="*/ 378 h 831"/>
                  <a:gd name="T58" fmla="*/ 757 w 845"/>
                  <a:gd name="T59" fmla="*/ 394 h 831"/>
                  <a:gd name="T60" fmla="*/ 741 w 845"/>
                  <a:gd name="T61" fmla="*/ 433 h 831"/>
                  <a:gd name="T62" fmla="*/ 696 w 845"/>
                  <a:gd name="T63" fmla="*/ 460 h 831"/>
                  <a:gd name="T64" fmla="*/ 686 w 845"/>
                  <a:gd name="T65" fmla="*/ 491 h 831"/>
                  <a:gd name="T66" fmla="*/ 623 w 845"/>
                  <a:gd name="T67" fmla="*/ 483 h 831"/>
                  <a:gd name="T68" fmla="*/ 593 w 845"/>
                  <a:gd name="T69" fmla="*/ 507 h 831"/>
                  <a:gd name="T70" fmla="*/ 600 w 845"/>
                  <a:gd name="T71" fmla="*/ 549 h 831"/>
                  <a:gd name="T72" fmla="*/ 624 w 845"/>
                  <a:gd name="T73" fmla="*/ 592 h 831"/>
                  <a:gd name="T74" fmla="*/ 611 w 845"/>
                  <a:gd name="T75" fmla="*/ 622 h 831"/>
                  <a:gd name="T76" fmla="*/ 613 w 845"/>
                  <a:gd name="T77" fmla="*/ 646 h 831"/>
                  <a:gd name="T78" fmla="*/ 601 w 845"/>
                  <a:gd name="T79" fmla="*/ 676 h 831"/>
                  <a:gd name="T80" fmla="*/ 570 w 845"/>
                  <a:gd name="T81" fmla="*/ 702 h 831"/>
                  <a:gd name="T82" fmla="*/ 555 w 845"/>
                  <a:gd name="T83" fmla="*/ 665 h 831"/>
                  <a:gd name="T84" fmla="*/ 512 w 845"/>
                  <a:gd name="T85" fmla="*/ 642 h 831"/>
                  <a:gd name="T86" fmla="*/ 483 w 845"/>
                  <a:gd name="T87" fmla="*/ 648 h 831"/>
                  <a:gd name="T88" fmla="*/ 477 w 845"/>
                  <a:gd name="T89" fmla="*/ 670 h 831"/>
                  <a:gd name="T90" fmla="*/ 488 w 845"/>
                  <a:gd name="T91" fmla="*/ 700 h 831"/>
                  <a:gd name="T92" fmla="*/ 464 w 845"/>
                  <a:gd name="T93" fmla="*/ 758 h 831"/>
                  <a:gd name="T94" fmla="*/ 434 w 845"/>
                  <a:gd name="T95" fmla="*/ 831 h 831"/>
                  <a:gd name="T96" fmla="*/ 365 w 845"/>
                  <a:gd name="T97" fmla="*/ 806 h 831"/>
                  <a:gd name="T98" fmla="*/ 304 w 845"/>
                  <a:gd name="T99" fmla="*/ 807 h 831"/>
                  <a:gd name="T100" fmla="*/ 275 w 845"/>
                  <a:gd name="T101" fmla="*/ 774 h 831"/>
                  <a:gd name="T102" fmla="*/ 232 w 845"/>
                  <a:gd name="T103" fmla="*/ 779 h 831"/>
                  <a:gd name="T104" fmla="*/ 175 w 845"/>
                  <a:gd name="T105" fmla="*/ 759 h 831"/>
                  <a:gd name="T106" fmla="*/ 125 w 845"/>
                  <a:gd name="T107" fmla="*/ 764 h 831"/>
                  <a:gd name="T108" fmla="*/ 105 w 845"/>
                  <a:gd name="T109" fmla="*/ 731 h 831"/>
                  <a:gd name="T110" fmla="*/ 82 w 845"/>
                  <a:gd name="T111" fmla="*/ 679 h 831"/>
                  <a:gd name="T112" fmla="*/ 46 w 845"/>
                  <a:gd name="T113" fmla="*/ 635 h 831"/>
                  <a:gd name="T114" fmla="*/ 79 w 845"/>
                  <a:gd name="T115" fmla="*/ 598 h 831"/>
                  <a:gd name="T116" fmla="*/ 50 w 845"/>
                  <a:gd name="T117" fmla="*/ 553 h 831"/>
                  <a:gd name="T118" fmla="*/ 24 w 845"/>
                  <a:gd name="T119" fmla="*/ 529 h 831"/>
                  <a:gd name="T120" fmla="*/ 5 w 845"/>
                  <a:gd name="T121" fmla="*/ 498 h 831"/>
                  <a:gd name="T122" fmla="*/ 5 w 845"/>
                  <a:gd name="T123" fmla="*/ 455 h 831"/>
                  <a:gd name="T124" fmla="*/ 38 w 845"/>
                  <a:gd name="T125" fmla="*/ 420 h 8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45" h="831">
                    <a:moveTo>
                      <a:pt x="38" y="410"/>
                    </a:moveTo>
                    <a:lnTo>
                      <a:pt x="62" y="402"/>
                    </a:lnTo>
                    <a:lnTo>
                      <a:pt x="59" y="393"/>
                    </a:lnTo>
                    <a:lnTo>
                      <a:pt x="83" y="401"/>
                    </a:lnTo>
                    <a:lnTo>
                      <a:pt x="103" y="394"/>
                    </a:lnTo>
                    <a:lnTo>
                      <a:pt x="115" y="407"/>
                    </a:lnTo>
                    <a:lnTo>
                      <a:pt x="121" y="401"/>
                    </a:lnTo>
                    <a:lnTo>
                      <a:pt x="138" y="407"/>
                    </a:lnTo>
                    <a:lnTo>
                      <a:pt x="142" y="394"/>
                    </a:lnTo>
                    <a:lnTo>
                      <a:pt x="136" y="373"/>
                    </a:lnTo>
                    <a:lnTo>
                      <a:pt x="143" y="362"/>
                    </a:lnTo>
                    <a:lnTo>
                      <a:pt x="160" y="371"/>
                    </a:lnTo>
                    <a:lnTo>
                      <a:pt x="169" y="361"/>
                    </a:lnTo>
                    <a:lnTo>
                      <a:pt x="167" y="348"/>
                    </a:lnTo>
                    <a:lnTo>
                      <a:pt x="200" y="331"/>
                    </a:lnTo>
                    <a:lnTo>
                      <a:pt x="214" y="330"/>
                    </a:lnTo>
                    <a:lnTo>
                      <a:pt x="230" y="323"/>
                    </a:lnTo>
                    <a:lnTo>
                      <a:pt x="241" y="328"/>
                    </a:lnTo>
                    <a:lnTo>
                      <a:pt x="260" y="317"/>
                    </a:lnTo>
                    <a:lnTo>
                      <a:pt x="269" y="295"/>
                    </a:lnTo>
                    <a:lnTo>
                      <a:pt x="295" y="297"/>
                    </a:lnTo>
                    <a:lnTo>
                      <a:pt x="337" y="278"/>
                    </a:lnTo>
                    <a:lnTo>
                      <a:pt x="334" y="266"/>
                    </a:lnTo>
                    <a:lnTo>
                      <a:pt x="348" y="257"/>
                    </a:lnTo>
                    <a:lnTo>
                      <a:pt x="346" y="244"/>
                    </a:lnTo>
                    <a:lnTo>
                      <a:pt x="362" y="233"/>
                    </a:lnTo>
                    <a:lnTo>
                      <a:pt x="369" y="237"/>
                    </a:lnTo>
                    <a:lnTo>
                      <a:pt x="365" y="244"/>
                    </a:lnTo>
                    <a:lnTo>
                      <a:pt x="371" y="248"/>
                    </a:lnTo>
                    <a:lnTo>
                      <a:pt x="387" y="258"/>
                    </a:lnTo>
                    <a:lnTo>
                      <a:pt x="394" y="265"/>
                    </a:lnTo>
                    <a:lnTo>
                      <a:pt x="387" y="277"/>
                    </a:lnTo>
                    <a:lnTo>
                      <a:pt x="405" y="300"/>
                    </a:lnTo>
                    <a:lnTo>
                      <a:pt x="409" y="309"/>
                    </a:lnTo>
                    <a:lnTo>
                      <a:pt x="423" y="308"/>
                    </a:lnTo>
                    <a:lnTo>
                      <a:pt x="433" y="295"/>
                    </a:lnTo>
                    <a:lnTo>
                      <a:pt x="425" y="280"/>
                    </a:lnTo>
                    <a:lnTo>
                      <a:pt x="444" y="258"/>
                    </a:lnTo>
                    <a:lnTo>
                      <a:pt x="455" y="248"/>
                    </a:lnTo>
                    <a:lnTo>
                      <a:pt x="464" y="255"/>
                    </a:lnTo>
                    <a:lnTo>
                      <a:pt x="483" y="247"/>
                    </a:lnTo>
                    <a:lnTo>
                      <a:pt x="496" y="226"/>
                    </a:lnTo>
                    <a:lnTo>
                      <a:pt x="502" y="217"/>
                    </a:lnTo>
                    <a:lnTo>
                      <a:pt x="508" y="201"/>
                    </a:lnTo>
                    <a:lnTo>
                      <a:pt x="508" y="186"/>
                    </a:lnTo>
                    <a:lnTo>
                      <a:pt x="515" y="186"/>
                    </a:lnTo>
                    <a:lnTo>
                      <a:pt x="530" y="186"/>
                    </a:lnTo>
                    <a:lnTo>
                      <a:pt x="543" y="171"/>
                    </a:lnTo>
                    <a:lnTo>
                      <a:pt x="551" y="160"/>
                    </a:lnTo>
                    <a:lnTo>
                      <a:pt x="546" y="147"/>
                    </a:lnTo>
                    <a:lnTo>
                      <a:pt x="540" y="137"/>
                    </a:lnTo>
                    <a:lnTo>
                      <a:pt x="520" y="138"/>
                    </a:lnTo>
                    <a:lnTo>
                      <a:pt x="520" y="126"/>
                    </a:lnTo>
                    <a:lnTo>
                      <a:pt x="531" y="126"/>
                    </a:lnTo>
                    <a:lnTo>
                      <a:pt x="530" y="115"/>
                    </a:lnTo>
                    <a:lnTo>
                      <a:pt x="533" y="106"/>
                    </a:lnTo>
                    <a:lnTo>
                      <a:pt x="543" y="102"/>
                    </a:lnTo>
                    <a:lnTo>
                      <a:pt x="558" y="98"/>
                    </a:lnTo>
                    <a:lnTo>
                      <a:pt x="582" y="90"/>
                    </a:lnTo>
                    <a:lnTo>
                      <a:pt x="599" y="60"/>
                    </a:lnTo>
                    <a:lnTo>
                      <a:pt x="631" y="76"/>
                    </a:lnTo>
                    <a:lnTo>
                      <a:pt x="670" y="49"/>
                    </a:lnTo>
                    <a:lnTo>
                      <a:pt x="682" y="39"/>
                    </a:lnTo>
                    <a:lnTo>
                      <a:pt x="697" y="25"/>
                    </a:lnTo>
                    <a:lnTo>
                      <a:pt x="711" y="0"/>
                    </a:lnTo>
                    <a:lnTo>
                      <a:pt x="746" y="50"/>
                    </a:lnTo>
                    <a:lnTo>
                      <a:pt x="729" y="116"/>
                    </a:lnTo>
                    <a:lnTo>
                      <a:pt x="749" y="132"/>
                    </a:lnTo>
                    <a:lnTo>
                      <a:pt x="756" y="113"/>
                    </a:lnTo>
                    <a:lnTo>
                      <a:pt x="776" y="118"/>
                    </a:lnTo>
                    <a:lnTo>
                      <a:pt x="812" y="130"/>
                    </a:lnTo>
                    <a:lnTo>
                      <a:pt x="817" y="146"/>
                    </a:lnTo>
                    <a:lnTo>
                      <a:pt x="841" y="153"/>
                    </a:lnTo>
                    <a:lnTo>
                      <a:pt x="845" y="170"/>
                    </a:lnTo>
                    <a:lnTo>
                      <a:pt x="822" y="190"/>
                    </a:lnTo>
                    <a:lnTo>
                      <a:pt x="838" y="201"/>
                    </a:lnTo>
                    <a:lnTo>
                      <a:pt x="819" y="207"/>
                    </a:lnTo>
                    <a:lnTo>
                      <a:pt x="806" y="217"/>
                    </a:lnTo>
                    <a:lnTo>
                      <a:pt x="798" y="231"/>
                    </a:lnTo>
                    <a:lnTo>
                      <a:pt x="814" y="247"/>
                    </a:lnTo>
                    <a:lnTo>
                      <a:pt x="786" y="268"/>
                    </a:lnTo>
                    <a:lnTo>
                      <a:pt x="777" y="320"/>
                    </a:lnTo>
                    <a:lnTo>
                      <a:pt x="804" y="311"/>
                    </a:lnTo>
                    <a:lnTo>
                      <a:pt x="816" y="322"/>
                    </a:lnTo>
                    <a:lnTo>
                      <a:pt x="810" y="340"/>
                    </a:lnTo>
                    <a:lnTo>
                      <a:pt x="811" y="357"/>
                    </a:lnTo>
                    <a:lnTo>
                      <a:pt x="800" y="378"/>
                    </a:lnTo>
                    <a:lnTo>
                      <a:pt x="794" y="389"/>
                    </a:lnTo>
                    <a:lnTo>
                      <a:pt x="769" y="398"/>
                    </a:lnTo>
                    <a:lnTo>
                      <a:pt x="757" y="394"/>
                    </a:lnTo>
                    <a:lnTo>
                      <a:pt x="748" y="402"/>
                    </a:lnTo>
                    <a:lnTo>
                      <a:pt x="744" y="425"/>
                    </a:lnTo>
                    <a:lnTo>
                      <a:pt x="741" y="433"/>
                    </a:lnTo>
                    <a:lnTo>
                      <a:pt x="726" y="446"/>
                    </a:lnTo>
                    <a:lnTo>
                      <a:pt x="702" y="446"/>
                    </a:lnTo>
                    <a:lnTo>
                      <a:pt x="696" y="460"/>
                    </a:lnTo>
                    <a:lnTo>
                      <a:pt x="705" y="474"/>
                    </a:lnTo>
                    <a:lnTo>
                      <a:pt x="696" y="485"/>
                    </a:lnTo>
                    <a:lnTo>
                      <a:pt x="686" y="491"/>
                    </a:lnTo>
                    <a:lnTo>
                      <a:pt x="652" y="474"/>
                    </a:lnTo>
                    <a:lnTo>
                      <a:pt x="633" y="477"/>
                    </a:lnTo>
                    <a:lnTo>
                      <a:pt x="623" y="483"/>
                    </a:lnTo>
                    <a:lnTo>
                      <a:pt x="608" y="479"/>
                    </a:lnTo>
                    <a:lnTo>
                      <a:pt x="596" y="496"/>
                    </a:lnTo>
                    <a:lnTo>
                      <a:pt x="593" y="507"/>
                    </a:lnTo>
                    <a:lnTo>
                      <a:pt x="603" y="519"/>
                    </a:lnTo>
                    <a:lnTo>
                      <a:pt x="600" y="532"/>
                    </a:lnTo>
                    <a:lnTo>
                      <a:pt x="600" y="549"/>
                    </a:lnTo>
                    <a:lnTo>
                      <a:pt x="603" y="565"/>
                    </a:lnTo>
                    <a:lnTo>
                      <a:pt x="619" y="576"/>
                    </a:lnTo>
                    <a:lnTo>
                      <a:pt x="624" y="592"/>
                    </a:lnTo>
                    <a:lnTo>
                      <a:pt x="624" y="608"/>
                    </a:lnTo>
                    <a:lnTo>
                      <a:pt x="614" y="616"/>
                    </a:lnTo>
                    <a:lnTo>
                      <a:pt x="611" y="622"/>
                    </a:lnTo>
                    <a:lnTo>
                      <a:pt x="615" y="627"/>
                    </a:lnTo>
                    <a:lnTo>
                      <a:pt x="606" y="635"/>
                    </a:lnTo>
                    <a:lnTo>
                      <a:pt x="613" y="646"/>
                    </a:lnTo>
                    <a:lnTo>
                      <a:pt x="617" y="670"/>
                    </a:lnTo>
                    <a:lnTo>
                      <a:pt x="620" y="676"/>
                    </a:lnTo>
                    <a:lnTo>
                      <a:pt x="601" y="676"/>
                    </a:lnTo>
                    <a:lnTo>
                      <a:pt x="586" y="678"/>
                    </a:lnTo>
                    <a:lnTo>
                      <a:pt x="580" y="696"/>
                    </a:lnTo>
                    <a:lnTo>
                      <a:pt x="570" y="702"/>
                    </a:lnTo>
                    <a:lnTo>
                      <a:pt x="559" y="695"/>
                    </a:lnTo>
                    <a:lnTo>
                      <a:pt x="567" y="675"/>
                    </a:lnTo>
                    <a:lnTo>
                      <a:pt x="555" y="665"/>
                    </a:lnTo>
                    <a:lnTo>
                      <a:pt x="539" y="665"/>
                    </a:lnTo>
                    <a:lnTo>
                      <a:pt x="523" y="637"/>
                    </a:lnTo>
                    <a:lnTo>
                      <a:pt x="512" y="642"/>
                    </a:lnTo>
                    <a:lnTo>
                      <a:pt x="514" y="662"/>
                    </a:lnTo>
                    <a:lnTo>
                      <a:pt x="503" y="667"/>
                    </a:lnTo>
                    <a:lnTo>
                      <a:pt x="483" y="648"/>
                    </a:lnTo>
                    <a:lnTo>
                      <a:pt x="471" y="651"/>
                    </a:lnTo>
                    <a:lnTo>
                      <a:pt x="473" y="661"/>
                    </a:lnTo>
                    <a:lnTo>
                      <a:pt x="477" y="670"/>
                    </a:lnTo>
                    <a:lnTo>
                      <a:pt x="483" y="687"/>
                    </a:lnTo>
                    <a:lnTo>
                      <a:pt x="485" y="690"/>
                    </a:lnTo>
                    <a:lnTo>
                      <a:pt x="488" y="700"/>
                    </a:lnTo>
                    <a:lnTo>
                      <a:pt x="480" y="727"/>
                    </a:lnTo>
                    <a:lnTo>
                      <a:pt x="486" y="736"/>
                    </a:lnTo>
                    <a:lnTo>
                      <a:pt x="464" y="758"/>
                    </a:lnTo>
                    <a:lnTo>
                      <a:pt x="458" y="781"/>
                    </a:lnTo>
                    <a:lnTo>
                      <a:pt x="445" y="807"/>
                    </a:lnTo>
                    <a:lnTo>
                      <a:pt x="434" y="831"/>
                    </a:lnTo>
                    <a:lnTo>
                      <a:pt x="419" y="831"/>
                    </a:lnTo>
                    <a:lnTo>
                      <a:pt x="401" y="821"/>
                    </a:lnTo>
                    <a:lnTo>
                      <a:pt x="365" y="806"/>
                    </a:lnTo>
                    <a:lnTo>
                      <a:pt x="340" y="800"/>
                    </a:lnTo>
                    <a:lnTo>
                      <a:pt x="323" y="807"/>
                    </a:lnTo>
                    <a:lnTo>
                      <a:pt x="304" y="807"/>
                    </a:lnTo>
                    <a:lnTo>
                      <a:pt x="296" y="796"/>
                    </a:lnTo>
                    <a:lnTo>
                      <a:pt x="283" y="792"/>
                    </a:lnTo>
                    <a:lnTo>
                      <a:pt x="275" y="774"/>
                    </a:lnTo>
                    <a:lnTo>
                      <a:pt x="277" y="767"/>
                    </a:lnTo>
                    <a:lnTo>
                      <a:pt x="252" y="764"/>
                    </a:lnTo>
                    <a:lnTo>
                      <a:pt x="232" y="779"/>
                    </a:lnTo>
                    <a:lnTo>
                      <a:pt x="198" y="771"/>
                    </a:lnTo>
                    <a:lnTo>
                      <a:pt x="189" y="782"/>
                    </a:lnTo>
                    <a:lnTo>
                      <a:pt x="175" y="759"/>
                    </a:lnTo>
                    <a:lnTo>
                      <a:pt x="144" y="751"/>
                    </a:lnTo>
                    <a:lnTo>
                      <a:pt x="136" y="766"/>
                    </a:lnTo>
                    <a:lnTo>
                      <a:pt x="125" y="764"/>
                    </a:lnTo>
                    <a:lnTo>
                      <a:pt x="114" y="753"/>
                    </a:lnTo>
                    <a:lnTo>
                      <a:pt x="117" y="746"/>
                    </a:lnTo>
                    <a:lnTo>
                      <a:pt x="105" y="731"/>
                    </a:lnTo>
                    <a:lnTo>
                      <a:pt x="92" y="704"/>
                    </a:lnTo>
                    <a:lnTo>
                      <a:pt x="85" y="690"/>
                    </a:lnTo>
                    <a:lnTo>
                      <a:pt x="82" y="679"/>
                    </a:lnTo>
                    <a:lnTo>
                      <a:pt x="65" y="670"/>
                    </a:lnTo>
                    <a:lnTo>
                      <a:pt x="47" y="670"/>
                    </a:lnTo>
                    <a:lnTo>
                      <a:pt x="46" y="635"/>
                    </a:lnTo>
                    <a:lnTo>
                      <a:pt x="56" y="620"/>
                    </a:lnTo>
                    <a:lnTo>
                      <a:pt x="68" y="607"/>
                    </a:lnTo>
                    <a:lnTo>
                      <a:pt x="79" y="598"/>
                    </a:lnTo>
                    <a:lnTo>
                      <a:pt x="79" y="577"/>
                    </a:lnTo>
                    <a:lnTo>
                      <a:pt x="74" y="561"/>
                    </a:lnTo>
                    <a:lnTo>
                      <a:pt x="50" y="553"/>
                    </a:lnTo>
                    <a:lnTo>
                      <a:pt x="42" y="553"/>
                    </a:lnTo>
                    <a:lnTo>
                      <a:pt x="30" y="543"/>
                    </a:lnTo>
                    <a:lnTo>
                      <a:pt x="24" y="529"/>
                    </a:lnTo>
                    <a:lnTo>
                      <a:pt x="24" y="519"/>
                    </a:lnTo>
                    <a:lnTo>
                      <a:pt x="9" y="517"/>
                    </a:lnTo>
                    <a:lnTo>
                      <a:pt x="5" y="498"/>
                    </a:lnTo>
                    <a:lnTo>
                      <a:pt x="0" y="479"/>
                    </a:lnTo>
                    <a:lnTo>
                      <a:pt x="5" y="472"/>
                    </a:lnTo>
                    <a:lnTo>
                      <a:pt x="5" y="455"/>
                    </a:lnTo>
                    <a:lnTo>
                      <a:pt x="19" y="441"/>
                    </a:lnTo>
                    <a:lnTo>
                      <a:pt x="15" y="429"/>
                    </a:lnTo>
                    <a:lnTo>
                      <a:pt x="38" y="420"/>
                    </a:lnTo>
                    <a:lnTo>
                      <a:pt x="42" y="408"/>
                    </a:lnTo>
                    <a:lnTo>
                      <a:pt x="3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Freeform 110"/>
              <p:cNvSpPr>
                <a:spLocks/>
              </p:cNvSpPr>
              <p:nvPr/>
            </p:nvSpPr>
            <p:spPr bwMode="auto">
              <a:xfrm>
                <a:off x="2034" y="2330"/>
                <a:ext cx="845" cy="831"/>
              </a:xfrm>
              <a:custGeom>
                <a:avLst/>
                <a:gdLst>
                  <a:gd name="T0" fmla="*/ 59 w 845"/>
                  <a:gd name="T1" fmla="*/ 393 h 831"/>
                  <a:gd name="T2" fmla="*/ 115 w 845"/>
                  <a:gd name="T3" fmla="*/ 407 h 831"/>
                  <a:gd name="T4" fmla="*/ 142 w 845"/>
                  <a:gd name="T5" fmla="*/ 394 h 831"/>
                  <a:gd name="T6" fmla="*/ 160 w 845"/>
                  <a:gd name="T7" fmla="*/ 371 h 831"/>
                  <a:gd name="T8" fmla="*/ 200 w 845"/>
                  <a:gd name="T9" fmla="*/ 331 h 831"/>
                  <a:gd name="T10" fmla="*/ 241 w 845"/>
                  <a:gd name="T11" fmla="*/ 328 h 831"/>
                  <a:gd name="T12" fmla="*/ 295 w 845"/>
                  <a:gd name="T13" fmla="*/ 297 h 831"/>
                  <a:gd name="T14" fmla="*/ 348 w 845"/>
                  <a:gd name="T15" fmla="*/ 257 h 831"/>
                  <a:gd name="T16" fmla="*/ 369 w 845"/>
                  <a:gd name="T17" fmla="*/ 237 h 831"/>
                  <a:gd name="T18" fmla="*/ 387 w 845"/>
                  <a:gd name="T19" fmla="*/ 258 h 831"/>
                  <a:gd name="T20" fmla="*/ 405 w 845"/>
                  <a:gd name="T21" fmla="*/ 300 h 831"/>
                  <a:gd name="T22" fmla="*/ 433 w 845"/>
                  <a:gd name="T23" fmla="*/ 295 h 831"/>
                  <a:gd name="T24" fmla="*/ 455 w 845"/>
                  <a:gd name="T25" fmla="*/ 248 h 831"/>
                  <a:gd name="T26" fmla="*/ 496 w 845"/>
                  <a:gd name="T27" fmla="*/ 226 h 831"/>
                  <a:gd name="T28" fmla="*/ 508 w 845"/>
                  <a:gd name="T29" fmla="*/ 186 h 831"/>
                  <a:gd name="T30" fmla="*/ 543 w 845"/>
                  <a:gd name="T31" fmla="*/ 171 h 831"/>
                  <a:gd name="T32" fmla="*/ 540 w 845"/>
                  <a:gd name="T33" fmla="*/ 137 h 831"/>
                  <a:gd name="T34" fmla="*/ 531 w 845"/>
                  <a:gd name="T35" fmla="*/ 126 h 831"/>
                  <a:gd name="T36" fmla="*/ 543 w 845"/>
                  <a:gd name="T37" fmla="*/ 102 h 831"/>
                  <a:gd name="T38" fmla="*/ 599 w 845"/>
                  <a:gd name="T39" fmla="*/ 60 h 831"/>
                  <a:gd name="T40" fmla="*/ 682 w 845"/>
                  <a:gd name="T41" fmla="*/ 39 h 831"/>
                  <a:gd name="T42" fmla="*/ 746 w 845"/>
                  <a:gd name="T43" fmla="*/ 50 h 831"/>
                  <a:gd name="T44" fmla="*/ 756 w 845"/>
                  <a:gd name="T45" fmla="*/ 113 h 831"/>
                  <a:gd name="T46" fmla="*/ 817 w 845"/>
                  <a:gd name="T47" fmla="*/ 146 h 831"/>
                  <a:gd name="T48" fmla="*/ 822 w 845"/>
                  <a:gd name="T49" fmla="*/ 190 h 831"/>
                  <a:gd name="T50" fmla="*/ 806 w 845"/>
                  <a:gd name="T51" fmla="*/ 217 h 831"/>
                  <a:gd name="T52" fmla="*/ 786 w 845"/>
                  <a:gd name="T53" fmla="*/ 268 h 831"/>
                  <a:gd name="T54" fmla="*/ 816 w 845"/>
                  <a:gd name="T55" fmla="*/ 322 h 831"/>
                  <a:gd name="T56" fmla="*/ 800 w 845"/>
                  <a:gd name="T57" fmla="*/ 378 h 831"/>
                  <a:gd name="T58" fmla="*/ 757 w 845"/>
                  <a:gd name="T59" fmla="*/ 394 h 831"/>
                  <a:gd name="T60" fmla="*/ 741 w 845"/>
                  <a:gd name="T61" fmla="*/ 433 h 831"/>
                  <a:gd name="T62" fmla="*/ 696 w 845"/>
                  <a:gd name="T63" fmla="*/ 460 h 831"/>
                  <a:gd name="T64" fmla="*/ 686 w 845"/>
                  <a:gd name="T65" fmla="*/ 491 h 831"/>
                  <a:gd name="T66" fmla="*/ 623 w 845"/>
                  <a:gd name="T67" fmla="*/ 483 h 831"/>
                  <a:gd name="T68" fmla="*/ 593 w 845"/>
                  <a:gd name="T69" fmla="*/ 507 h 831"/>
                  <a:gd name="T70" fmla="*/ 600 w 845"/>
                  <a:gd name="T71" fmla="*/ 549 h 831"/>
                  <a:gd name="T72" fmla="*/ 624 w 845"/>
                  <a:gd name="T73" fmla="*/ 592 h 831"/>
                  <a:gd name="T74" fmla="*/ 611 w 845"/>
                  <a:gd name="T75" fmla="*/ 622 h 831"/>
                  <a:gd name="T76" fmla="*/ 613 w 845"/>
                  <a:gd name="T77" fmla="*/ 646 h 831"/>
                  <a:gd name="T78" fmla="*/ 601 w 845"/>
                  <a:gd name="T79" fmla="*/ 676 h 831"/>
                  <a:gd name="T80" fmla="*/ 570 w 845"/>
                  <a:gd name="T81" fmla="*/ 702 h 831"/>
                  <a:gd name="T82" fmla="*/ 555 w 845"/>
                  <a:gd name="T83" fmla="*/ 665 h 831"/>
                  <a:gd name="T84" fmla="*/ 512 w 845"/>
                  <a:gd name="T85" fmla="*/ 642 h 831"/>
                  <a:gd name="T86" fmla="*/ 483 w 845"/>
                  <a:gd name="T87" fmla="*/ 648 h 831"/>
                  <a:gd name="T88" fmla="*/ 477 w 845"/>
                  <a:gd name="T89" fmla="*/ 670 h 831"/>
                  <a:gd name="T90" fmla="*/ 488 w 845"/>
                  <a:gd name="T91" fmla="*/ 700 h 831"/>
                  <a:gd name="T92" fmla="*/ 464 w 845"/>
                  <a:gd name="T93" fmla="*/ 758 h 831"/>
                  <a:gd name="T94" fmla="*/ 434 w 845"/>
                  <a:gd name="T95" fmla="*/ 831 h 831"/>
                  <a:gd name="T96" fmla="*/ 365 w 845"/>
                  <a:gd name="T97" fmla="*/ 806 h 831"/>
                  <a:gd name="T98" fmla="*/ 304 w 845"/>
                  <a:gd name="T99" fmla="*/ 807 h 831"/>
                  <a:gd name="T100" fmla="*/ 275 w 845"/>
                  <a:gd name="T101" fmla="*/ 774 h 831"/>
                  <a:gd name="T102" fmla="*/ 232 w 845"/>
                  <a:gd name="T103" fmla="*/ 779 h 831"/>
                  <a:gd name="T104" fmla="*/ 175 w 845"/>
                  <a:gd name="T105" fmla="*/ 759 h 831"/>
                  <a:gd name="T106" fmla="*/ 125 w 845"/>
                  <a:gd name="T107" fmla="*/ 764 h 831"/>
                  <a:gd name="T108" fmla="*/ 105 w 845"/>
                  <a:gd name="T109" fmla="*/ 731 h 831"/>
                  <a:gd name="T110" fmla="*/ 82 w 845"/>
                  <a:gd name="T111" fmla="*/ 679 h 831"/>
                  <a:gd name="T112" fmla="*/ 46 w 845"/>
                  <a:gd name="T113" fmla="*/ 635 h 831"/>
                  <a:gd name="T114" fmla="*/ 79 w 845"/>
                  <a:gd name="T115" fmla="*/ 598 h 831"/>
                  <a:gd name="T116" fmla="*/ 50 w 845"/>
                  <a:gd name="T117" fmla="*/ 553 h 831"/>
                  <a:gd name="T118" fmla="*/ 24 w 845"/>
                  <a:gd name="T119" fmla="*/ 529 h 831"/>
                  <a:gd name="T120" fmla="*/ 5 w 845"/>
                  <a:gd name="T121" fmla="*/ 498 h 831"/>
                  <a:gd name="T122" fmla="*/ 5 w 845"/>
                  <a:gd name="T123" fmla="*/ 455 h 831"/>
                  <a:gd name="T124" fmla="*/ 38 w 845"/>
                  <a:gd name="T125" fmla="*/ 420 h 8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45" h="831">
                    <a:moveTo>
                      <a:pt x="38" y="410"/>
                    </a:moveTo>
                    <a:lnTo>
                      <a:pt x="62" y="402"/>
                    </a:lnTo>
                    <a:lnTo>
                      <a:pt x="59" y="393"/>
                    </a:lnTo>
                    <a:lnTo>
                      <a:pt x="83" y="401"/>
                    </a:lnTo>
                    <a:lnTo>
                      <a:pt x="103" y="394"/>
                    </a:lnTo>
                    <a:lnTo>
                      <a:pt x="115" y="407"/>
                    </a:lnTo>
                    <a:lnTo>
                      <a:pt x="121" y="401"/>
                    </a:lnTo>
                    <a:lnTo>
                      <a:pt x="138" y="407"/>
                    </a:lnTo>
                    <a:lnTo>
                      <a:pt x="142" y="394"/>
                    </a:lnTo>
                    <a:lnTo>
                      <a:pt x="136" y="373"/>
                    </a:lnTo>
                    <a:lnTo>
                      <a:pt x="143" y="362"/>
                    </a:lnTo>
                    <a:lnTo>
                      <a:pt x="160" y="371"/>
                    </a:lnTo>
                    <a:lnTo>
                      <a:pt x="169" y="361"/>
                    </a:lnTo>
                    <a:lnTo>
                      <a:pt x="167" y="348"/>
                    </a:lnTo>
                    <a:lnTo>
                      <a:pt x="200" y="331"/>
                    </a:lnTo>
                    <a:lnTo>
                      <a:pt x="214" y="330"/>
                    </a:lnTo>
                    <a:lnTo>
                      <a:pt x="230" y="323"/>
                    </a:lnTo>
                    <a:lnTo>
                      <a:pt x="241" y="328"/>
                    </a:lnTo>
                    <a:lnTo>
                      <a:pt x="260" y="317"/>
                    </a:lnTo>
                    <a:lnTo>
                      <a:pt x="269" y="295"/>
                    </a:lnTo>
                    <a:lnTo>
                      <a:pt x="295" y="297"/>
                    </a:lnTo>
                    <a:lnTo>
                      <a:pt x="337" y="278"/>
                    </a:lnTo>
                    <a:lnTo>
                      <a:pt x="334" y="266"/>
                    </a:lnTo>
                    <a:lnTo>
                      <a:pt x="348" y="257"/>
                    </a:lnTo>
                    <a:lnTo>
                      <a:pt x="346" y="244"/>
                    </a:lnTo>
                    <a:lnTo>
                      <a:pt x="362" y="233"/>
                    </a:lnTo>
                    <a:lnTo>
                      <a:pt x="369" y="237"/>
                    </a:lnTo>
                    <a:lnTo>
                      <a:pt x="365" y="244"/>
                    </a:lnTo>
                    <a:lnTo>
                      <a:pt x="371" y="248"/>
                    </a:lnTo>
                    <a:lnTo>
                      <a:pt x="387" y="258"/>
                    </a:lnTo>
                    <a:lnTo>
                      <a:pt x="394" y="265"/>
                    </a:lnTo>
                    <a:lnTo>
                      <a:pt x="387" y="277"/>
                    </a:lnTo>
                    <a:lnTo>
                      <a:pt x="405" y="300"/>
                    </a:lnTo>
                    <a:lnTo>
                      <a:pt x="409" y="309"/>
                    </a:lnTo>
                    <a:lnTo>
                      <a:pt x="423" y="308"/>
                    </a:lnTo>
                    <a:lnTo>
                      <a:pt x="433" y="295"/>
                    </a:lnTo>
                    <a:lnTo>
                      <a:pt x="425" y="280"/>
                    </a:lnTo>
                    <a:lnTo>
                      <a:pt x="444" y="258"/>
                    </a:lnTo>
                    <a:lnTo>
                      <a:pt x="455" y="248"/>
                    </a:lnTo>
                    <a:lnTo>
                      <a:pt x="464" y="255"/>
                    </a:lnTo>
                    <a:lnTo>
                      <a:pt x="483" y="247"/>
                    </a:lnTo>
                    <a:lnTo>
                      <a:pt x="496" y="226"/>
                    </a:lnTo>
                    <a:lnTo>
                      <a:pt x="502" y="217"/>
                    </a:lnTo>
                    <a:lnTo>
                      <a:pt x="508" y="201"/>
                    </a:lnTo>
                    <a:lnTo>
                      <a:pt x="508" y="186"/>
                    </a:lnTo>
                    <a:lnTo>
                      <a:pt x="515" y="186"/>
                    </a:lnTo>
                    <a:lnTo>
                      <a:pt x="530" y="186"/>
                    </a:lnTo>
                    <a:lnTo>
                      <a:pt x="543" y="171"/>
                    </a:lnTo>
                    <a:lnTo>
                      <a:pt x="551" y="160"/>
                    </a:lnTo>
                    <a:lnTo>
                      <a:pt x="546" y="147"/>
                    </a:lnTo>
                    <a:lnTo>
                      <a:pt x="540" y="137"/>
                    </a:lnTo>
                    <a:lnTo>
                      <a:pt x="520" y="138"/>
                    </a:lnTo>
                    <a:lnTo>
                      <a:pt x="520" y="126"/>
                    </a:lnTo>
                    <a:lnTo>
                      <a:pt x="531" y="126"/>
                    </a:lnTo>
                    <a:lnTo>
                      <a:pt x="530" y="115"/>
                    </a:lnTo>
                    <a:lnTo>
                      <a:pt x="533" y="106"/>
                    </a:lnTo>
                    <a:lnTo>
                      <a:pt x="543" y="102"/>
                    </a:lnTo>
                    <a:lnTo>
                      <a:pt x="558" y="98"/>
                    </a:lnTo>
                    <a:lnTo>
                      <a:pt x="582" y="90"/>
                    </a:lnTo>
                    <a:lnTo>
                      <a:pt x="599" y="60"/>
                    </a:lnTo>
                    <a:lnTo>
                      <a:pt x="631" y="76"/>
                    </a:lnTo>
                    <a:lnTo>
                      <a:pt x="670" y="49"/>
                    </a:lnTo>
                    <a:lnTo>
                      <a:pt x="682" y="39"/>
                    </a:lnTo>
                    <a:lnTo>
                      <a:pt x="697" y="25"/>
                    </a:lnTo>
                    <a:lnTo>
                      <a:pt x="711" y="0"/>
                    </a:lnTo>
                    <a:lnTo>
                      <a:pt x="746" y="50"/>
                    </a:lnTo>
                    <a:lnTo>
                      <a:pt x="729" y="116"/>
                    </a:lnTo>
                    <a:lnTo>
                      <a:pt x="749" y="132"/>
                    </a:lnTo>
                    <a:lnTo>
                      <a:pt x="756" y="113"/>
                    </a:lnTo>
                    <a:lnTo>
                      <a:pt x="776" y="118"/>
                    </a:lnTo>
                    <a:lnTo>
                      <a:pt x="812" y="130"/>
                    </a:lnTo>
                    <a:lnTo>
                      <a:pt x="817" y="146"/>
                    </a:lnTo>
                    <a:lnTo>
                      <a:pt x="841" y="153"/>
                    </a:lnTo>
                    <a:lnTo>
                      <a:pt x="845" y="170"/>
                    </a:lnTo>
                    <a:lnTo>
                      <a:pt x="822" y="190"/>
                    </a:lnTo>
                    <a:lnTo>
                      <a:pt x="838" y="201"/>
                    </a:lnTo>
                    <a:lnTo>
                      <a:pt x="819" y="207"/>
                    </a:lnTo>
                    <a:lnTo>
                      <a:pt x="806" y="217"/>
                    </a:lnTo>
                    <a:lnTo>
                      <a:pt x="798" y="231"/>
                    </a:lnTo>
                    <a:lnTo>
                      <a:pt x="814" y="247"/>
                    </a:lnTo>
                    <a:lnTo>
                      <a:pt x="786" y="268"/>
                    </a:lnTo>
                    <a:lnTo>
                      <a:pt x="777" y="320"/>
                    </a:lnTo>
                    <a:lnTo>
                      <a:pt x="804" y="311"/>
                    </a:lnTo>
                    <a:lnTo>
                      <a:pt x="816" y="322"/>
                    </a:lnTo>
                    <a:lnTo>
                      <a:pt x="810" y="340"/>
                    </a:lnTo>
                    <a:lnTo>
                      <a:pt x="811" y="357"/>
                    </a:lnTo>
                    <a:lnTo>
                      <a:pt x="800" y="378"/>
                    </a:lnTo>
                    <a:lnTo>
                      <a:pt x="794" y="389"/>
                    </a:lnTo>
                    <a:lnTo>
                      <a:pt x="769" y="398"/>
                    </a:lnTo>
                    <a:lnTo>
                      <a:pt x="757" y="394"/>
                    </a:lnTo>
                    <a:lnTo>
                      <a:pt x="748" y="402"/>
                    </a:lnTo>
                    <a:lnTo>
                      <a:pt x="744" y="425"/>
                    </a:lnTo>
                    <a:lnTo>
                      <a:pt x="741" y="433"/>
                    </a:lnTo>
                    <a:lnTo>
                      <a:pt x="726" y="446"/>
                    </a:lnTo>
                    <a:lnTo>
                      <a:pt x="702" y="446"/>
                    </a:lnTo>
                    <a:lnTo>
                      <a:pt x="696" y="460"/>
                    </a:lnTo>
                    <a:lnTo>
                      <a:pt x="705" y="474"/>
                    </a:lnTo>
                    <a:lnTo>
                      <a:pt x="696" y="485"/>
                    </a:lnTo>
                    <a:lnTo>
                      <a:pt x="686" y="491"/>
                    </a:lnTo>
                    <a:lnTo>
                      <a:pt x="652" y="474"/>
                    </a:lnTo>
                    <a:lnTo>
                      <a:pt x="633" y="477"/>
                    </a:lnTo>
                    <a:lnTo>
                      <a:pt x="623" y="483"/>
                    </a:lnTo>
                    <a:lnTo>
                      <a:pt x="608" y="479"/>
                    </a:lnTo>
                    <a:lnTo>
                      <a:pt x="596" y="496"/>
                    </a:lnTo>
                    <a:lnTo>
                      <a:pt x="593" y="507"/>
                    </a:lnTo>
                    <a:lnTo>
                      <a:pt x="603" y="519"/>
                    </a:lnTo>
                    <a:lnTo>
                      <a:pt x="600" y="532"/>
                    </a:lnTo>
                    <a:lnTo>
                      <a:pt x="600" y="549"/>
                    </a:lnTo>
                    <a:lnTo>
                      <a:pt x="603" y="565"/>
                    </a:lnTo>
                    <a:lnTo>
                      <a:pt x="619" y="576"/>
                    </a:lnTo>
                    <a:lnTo>
                      <a:pt x="624" y="592"/>
                    </a:lnTo>
                    <a:lnTo>
                      <a:pt x="624" y="608"/>
                    </a:lnTo>
                    <a:lnTo>
                      <a:pt x="614" y="616"/>
                    </a:lnTo>
                    <a:lnTo>
                      <a:pt x="611" y="622"/>
                    </a:lnTo>
                    <a:lnTo>
                      <a:pt x="615" y="627"/>
                    </a:lnTo>
                    <a:lnTo>
                      <a:pt x="606" y="635"/>
                    </a:lnTo>
                    <a:lnTo>
                      <a:pt x="613" y="646"/>
                    </a:lnTo>
                    <a:lnTo>
                      <a:pt x="617" y="670"/>
                    </a:lnTo>
                    <a:lnTo>
                      <a:pt x="620" y="676"/>
                    </a:lnTo>
                    <a:lnTo>
                      <a:pt x="601" y="676"/>
                    </a:lnTo>
                    <a:lnTo>
                      <a:pt x="586" y="678"/>
                    </a:lnTo>
                    <a:lnTo>
                      <a:pt x="580" y="696"/>
                    </a:lnTo>
                    <a:lnTo>
                      <a:pt x="570" y="702"/>
                    </a:lnTo>
                    <a:lnTo>
                      <a:pt x="559" y="695"/>
                    </a:lnTo>
                    <a:lnTo>
                      <a:pt x="567" y="675"/>
                    </a:lnTo>
                    <a:lnTo>
                      <a:pt x="555" y="665"/>
                    </a:lnTo>
                    <a:lnTo>
                      <a:pt x="539" y="665"/>
                    </a:lnTo>
                    <a:lnTo>
                      <a:pt x="523" y="637"/>
                    </a:lnTo>
                    <a:lnTo>
                      <a:pt x="512" y="642"/>
                    </a:lnTo>
                    <a:lnTo>
                      <a:pt x="514" y="662"/>
                    </a:lnTo>
                    <a:lnTo>
                      <a:pt x="503" y="667"/>
                    </a:lnTo>
                    <a:lnTo>
                      <a:pt x="483" y="648"/>
                    </a:lnTo>
                    <a:lnTo>
                      <a:pt x="471" y="651"/>
                    </a:lnTo>
                    <a:lnTo>
                      <a:pt x="473" y="661"/>
                    </a:lnTo>
                    <a:lnTo>
                      <a:pt x="477" y="670"/>
                    </a:lnTo>
                    <a:lnTo>
                      <a:pt x="483" y="687"/>
                    </a:lnTo>
                    <a:lnTo>
                      <a:pt x="485" y="690"/>
                    </a:lnTo>
                    <a:lnTo>
                      <a:pt x="488" y="700"/>
                    </a:lnTo>
                    <a:lnTo>
                      <a:pt x="480" y="727"/>
                    </a:lnTo>
                    <a:lnTo>
                      <a:pt x="486" y="736"/>
                    </a:lnTo>
                    <a:lnTo>
                      <a:pt x="464" y="758"/>
                    </a:lnTo>
                    <a:lnTo>
                      <a:pt x="458" y="781"/>
                    </a:lnTo>
                    <a:lnTo>
                      <a:pt x="445" y="807"/>
                    </a:lnTo>
                    <a:lnTo>
                      <a:pt x="434" y="831"/>
                    </a:lnTo>
                    <a:lnTo>
                      <a:pt x="419" y="831"/>
                    </a:lnTo>
                    <a:lnTo>
                      <a:pt x="401" y="821"/>
                    </a:lnTo>
                    <a:lnTo>
                      <a:pt x="365" y="806"/>
                    </a:lnTo>
                    <a:lnTo>
                      <a:pt x="340" y="800"/>
                    </a:lnTo>
                    <a:lnTo>
                      <a:pt x="323" y="807"/>
                    </a:lnTo>
                    <a:lnTo>
                      <a:pt x="304" y="807"/>
                    </a:lnTo>
                    <a:lnTo>
                      <a:pt x="296" y="796"/>
                    </a:lnTo>
                    <a:lnTo>
                      <a:pt x="283" y="792"/>
                    </a:lnTo>
                    <a:lnTo>
                      <a:pt x="275" y="774"/>
                    </a:lnTo>
                    <a:lnTo>
                      <a:pt x="277" y="767"/>
                    </a:lnTo>
                    <a:lnTo>
                      <a:pt x="252" y="764"/>
                    </a:lnTo>
                    <a:lnTo>
                      <a:pt x="232" y="779"/>
                    </a:lnTo>
                    <a:lnTo>
                      <a:pt x="198" y="771"/>
                    </a:lnTo>
                    <a:lnTo>
                      <a:pt x="189" y="782"/>
                    </a:lnTo>
                    <a:lnTo>
                      <a:pt x="175" y="759"/>
                    </a:lnTo>
                    <a:lnTo>
                      <a:pt x="144" y="751"/>
                    </a:lnTo>
                    <a:lnTo>
                      <a:pt x="136" y="766"/>
                    </a:lnTo>
                    <a:lnTo>
                      <a:pt x="125" y="764"/>
                    </a:lnTo>
                    <a:lnTo>
                      <a:pt x="114" y="753"/>
                    </a:lnTo>
                    <a:lnTo>
                      <a:pt x="117" y="746"/>
                    </a:lnTo>
                    <a:lnTo>
                      <a:pt x="105" y="731"/>
                    </a:lnTo>
                    <a:lnTo>
                      <a:pt x="92" y="704"/>
                    </a:lnTo>
                    <a:lnTo>
                      <a:pt x="85" y="690"/>
                    </a:lnTo>
                    <a:lnTo>
                      <a:pt x="82" y="679"/>
                    </a:lnTo>
                    <a:lnTo>
                      <a:pt x="65" y="670"/>
                    </a:lnTo>
                    <a:lnTo>
                      <a:pt x="47" y="670"/>
                    </a:lnTo>
                    <a:lnTo>
                      <a:pt x="46" y="635"/>
                    </a:lnTo>
                    <a:lnTo>
                      <a:pt x="56" y="620"/>
                    </a:lnTo>
                    <a:lnTo>
                      <a:pt x="68" y="607"/>
                    </a:lnTo>
                    <a:lnTo>
                      <a:pt x="79" y="598"/>
                    </a:lnTo>
                    <a:lnTo>
                      <a:pt x="79" y="577"/>
                    </a:lnTo>
                    <a:lnTo>
                      <a:pt x="74" y="561"/>
                    </a:lnTo>
                    <a:lnTo>
                      <a:pt x="50" y="553"/>
                    </a:lnTo>
                    <a:lnTo>
                      <a:pt x="42" y="553"/>
                    </a:lnTo>
                    <a:lnTo>
                      <a:pt x="30" y="543"/>
                    </a:lnTo>
                    <a:lnTo>
                      <a:pt x="24" y="529"/>
                    </a:lnTo>
                    <a:lnTo>
                      <a:pt x="24" y="519"/>
                    </a:lnTo>
                    <a:lnTo>
                      <a:pt x="9" y="517"/>
                    </a:lnTo>
                    <a:lnTo>
                      <a:pt x="5" y="498"/>
                    </a:lnTo>
                    <a:lnTo>
                      <a:pt x="0" y="479"/>
                    </a:lnTo>
                    <a:lnTo>
                      <a:pt x="5" y="472"/>
                    </a:lnTo>
                    <a:lnTo>
                      <a:pt x="5" y="455"/>
                    </a:lnTo>
                    <a:lnTo>
                      <a:pt x="19" y="441"/>
                    </a:lnTo>
                    <a:lnTo>
                      <a:pt x="15" y="429"/>
                    </a:lnTo>
                    <a:lnTo>
                      <a:pt x="38" y="420"/>
                    </a:lnTo>
                    <a:lnTo>
                      <a:pt x="42" y="408"/>
                    </a:lnTo>
                    <a:lnTo>
                      <a:pt x="38" y="41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114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2304" y="2922"/>
              <a:ext cx="640" cy="682"/>
              <a:chOff x="2304" y="2922"/>
              <a:chExt cx="640" cy="682"/>
            </a:xfrm>
            <a:grpFill/>
          </p:grpSpPr>
          <p:sp>
            <p:nvSpPr>
              <p:cNvPr id="98" name="Freeform 112"/>
              <p:cNvSpPr>
                <a:spLocks/>
              </p:cNvSpPr>
              <p:nvPr/>
            </p:nvSpPr>
            <p:spPr bwMode="auto">
              <a:xfrm>
                <a:off x="2304" y="2922"/>
                <a:ext cx="640" cy="682"/>
              </a:xfrm>
              <a:custGeom>
                <a:avLst/>
                <a:gdLst>
                  <a:gd name="T0" fmla="*/ 94 w 640"/>
                  <a:gd name="T1" fmla="*/ 324 h 682"/>
                  <a:gd name="T2" fmla="*/ 58 w 640"/>
                  <a:gd name="T3" fmla="*/ 396 h 682"/>
                  <a:gd name="T4" fmla="*/ 43 w 640"/>
                  <a:gd name="T5" fmla="*/ 444 h 682"/>
                  <a:gd name="T6" fmla="*/ 14 w 640"/>
                  <a:gd name="T7" fmla="*/ 560 h 682"/>
                  <a:gd name="T8" fmla="*/ 5 w 640"/>
                  <a:gd name="T9" fmla="*/ 648 h 682"/>
                  <a:gd name="T10" fmla="*/ 34 w 640"/>
                  <a:gd name="T11" fmla="*/ 667 h 682"/>
                  <a:gd name="T12" fmla="*/ 71 w 640"/>
                  <a:gd name="T13" fmla="*/ 663 h 682"/>
                  <a:gd name="T14" fmla="*/ 108 w 640"/>
                  <a:gd name="T15" fmla="*/ 670 h 682"/>
                  <a:gd name="T16" fmla="*/ 155 w 640"/>
                  <a:gd name="T17" fmla="*/ 657 h 682"/>
                  <a:gd name="T18" fmla="*/ 207 w 640"/>
                  <a:gd name="T19" fmla="*/ 669 h 682"/>
                  <a:gd name="T20" fmla="*/ 229 w 640"/>
                  <a:gd name="T21" fmla="*/ 663 h 682"/>
                  <a:gd name="T22" fmla="*/ 232 w 640"/>
                  <a:gd name="T23" fmla="*/ 647 h 682"/>
                  <a:gd name="T24" fmla="*/ 197 w 640"/>
                  <a:gd name="T25" fmla="*/ 641 h 682"/>
                  <a:gd name="T26" fmla="*/ 261 w 640"/>
                  <a:gd name="T27" fmla="*/ 615 h 682"/>
                  <a:gd name="T28" fmla="*/ 281 w 640"/>
                  <a:gd name="T29" fmla="*/ 630 h 682"/>
                  <a:gd name="T30" fmla="*/ 309 w 640"/>
                  <a:gd name="T31" fmla="*/ 645 h 682"/>
                  <a:gd name="T32" fmla="*/ 444 w 640"/>
                  <a:gd name="T33" fmla="*/ 682 h 682"/>
                  <a:gd name="T34" fmla="*/ 488 w 640"/>
                  <a:gd name="T35" fmla="*/ 654 h 682"/>
                  <a:gd name="T36" fmla="*/ 527 w 640"/>
                  <a:gd name="T37" fmla="*/ 643 h 682"/>
                  <a:gd name="T38" fmla="*/ 562 w 640"/>
                  <a:gd name="T39" fmla="*/ 639 h 682"/>
                  <a:gd name="T40" fmla="*/ 556 w 640"/>
                  <a:gd name="T41" fmla="*/ 600 h 682"/>
                  <a:gd name="T42" fmla="*/ 553 w 640"/>
                  <a:gd name="T43" fmla="*/ 560 h 682"/>
                  <a:gd name="T44" fmla="*/ 569 w 640"/>
                  <a:gd name="T45" fmla="*/ 524 h 682"/>
                  <a:gd name="T46" fmla="*/ 542 w 640"/>
                  <a:gd name="T47" fmla="*/ 414 h 682"/>
                  <a:gd name="T48" fmla="*/ 574 w 640"/>
                  <a:gd name="T49" fmla="*/ 401 h 682"/>
                  <a:gd name="T50" fmla="*/ 602 w 640"/>
                  <a:gd name="T51" fmla="*/ 356 h 682"/>
                  <a:gd name="T52" fmla="*/ 618 w 640"/>
                  <a:gd name="T53" fmla="*/ 335 h 682"/>
                  <a:gd name="T54" fmla="*/ 629 w 640"/>
                  <a:gd name="T55" fmla="*/ 308 h 682"/>
                  <a:gd name="T56" fmla="*/ 615 w 640"/>
                  <a:gd name="T57" fmla="*/ 227 h 682"/>
                  <a:gd name="T58" fmla="*/ 589 w 640"/>
                  <a:gd name="T59" fmla="*/ 192 h 682"/>
                  <a:gd name="T60" fmla="*/ 559 w 640"/>
                  <a:gd name="T61" fmla="*/ 137 h 682"/>
                  <a:gd name="T62" fmla="*/ 559 w 640"/>
                  <a:gd name="T63" fmla="*/ 75 h 682"/>
                  <a:gd name="T64" fmla="*/ 534 w 640"/>
                  <a:gd name="T65" fmla="*/ 93 h 682"/>
                  <a:gd name="T66" fmla="*/ 514 w 640"/>
                  <a:gd name="T67" fmla="*/ 63 h 682"/>
                  <a:gd name="T68" fmla="*/ 510 w 640"/>
                  <a:gd name="T69" fmla="*/ 51 h 682"/>
                  <a:gd name="T70" fmla="*/ 478 w 640"/>
                  <a:gd name="T71" fmla="*/ 21 h 682"/>
                  <a:gd name="T72" fmla="*/ 463 w 640"/>
                  <a:gd name="T73" fmla="*/ 11 h 682"/>
                  <a:gd name="T74" fmla="*/ 430 w 640"/>
                  <a:gd name="T75" fmla="*/ 0 h 682"/>
                  <a:gd name="T76" fmla="*/ 391 w 640"/>
                  <a:gd name="T77" fmla="*/ 14 h 682"/>
                  <a:gd name="T78" fmla="*/ 411 w 640"/>
                  <a:gd name="T79" fmla="*/ 41 h 682"/>
                  <a:gd name="T80" fmla="*/ 380 w 640"/>
                  <a:gd name="T81" fmla="*/ 60 h 682"/>
                  <a:gd name="T82" fmla="*/ 315 w 640"/>
                  <a:gd name="T83" fmla="*/ 84 h 682"/>
                  <a:gd name="T84" fmla="*/ 298 w 640"/>
                  <a:gd name="T85" fmla="*/ 108 h 682"/>
                  <a:gd name="T86" fmla="*/ 284 w 640"/>
                  <a:gd name="T87" fmla="*/ 73 h 682"/>
                  <a:gd name="T88" fmla="*/ 242 w 640"/>
                  <a:gd name="T89" fmla="*/ 49 h 682"/>
                  <a:gd name="T90" fmla="*/ 213 w 640"/>
                  <a:gd name="T91" fmla="*/ 55 h 682"/>
                  <a:gd name="T92" fmla="*/ 218 w 640"/>
                  <a:gd name="T93" fmla="*/ 107 h 682"/>
                  <a:gd name="T94" fmla="*/ 194 w 640"/>
                  <a:gd name="T95" fmla="*/ 165 h 682"/>
                  <a:gd name="T96" fmla="*/ 156 w 640"/>
                  <a:gd name="T97" fmla="*/ 251 h 6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0" h="682">
                    <a:moveTo>
                      <a:pt x="131" y="293"/>
                    </a:moveTo>
                    <a:lnTo>
                      <a:pt x="104" y="310"/>
                    </a:lnTo>
                    <a:lnTo>
                      <a:pt x="94" y="324"/>
                    </a:lnTo>
                    <a:lnTo>
                      <a:pt x="69" y="348"/>
                    </a:lnTo>
                    <a:lnTo>
                      <a:pt x="71" y="377"/>
                    </a:lnTo>
                    <a:lnTo>
                      <a:pt x="58" y="396"/>
                    </a:lnTo>
                    <a:lnTo>
                      <a:pt x="58" y="420"/>
                    </a:lnTo>
                    <a:lnTo>
                      <a:pt x="54" y="443"/>
                    </a:lnTo>
                    <a:lnTo>
                      <a:pt x="43" y="444"/>
                    </a:lnTo>
                    <a:lnTo>
                      <a:pt x="12" y="514"/>
                    </a:lnTo>
                    <a:lnTo>
                      <a:pt x="26" y="548"/>
                    </a:lnTo>
                    <a:lnTo>
                      <a:pt x="14" y="560"/>
                    </a:lnTo>
                    <a:lnTo>
                      <a:pt x="9" y="584"/>
                    </a:lnTo>
                    <a:lnTo>
                      <a:pt x="0" y="624"/>
                    </a:lnTo>
                    <a:lnTo>
                      <a:pt x="5" y="648"/>
                    </a:lnTo>
                    <a:lnTo>
                      <a:pt x="19" y="666"/>
                    </a:lnTo>
                    <a:lnTo>
                      <a:pt x="28" y="661"/>
                    </a:lnTo>
                    <a:lnTo>
                      <a:pt x="34" y="667"/>
                    </a:lnTo>
                    <a:lnTo>
                      <a:pt x="24" y="676"/>
                    </a:lnTo>
                    <a:lnTo>
                      <a:pt x="47" y="676"/>
                    </a:lnTo>
                    <a:lnTo>
                      <a:pt x="71" y="663"/>
                    </a:lnTo>
                    <a:lnTo>
                      <a:pt x="86" y="676"/>
                    </a:lnTo>
                    <a:lnTo>
                      <a:pt x="100" y="676"/>
                    </a:lnTo>
                    <a:lnTo>
                      <a:pt x="108" y="670"/>
                    </a:lnTo>
                    <a:lnTo>
                      <a:pt x="126" y="670"/>
                    </a:lnTo>
                    <a:lnTo>
                      <a:pt x="134" y="661"/>
                    </a:lnTo>
                    <a:lnTo>
                      <a:pt x="155" y="657"/>
                    </a:lnTo>
                    <a:lnTo>
                      <a:pt x="173" y="670"/>
                    </a:lnTo>
                    <a:lnTo>
                      <a:pt x="200" y="673"/>
                    </a:lnTo>
                    <a:lnTo>
                      <a:pt x="207" y="669"/>
                    </a:lnTo>
                    <a:lnTo>
                      <a:pt x="211" y="663"/>
                    </a:lnTo>
                    <a:lnTo>
                      <a:pt x="215" y="656"/>
                    </a:lnTo>
                    <a:lnTo>
                      <a:pt x="229" y="663"/>
                    </a:lnTo>
                    <a:lnTo>
                      <a:pt x="235" y="659"/>
                    </a:lnTo>
                    <a:lnTo>
                      <a:pt x="241" y="654"/>
                    </a:lnTo>
                    <a:lnTo>
                      <a:pt x="232" y="647"/>
                    </a:lnTo>
                    <a:lnTo>
                      <a:pt x="218" y="647"/>
                    </a:lnTo>
                    <a:lnTo>
                      <a:pt x="213" y="647"/>
                    </a:lnTo>
                    <a:lnTo>
                      <a:pt x="197" y="641"/>
                    </a:lnTo>
                    <a:lnTo>
                      <a:pt x="196" y="624"/>
                    </a:lnTo>
                    <a:lnTo>
                      <a:pt x="227" y="604"/>
                    </a:lnTo>
                    <a:lnTo>
                      <a:pt x="261" y="615"/>
                    </a:lnTo>
                    <a:lnTo>
                      <a:pt x="253" y="630"/>
                    </a:lnTo>
                    <a:lnTo>
                      <a:pt x="265" y="638"/>
                    </a:lnTo>
                    <a:lnTo>
                      <a:pt x="281" y="630"/>
                    </a:lnTo>
                    <a:lnTo>
                      <a:pt x="291" y="632"/>
                    </a:lnTo>
                    <a:lnTo>
                      <a:pt x="300" y="645"/>
                    </a:lnTo>
                    <a:lnTo>
                      <a:pt x="309" y="645"/>
                    </a:lnTo>
                    <a:lnTo>
                      <a:pt x="319" y="643"/>
                    </a:lnTo>
                    <a:lnTo>
                      <a:pt x="365" y="645"/>
                    </a:lnTo>
                    <a:lnTo>
                      <a:pt x="444" y="682"/>
                    </a:lnTo>
                    <a:lnTo>
                      <a:pt x="455" y="666"/>
                    </a:lnTo>
                    <a:lnTo>
                      <a:pt x="473" y="663"/>
                    </a:lnTo>
                    <a:lnTo>
                      <a:pt x="488" y="654"/>
                    </a:lnTo>
                    <a:lnTo>
                      <a:pt x="502" y="645"/>
                    </a:lnTo>
                    <a:lnTo>
                      <a:pt x="512" y="644"/>
                    </a:lnTo>
                    <a:lnTo>
                      <a:pt x="527" y="643"/>
                    </a:lnTo>
                    <a:lnTo>
                      <a:pt x="542" y="643"/>
                    </a:lnTo>
                    <a:lnTo>
                      <a:pt x="559" y="647"/>
                    </a:lnTo>
                    <a:lnTo>
                      <a:pt x="562" y="639"/>
                    </a:lnTo>
                    <a:lnTo>
                      <a:pt x="562" y="627"/>
                    </a:lnTo>
                    <a:lnTo>
                      <a:pt x="562" y="615"/>
                    </a:lnTo>
                    <a:lnTo>
                      <a:pt x="556" y="600"/>
                    </a:lnTo>
                    <a:lnTo>
                      <a:pt x="562" y="594"/>
                    </a:lnTo>
                    <a:lnTo>
                      <a:pt x="562" y="581"/>
                    </a:lnTo>
                    <a:lnTo>
                      <a:pt x="553" y="560"/>
                    </a:lnTo>
                    <a:lnTo>
                      <a:pt x="560" y="549"/>
                    </a:lnTo>
                    <a:lnTo>
                      <a:pt x="566" y="536"/>
                    </a:lnTo>
                    <a:lnTo>
                      <a:pt x="569" y="524"/>
                    </a:lnTo>
                    <a:lnTo>
                      <a:pt x="560" y="491"/>
                    </a:lnTo>
                    <a:lnTo>
                      <a:pt x="533" y="421"/>
                    </a:lnTo>
                    <a:lnTo>
                      <a:pt x="542" y="414"/>
                    </a:lnTo>
                    <a:lnTo>
                      <a:pt x="544" y="403"/>
                    </a:lnTo>
                    <a:lnTo>
                      <a:pt x="559" y="396"/>
                    </a:lnTo>
                    <a:lnTo>
                      <a:pt x="574" y="401"/>
                    </a:lnTo>
                    <a:lnTo>
                      <a:pt x="581" y="398"/>
                    </a:lnTo>
                    <a:lnTo>
                      <a:pt x="594" y="368"/>
                    </a:lnTo>
                    <a:lnTo>
                      <a:pt x="602" y="356"/>
                    </a:lnTo>
                    <a:lnTo>
                      <a:pt x="590" y="338"/>
                    </a:lnTo>
                    <a:lnTo>
                      <a:pt x="599" y="327"/>
                    </a:lnTo>
                    <a:lnTo>
                      <a:pt x="618" y="335"/>
                    </a:lnTo>
                    <a:lnTo>
                      <a:pt x="634" y="328"/>
                    </a:lnTo>
                    <a:lnTo>
                      <a:pt x="640" y="327"/>
                    </a:lnTo>
                    <a:lnTo>
                      <a:pt x="629" y="308"/>
                    </a:lnTo>
                    <a:lnTo>
                      <a:pt x="624" y="299"/>
                    </a:lnTo>
                    <a:lnTo>
                      <a:pt x="626" y="247"/>
                    </a:lnTo>
                    <a:lnTo>
                      <a:pt x="615" y="227"/>
                    </a:lnTo>
                    <a:lnTo>
                      <a:pt x="603" y="219"/>
                    </a:lnTo>
                    <a:lnTo>
                      <a:pt x="587" y="205"/>
                    </a:lnTo>
                    <a:lnTo>
                      <a:pt x="589" y="192"/>
                    </a:lnTo>
                    <a:lnTo>
                      <a:pt x="568" y="172"/>
                    </a:lnTo>
                    <a:lnTo>
                      <a:pt x="566" y="151"/>
                    </a:lnTo>
                    <a:lnTo>
                      <a:pt x="559" y="137"/>
                    </a:lnTo>
                    <a:lnTo>
                      <a:pt x="566" y="115"/>
                    </a:lnTo>
                    <a:lnTo>
                      <a:pt x="556" y="97"/>
                    </a:lnTo>
                    <a:lnTo>
                      <a:pt x="559" y="75"/>
                    </a:lnTo>
                    <a:lnTo>
                      <a:pt x="552" y="71"/>
                    </a:lnTo>
                    <a:lnTo>
                      <a:pt x="539" y="89"/>
                    </a:lnTo>
                    <a:lnTo>
                      <a:pt x="534" y="93"/>
                    </a:lnTo>
                    <a:lnTo>
                      <a:pt x="521" y="86"/>
                    </a:lnTo>
                    <a:lnTo>
                      <a:pt x="519" y="69"/>
                    </a:lnTo>
                    <a:lnTo>
                      <a:pt x="514" y="63"/>
                    </a:lnTo>
                    <a:lnTo>
                      <a:pt x="505" y="66"/>
                    </a:lnTo>
                    <a:lnTo>
                      <a:pt x="502" y="60"/>
                    </a:lnTo>
                    <a:lnTo>
                      <a:pt x="510" y="51"/>
                    </a:lnTo>
                    <a:lnTo>
                      <a:pt x="493" y="21"/>
                    </a:lnTo>
                    <a:lnTo>
                      <a:pt x="480" y="29"/>
                    </a:lnTo>
                    <a:lnTo>
                      <a:pt x="478" y="21"/>
                    </a:lnTo>
                    <a:lnTo>
                      <a:pt x="466" y="29"/>
                    </a:lnTo>
                    <a:lnTo>
                      <a:pt x="461" y="23"/>
                    </a:lnTo>
                    <a:lnTo>
                      <a:pt x="463" y="11"/>
                    </a:lnTo>
                    <a:lnTo>
                      <a:pt x="459" y="1"/>
                    </a:lnTo>
                    <a:lnTo>
                      <a:pt x="444" y="6"/>
                    </a:lnTo>
                    <a:lnTo>
                      <a:pt x="430" y="0"/>
                    </a:lnTo>
                    <a:lnTo>
                      <a:pt x="412" y="5"/>
                    </a:lnTo>
                    <a:lnTo>
                      <a:pt x="396" y="3"/>
                    </a:lnTo>
                    <a:lnTo>
                      <a:pt x="391" y="14"/>
                    </a:lnTo>
                    <a:lnTo>
                      <a:pt x="412" y="19"/>
                    </a:lnTo>
                    <a:lnTo>
                      <a:pt x="412" y="31"/>
                    </a:lnTo>
                    <a:lnTo>
                      <a:pt x="411" y="41"/>
                    </a:lnTo>
                    <a:lnTo>
                      <a:pt x="401" y="46"/>
                    </a:lnTo>
                    <a:lnTo>
                      <a:pt x="393" y="47"/>
                    </a:lnTo>
                    <a:lnTo>
                      <a:pt x="380" y="60"/>
                    </a:lnTo>
                    <a:lnTo>
                      <a:pt x="344" y="60"/>
                    </a:lnTo>
                    <a:lnTo>
                      <a:pt x="349" y="83"/>
                    </a:lnTo>
                    <a:lnTo>
                      <a:pt x="315" y="84"/>
                    </a:lnTo>
                    <a:lnTo>
                      <a:pt x="312" y="89"/>
                    </a:lnTo>
                    <a:lnTo>
                      <a:pt x="309" y="103"/>
                    </a:lnTo>
                    <a:lnTo>
                      <a:pt x="298" y="108"/>
                    </a:lnTo>
                    <a:lnTo>
                      <a:pt x="289" y="102"/>
                    </a:lnTo>
                    <a:lnTo>
                      <a:pt x="297" y="83"/>
                    </a:lnTo>
                    <a:lnTo>
                      <a:pt x="284" y="73"/>
                    </a:lnTo>
                    <a:lnTo>
                      <a:pt x="268" y="73"/>
                    </a:lnTo>
                    <a:lnTo>
                      <a:pt x="251" y="44"/>
                    </a:lnTo>
                    <a:lnTo>
                      <a:pt x="242" y="49"/>
                    </a:lnTo>
                    <a:lnTo>
                      <a:pt x="244" y="70"/>
                    </a:lnTo>
                    <a:lnTo>
                      <a:pt x="234" y="75"/>
                    </a:lnTo>
                    <a:lnTo>
                      <a:pt x="213" y="55"/>
                    </a:lnTo>
                    <a:lnTo>
                      <a:pt x="202" y="58"/>
                    </a:lnTo>
                    <a:lnTo>
                      <a:pt x="210" y="87"/>
                    </a:lnTo>
                    <a:lnTo>
                      <a:pt x="218" y="107"/>
                    </a:lnTo>
                    <a:lnTo>
                      <a:pt x="209" y="136"/>
                    </a:lnTo>
                    <a:lnTo>
                      <a:pt x="215" y="143"/>
                    </a:lnTo>
                    <a:lnTo>
                      <a:pt x="194" y="165"/>
                    </a:lnTo>
                    <a:lnTo>
                      <a:pt x="185" y="196"/>
                    </a:lnTo>
                    <a:lnTo>
                      <a:pt x="168" y="228"/>
                    </a:lnTo>
                    <a:lnTo>
                      <a:pt x="156" y="251"/>
                    </a:lnTo>
                    <a:lnTo>
                      <a:pt x="150" y="257"/>
                    </a:lnTo>
                    <a:lnTo>
                      <a:pt x="131" y="2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Freeform 113"/>
              <p:cNvSpPr>
                <a:spLocks/>
              </p:cNvSpPr>
              <p:nvPr/>
            </p:nvSpPr>
            <p:spPr bwMode="auto">
              <a:xfrm>
                <a:off x="2304" y="2922"/>
                <a:ext cx="640" cy="682"/>
              </a:xfrm>
              <a:custGeom>
                <a:avLst/>
                <a:gdLst>
                  <a:gd name="T0" fmla="*/ 94 w 640"/>
                  <a:gd name="T1" fmla="*/ 324 h 682"/>
                  <a:gd name="T2" fmla="*/ 58 w 640"/>
                  <a:gd name="T3" fmla="*/ 396 h 682"/>
                  <a:gd name="T4" fmla="*/ 43 w 640"/>
                  <a:gd name="T5" fmla="*/ 444 h 682"/>
                  <a:gd name="T6" fmla="*/ 14 w 640"/>
                  <a:gd name="T7" fmla="*/ 560 h 682"/>
                  <a:gd name="T8" fmla="*/ 5 w 640"/>
                  <a:gd name="T9" fmla="*/ 648 h 682"/>
                  <a:gd name="T10" fmla="*/ 34 w 640"/>
                  <a:gd name="T11" fmla="*/ 667 h 682"/>
                  <a:gd name="T12" fmla="*/ 71 w 640"/>
                  <a:gd name="T13" fmla="*/ 663 h 682"/>
                  <a:gd name="T14" fmla="*/ 108 w 640"/>
                  <a:gd name="T15" fmla="*/ 670 h 682"/>
                  <a:gd name="T16" fmla="*/ 155 w 640"/>
                  <a:gd name="T17" fmla="*/ 657 h 682"/>
                  <a:gd name="T18" fmla="*/ 207 w 640"/>
                  <a:gd name="T19" fmla="*/ 669 h 682"/>
                  <a:gd name="T20" fmla="*/ 229 w 640"/>
                  <a:gd name="T21" fmla="*/ 663 h 682"/>
                  <a:gd name="T22" fmla="*/ 232 w 640"/>
                  <a:gd name="T23" fmla="*/ 647 h 682"/>
                  <a:gd name="T24" fmla="*/ 197 w 640"/>
                  <a:gd name="T25" fmla="*/ 641 h 682"/>
                  <a:gd name="T26" fmla="*/ 261 w 640"/>
                  <a:gd name="T27" fmla="*/ 615 h 682"/>
                  <a:gd name="T28" fmla="*/ 281 w 640"/>
                  <a:gd name="T29" fmla="*/ 630 h 682"/>
                  <a:gd name="T30" fmla="*/ 309 w 640"/>
                  <a:gd name="T31" fmla="*/ 645 h 682"/>
                  <a:gd name="T32" fmla="*/ 444 w 640"/>
                  <a:gd name="T33" fmla="*/ 682 h 682"/>
                  <a:gd name="T34" fmla="*/ 488 w 640"/>
                  <a:gd name="T35" fmla="*/ 654 h 682"/>
                  <a:gd name="T36" fmla="*/ 527 w 640"/>
                  <a:gd name="T37" fmla="*/ 643 h 682"/>
                  <a:gd name="T38" fmla="*/ 562 w 640"/>
                  <a:gd name="T39" fmla="*/ 639 h 682"/>
                  <a:gd name="T40" fmla="*/ 556 w 640"/>
                  <a:gd name="T41" fmla="*/ 600 h 682"/>
                  <a:gd name="T42" fmla="*/ 553 w 640"/>
                  <a:gd name="T43" fmla="*/ 560 h 682"/>
                  <a:gd name="T44" fmla="*/ 569 w 640"/>
                  <a:gd name="T45" fmla="*/ 524 h 682"/>
                  <a:gd name="T46" fmla="*/ 542 w 640"/>
                  <a:gd name="T47" fmla="*/ 414 h 682"/>
                  <a:gd name="T48" fmla="*/ 574 w 640"/>
                  <a:gd name="T49" fmla="*/ 401 h 682"/>
                  <a:gd name="T50" fmla="*/ 602 w 640"/>
                  <a:gd name="T51" fmla="*/ 356 h 682"/>
                  <a:gd name="T52" fmla="*/ 618 w 640"/>
                  <a:gd name="T53" fmla="*/ 335 h 682"/>
                  <a:gd name="T54" fmla="*/ 629 w 640"/>
                  <a:gd name="T55" fmla="*/ 308 h 682"/>
                  <a:gd name="T56" fmla="*/ 615 w 640"/>
                  <a:gd name="T57" fmla="*/ 227 h 682"/>
                  <a:gd name="T58" fmla="*/ 589 w 640"/>
                  <a:gd name="T59" fmla="*/ 192 h 682"/>
                  <a:gd name="T60" fmla="*/ 559 w 640"/>
                  <a:gd name="T61" fmla="*/ 137 h 682"/>
                  <a:gd name="T62" fmla="*/ 559 w 640"/>
                  <a:gd name="T63" fmla="*/ 75 h 682"/>
                  <a:gd name="T64" fmla="*/ 534 w 640"/>
                  <a:gd name="T65" fmla="*/ 93 h 682"/>
                  <a:gd name="T66" fmla="*/ 514 w 640"/>
                  <a:gd name="T67" fmla="*/ 63 h 682"/>
                  <a:gd name="T68" fmla="*/ 510 w 640"/>
                  <a:gd name="T69" fmla="*/ 51 h 682"/>
                  <a:gd name="T70" fmla="*/ 478 w 640"/>
                  <a:gd name="T71" fmla="*/ 21 h 682"/>
                  <a:gd name="T72" fmla="*/ 463 w 640"/>
                  <a:gd name="T73" fmla="*/ 11 h 682"/>
                  <a:gd name="T74" fmla="*/ 430 w 640"/>
                  <a:gd name="T75" fmla="*/ 0 h 682"/>
                  <a:gd name="T76" fmla="*/ 391 w 640"/>
                  <a:gd name="T77" fmla="*/ 14 h 682"/>
                  <a:gd name="T78" fmla="*/ 411 w 640"/>
                  <a:gd name="T79" fmla="*/ 41 h 682"/>
                  <a:gd name="T80" fmla="*/ 380 w 640"/>
                  <a:gd name="T81" fmla="*/ 60 h 682"/>
                  <a:gd name="T82" fmla="*/ 315 w 640"/>
                  <a:gd name="T83" fmla="*/ 84 h 682"/>
                  <a:gd name="T84" fmla="*/ 298 w 640"/>
                  <a:gd name="T85" fmla="*/ 108 h 682"/>
                  <a:gd name="T86" fmla="*/ 284 w 640"/>
                  <a:gd name="T87" fmla="*/ 73 h 682"/>
                  <a:gd name="T88" fmla="*/ 242 w 640"/>
                  <a:gd name="T89" fmla="*/ 49 h 682"/>
                  <a:gd name="T90" fmla="*/ 213 w 640"/>
                  <a:gd name="T91" fmla="*/ 55 h 682"/>
                  <a:gd name="T92" fmla="*/ 218 w 640"/>
                  <a:gd name="T93" fmla="*/ 107 h 682"/>
                  <a:gd name="T94" fmla="*/ 194 w 640"/>
                  <a:gd name="T95" fmla="*/ 165 h 682"/>
                  <a:gd name="T96" fmla="*/ 156 w 640"/>
                  <a:gd name="T97" fmla="*/ 251 h 6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0" h="682">
                    <a:moveTo>
                      <a:pt x="131" y="293"/>
                    </a:moveTo>
                    <a:lnTo>
                      <a:pt x="104" y="310"/>
                    </a:lnTo>
                    <a:lnTo>
                      <a:pt x="94" y="324"/>
                    </a:lnTo>
                    <a:lnTo>
                      <a:pt x="69" y="348"/>
                    </a:lnTo>
                    <a:lnTo>
                      <a:pt x="71" y="377"/>
                    </a:lnTo>
                    <a:lnTo>
                      <a:pt x="58" y="396"/>
                    </a:lnTo>
                    <a:lnTo>
                      <a:pt x="58" y="420"/>
                    </a:lnTo>
                    <a:lnTo>
                      <a:pt x="54" y="443"/>
                    </a:lnTo>
                    <a:lnTo>
                      <a:pt x="43" y="444"/>
                    </a:lnTo>
                    <a:lnTo>
                      <a:pt x="12" y="514"/>
                    </a:lnTo>
                    <a:lnTo>
                      <a:pt x="26" y="548"/>
                    </a:lnTo>
                    <a:lnTo>
                      <a:pt x="14" y="560"/>
                    </a:lnTo>
                    <a:lnTo>
                      <a:pt x="9" y="584"/>
                    </a:lnTo>
                    <a:lnTo>
                      <a:pt x="0" y="624"/>
                    </a:lnTo>
                    <a:lnTo>
                      <a:pt x="5" y="648"/>
                    </a:lnTo>
                    <a:lnTo>
                      <a:pt x="19" y="666"/>
                    </a:lnTo>
                    <a:lnTo>
                      <a:pt x="28" y="661"/>
                    </a:lnTo>
                    <a:lnTo>
                      <a:pt x="34" y="667"/>
                    </a:lnTo>
                    <a:lnTo>
                      <a:pt x="24" y="676"/>
                    </a:lnTo>
                    <a:lnTo>
                      <a:pt x="47" y="676"/>
                    </a:lnTo>
                    <a:lnTo>
                      <a:pt x="71" y="663"/>
                    </a:lnTo>
                    <a:lnTo>
                      <a:pt x="86" y="676"/>
                    </a:lnTo>
                    <a:lnTo>
                      <a:pt x="100" y="676"/>
                    </a:lnTo>
                    <a:lnTo>
                      <a:pt x="108" y="670"/>
                    </a:lnTo>
                    <a:lnTo>
                      <a:pt x="126" y="670"/>
                    </a:lnTo>
                    <a:lnTo>
                      <a:pt x="134" y="661"/>
                    </a:lnTo>
                    <a:lnTo>
                      <a:pt x="155" y="657"/>
                    </a:lnTo>
                    <a:lnTo>
                      <a:pt x="173" y="670"/>
                    </a:lnTo>
                    <a:lnTo>
                      <a:pt x="200" y="673"/>
                    </a:lnTo>
                    <a:lnTo>
                      <a:pt x="207" y="669"/>
                    </a:lnTo>
                    <a:lnTo>
                      <a:pt x="211" y="663"/>
                    </a:lnTo>
                    <a:lnTo>
                      <a:pt x="215" y="656"/>
                    </a:lnTo>
                    <a:lnTo>
                      <a:pt x="229" y="663"/>
                    </a:lnTo>
                    <a:lnTo>
                      <a:pt x="235" y="659"/>
                    </a:lnTo>
                    <a:lnTo>
                      <a:pt x="241" y="654"/>
                    </a:lnTo>
                    <a:lnTo>
                      <a:pt x="232" y="647"/>
                    </a:lnTo>
                    <a:lnTo>
                      <a:pt x="218" y="647"/>
                    </a:lnTo>
                    <a:lnTo>
                      <a:pt x="213" y="647"/>
                    </a:lnTo>
                    <a:lnTo>
                      <a:pt x="197" y="641"/>
                    </a:lnTo>
                    <a:lnTo>
                      <a:pt x="196" y="624"/>
                    </a:lnTo>
                    <a:lnTo>
                      <a:pt x="227" y="604"/>
                    </a:lnTo>
                    <a:lnTo>
                      <a:pt x="261" y="615"/>
                    </a:lnTo>
                    <a:lnTo>
                      <a:pt x="253" y="630"/>
                    </a:lnTo>
                    <a:lnTo>
                      <a:pt x="265" y="638"/>
                    </a:lnTo>
                    <a:lnTo>
                      <a:pt x="281" y="630"/>
                    </a:lnTo>
                    <a:lnTo>
                      <a:pt x="291" y="632"/>
                    </a:lnTo>
                    <a:lnTo>
                      <a:pt x="300" y="645"/>
                    </a:lnTo>
                    <a:lnTo>
                      <a:pt x="309" y="645"/>
                    </a:lnTo>
                    <a:lnTo>
                      <a:pt x="319" y="643"/>
                    </a:lnTo>
                    <a:lnTo>
                      <a:pt x="365" y="645"/>
                    </a:lnTo>
                    <a:lnTo>
                      <a:pt x="444" y="682"/>
                    </a:lnTo>
                    <a:lnTo>
                      <a:pt x="455" y="666"/>
                    </a:lnTo>
                    <a:lnTo>
                      <a:pt x="473" y="663"/>
                    </a:lnTo>
                    <a:lnTo>
                      <a:pt x="488" y="654"/>
                    </a:lnTo>
                    <a:lnTo>
                      <a:pt x="502" y="645"/>
                    </a:lnTo>
                    <a:lnTo>
                      <a:pt x="512" y="644"/>
                    </a:lnTo>
                    <a:lnTo>
                      <a:pt x="527" y="643"/>
                    </a:lnTo>
                    <a:lnTo>
                      <a:pt x="542" y="643"/>
                    </a:lnTo>
                    <a:lnTo>
                      <a:pt x="559" y="647"/>
                    </a:lnTo>
                    <a:lnTo>
                      <a:pt x="562" y="639"/>
                    </a:lnTo>
                    <a:lnTo>
                      <a:pt x="562" y="627"/>
                    </a:lnTo>
                    <a:lnTo>
                      <a:pt x="562" y="615"/>
                    </a:lnTo>
                    <a:lnTo>
                      <a:pt x="556" y="600"/>
                    </a:lnTo>
                    <a:lnTo>
                      <a:pt x="562" y="594"/>
                    </a:lnTo>
                    <a:lnTo>
                      <a:pt x="562" y="581"/>
                    </a:lnTo>
                    <a:lnTo>
                      <a:pt x="553" y="560"/>
                    </a:lnTo>
                    <a:lnTo>
                      <a:pt x="560" y="549"/>
                    </a:lnTo>
                    <a:lnTo>
                      <a:pt x="566" y="536"/>
                    </a:lnTo>
                    <a:lnTo>
                      <a:pt x="569" y="524"/>
                    </a:lnTo>
                    <a:lnTo>
                      <a:pt x="560" y="491"/>
                    </a:lnTo>
                    <a:lnTo>
                      <a:pt x="533" y="421"/>
                    </a:lnTo>
                    <a:lnTo>
                      <a:pt x="542" y="414"/>
                    </a:lnTo>
                    <a:lnTo>
                      <a:pt x="544" y="403"/>
                    </a:lnTo>
                    <a:lnTo>
                      <a:pt x="559" y="396"/>
                    </a:lnTo>
                    <a:lnTo>
                      <a:pt x="574" y="401"/>
                    </a:lnTo>
                    <a:lnTo>
                      <a:pt x="581" y="398"/>
                    </a:lnTo>
                    <a:lnTo>
                      <a:pt x="594" y="368"/>
                    </a:lnTo>
                    <a:lnTo>
                      <a:pt x="602" y="356"/>
                    </a:lnTo>
                    <a:lnTo>
                      <a:pt x="590" y="338"/>
                    </a:lnTo>
                    <a:lnTo>
                      <a:pt x="599" y="327"/>
                    </a:lnTo>
                    <a:lnTo>
                      <a:pt x="618" y="335"/>
                    </a:lnTo>
                    <a:lnTo>
                      <a:pt x="634" y="328"/>
                    </a:lnTo>
                    <a:lnTo>
                      <a:pt x="640" y="327"/>
                    </a:lnTo>
                    <a:lnTo>
                      <a:pt x="629" y="308"/>
                    </a:lnTo>
                    <a:lnTo>
                      <a:pt x="624" y="299"/>
                    </a:lnTo>
                    <a:lnTo>
                      <a:pt x="626" y="247"/>
                    </a:lnTo>
                    <a:lnTo>
                      <a:pt x="615" y="227"/>
                    </a:lnTo>
                    <a:lnTo>
                      <a:pt x="603" y="219"/>
                    </a:lnTo>
                    <a:lnTo>
                      <a:pt x="587" y="205"/>
                    </a:lnTo>
                    <a:lnTo>
                      <a:pt x="589" y="192"/>
                    </a:lnTo>
                    <a:lnTo>
                      <a:pt x="568" y="172"/>
                    </a:lnTo>
                    <a:lnTo>
                      <a:pt x="566" y="151"/>
                    </a:lnTo>
                    <a:lnTo>
                      <a:pt x="559" y="137"/>
                    </a:lnTo>
                    <a:lnTo>
                      <a:pt x="566" y="115"/>
                    </a:lnTo>
                    <a:lnTo>
                      <a:pt x="556" y="97"/>
                    </a:lnTo>
                    <a:lnTo>
                      <a:pt x="559" y="75"/>
                    </a:lnTo>
                    <a:lnTo>
                      <a:pt x="552" y="71"/>
                    </a:lnTo>
                    <a:lnTo>
                      <a:pt x="539" y="89"/>
                    </a:lnTo>
                    <a:lnTo>
                      <a:pt x="534" y="93"/>
                    </a:lnTo>
                    <a:lnTo>
                      <a:pt x="521" y="86"/>
                    </a:lnTo>
                    <a:lnTo>
                      <a:pt x="519" y="69"/>
                    </a:lnTo>
                    <a:lnTo>
                      <a:pt x="514" y="63"/>
                    </a:lnTo>
                    <a:lnTo>
                      <a:pt x="505" y="66"/>
                    </a:lnTo>
                    <a:lnTo>
                      <a:pt x="502" y="60"/>
                    </a:lnTo>
                    <a:lnTo>
                      <a:pt x="510" y="51"/>
                    </a:lnTo>
                    <a:lnTo>
                      <a:pt x="493" y="21"/>
                    </a:lnTo>
                    <a:lnTo>
                      <a:pt x="480" y="29"/>
                    </a:lnTo>
                    <a:lnTo>
                      <a:pt x="478" y="21"/>
                    </a:lnTo>
                    <a:lnTo>
                      <a:pt x="466" y="29"/>
                    </a:lnTo>
                    <a:lnTo>
                      <a:pt x="461" y="23"/>
                    </a:lnTo>
                    <a:lnTo>
                      <a:pt x="463" y="11"/>
                    </a:lnTo>
                    <a:lnTo>
                      <a:pt x="459" y="1"/>
                    </a:lnTo>
                    <a:lnTo>
                      <a:pt x="444" y="6"/>
                    </a:lnTo>
                    <a:lnTo>
                      <a:pt x="430" y="0"/>
                    </a:lnTo>
                    <a:lnTo>
                      <a:pt x="412" y="5"/>
                    </a:lnTo>
                    <a:lnTo>
                      <a:pt x="396" y="3"/>
                    </a:lnTo>
                    <a:lnTo>
                      <a:pt x="391" y="14"/>
                    </a:lnTo>
                    <a:lnTo>
                      <a:pt x="412" y="19"/>
                    </a:lnTo>
                    <a:lnTo>
                      <a:pt x="412" y="31"/>
                    </a:lnTo>
                    <a:lnTo>
                      <a:pt x="411" y="41"/>
                    </a:lnTo>
                    <a:lnTo>
                      <a:pt x="401" y="46"/>
                    </a:lnTo>
                    <a:lnTo>
                      <a:pt x="393" y="47"/>
                    </a:lnTo>
                    <a:lnTo>
                      <a:pt x="380" y="60"/>
                    </a:lnTo>
                    <a:lnTo>
                      <a:pt x="344" y="60"/>
                    </a:lnTo>
                    <a:lnTo>
                      <a:pt x="349" y="83"/>
                    </a:lnTo>
                    <a:lnTo>
                      <a:pt x="315" y="84"/>
                    </a:lnTo>
                    <a:lnTo>
                      <a:pt x="312" y="89"/>
                    </a:lnTo>
                    <a:lnTo>
                      <a:pt x="309" y="103"/>
                    </a:lnTo>
                    <a:lnTo>
                      <a:pt x="298" y="108"/>
                    </a:lnTo>
                    <a:lnTo>
                      <a:pt x="289" y="102"/>
                    </a:lnTo>
                    <a:lnTo>
                      <a:pt x="297" y="83"/>
                    </a:lnTo>
                    <a:lnTo>
                      <a:pt x="284" y="73"/>
                    </a:lnTo>
                    <a:lnTo>
                      <a:pt x="268" y="73"/>
                    </a:lnTo>
                    <a:lnTo>
                      <a:pt x="251" y="44"/>
                    </a:lnTo>
                    <a:lnTo>
                      <a:pt x="242" y="49"/>
                    </a:lnTo>
                    <a:lnTo>
                      <a:pt x="244" y="70"/>
                    </a:lnTo>
                    <a:lnTo>
                      <a:pt x="234" y="75"/>
                    </a:lnTo>
                    <a:lnTo>
                      <a:pt x="213" y="55"/>
                    </a:lnTo>
                    <a:lnTo>
                      <a:pt x="202" y="58"/>
                    </a:lnTo>
                    <a:lnTo>
                      <a:pt x="210" y="87"/>
                    </a:lnTo>
                    <a:lnTo>
                      <a:pt x="218" y="107"/>
                    </a:lnTo>
                    <a:lnTo>
                      <a:pt x="209" y="136"/>
                    </a:lnTo>
                    <a:lnTo>
                      <a:pt x="215" y="143"/>
                    </a:lnTo>
                    <a:lnTo>
                      <a:pt x="194" y="165"/>
                    </a:lnTo>
                    <a:lnTo>
                      <a:pt x="185" y="196"/>
                    </a:lnTo>
                    <a:lnTo>
                      <a:pt x="168" y="228"/>
                    </a:lnTo>
                    <a:lnTo>
                      <a:pt x="156" y="251"/>
                    </a:lnTo>
                    <a:lnTo>
                      <a:pt x="150" y="257"/>
                    </a:lnTo>
                    <a:lnTo>
                      <a:pt x="131" y="293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117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2628" y="2677"/>
              <a:ext cx="1029" cy="999"/>
              <a:chOff x="2628" y="2677"/>
              <a:chExt cx="1029" cy="999"/>
            </a:xfrm>
            <a:grpFill/>
          </p:grpSpPr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2628" y="2677"/>
                <a:ext cx="1029" cy="999"/>
              </a:xfrm>
              <a:custGeom>
                <a:avLst/>
                <a:gdLst>
                  <a:gd name="T0" fmla="*/ 203 w 1029"/>
                  <a:gd name="T1" fmla="*/ 927 h 999"/>
                  <a:gd name="T2" fmla="*/ 238 w 1029"/>
                  <a:gd name="T3" fmla="*/ 985 h 999"/>
                  <a:gd name="T4" fmla="*/ 284 w 1029"/>
                  <a:gd name="T5" fmla="*/ 996 h 999"/>
                  <a:gd name="T6" fmla="*/ 306 w 1029"/>
                  <a:gd name="T7" fmla="*/ 936 h 999"/>
                  <a:gd name="T8" fmla="*/ 390 w 1029"/>
                  <a:gd name="T9" fmla="*/ 933 h 999"/>
                  <a:gd name="T10" fmla="*/ 424 w 1029"/>
                  <a:gd name="T11" fmla="*/ 970 h 999"/>
                  <a:gd name="T12" fmla="*/ 487 w 1029"/>
                  <a:gd name="T13" fmla="*/ 971 h 999"/>
                  <a:gd name="T14" fmla="*/ 548 w 1029"/>
                  <a:gd name="T15" fmla="*/ 933 h 999"/>
                  <a:gd name="T16" fmla="*/ 678 w 1029"/>
                  <a:gd name="T17" fmla="*/ 899 h 999"/>
                  <a:gd name="T18" fmla="*/ 723 w 1029"/>
                  <a:gd name="T19" fmla="*/ 871 h 999"/>
                  <a:gd name="T20" fmla="*/ 826 w 1029"/>
                  <a:gd name="T21" fmla="*/ 890 h 999"/>
                  <a:gd name="T22" fmla="*/ 874 w 1029"/>
                  <a:gd name="T23" fmla="*/ 901 h 999"/>
                  <a:gd name="T24" fmla="*/ 860 w 1029"/>
                  <a:gd name="T25" fmla="*/ 816 h 999"/>
                  <a:gd name="T26" fmla="*/ 836 w 1029"/>
                  <a:gd name="T27" fmla="*/ 708 h 999"/>
                  <a:gd name="T28" fmla="*/ 946 w 1029"/>
                  <a:gd name="T29" fmla="*/ 645 h 999"/>
                  <a:gd name="T30" fmla="*/ 961 w 1029"/>
                  <a:gd name="T31" fmla="*/ 588 h 999"/>
                  <a:gd name="T32" fmla="*/ 1020 w 1029"/>
                  <a:gd name="T33" fmla="*/ 537 h 999"/>
                  <a:gd name="T34" fmla="*/ 959 w 1029"/>
                  <a:gd name="T35" fmla="*/ 471 h 999"/>
                  <a:gd name="T36" fmla="*/ 884 w 1029"/>
                  <a:gd name="T37" fmla="*/ 414 h 999"/>
                  <a:gd name="T38" fmla="*/ 800 w 1029"/>
                  <a:gd name="T39" fmla="*/ 365 h 999"/>
                  <a:gd name="T40" fmla="*/ 736 w 1029"/>
                  <a:gd name="T41" fmla="*/ 280 h 999"/>
                  <a:gd name="T42" fmla="*/ 739 w 1029"/>
                  <a:gd name="T43" fmla="*/ 201 h 999"/>
                  <a:gd name="T44" fmla="*/ 668 w 1029"/>
                  <a:gd name="T45" fmla="*/ 116 h 999"/>
                  <a:gd name="T46" fmla="*/ 608 w 1029"/>
                  <a:gd name="T47" fmla="*/ 39 h 999"/>
                  <a:gd name="T48" fmla="*/ 505 w 1029"/>
                  <a:gd name="T49" fmla="*/ 37 h 999"/>
                  <a:gd name="T50" fmla="*/ 474 w 1029"/>
                  <a:gd name="T51" fmla="*/ 82 h 999"/>
                  <a:gd name="T52" fmla="*/ 416 w 1029"/>
                  <a:gd name="T53" fmla="*/ 64 h 999"/>
                  <a:gd name="T54" fmla="*/ 353 w 1029"/>
                  <a:gd name="T55" fmla="*/ 74 h 999"/>
                  <a:gd name="T56" fmla="*/ 358 w 1029"/>
                  <a:gd name="T57" fmla="*/ 109 h 999"/>
                  <a:gd name="T58" fmla="*/ 290 w 1029"/>
                  <a:gd name="T59" fmla="*/ 52 h 999"/>
                  <a:gd name="T60" fmla="*/ 216 w 1029"/>
                  <a:gd name="T61" fmla="*/ 0 h 999"/>
                  <a:gd name="T62" fmla="*/ 162 w 1029"/>
                  <a:gd name="T63" fmla="*/ 46 h 999"/>
                  <a:gd name="T64" fmla="*/ 131 w 1029"/>
                  <a:gd name="T65" fmla="*/ 97 h 999"/>
                  <a:gd name="T66" fmla="*/ 89 w 1029"/>
                  <a:gd name="T67" fmla="*/ 142 h 999"/>
                  <a:gd name="T68" fmla="*/ 16 w 1029"/>
                  <a:gd name="T69" fmla="*/ 131 h 999"/>
                  <a:gd name="T70" fmla="*/ 7 w 1029"/>
                  <a:gd name="T71" fmla="*/ 217 h 999"/>
                  <a:gd name="T72" fmla="*/ 16 w 1029"/>
                  <a:gd name="T73" fmla="*/ 275 h 999"/>
                  <a:gd name="T74" fmla="*/ 55 w 1029"/>
                  <a:gd name="T75" fmla="*/ 305 h 999"/>
                  <a:gd name="T76" fmla="*/ 69 w 1029"/>
                  <a:gd name="T77" fmla="*/ 257 h 999"/>
                  <a:gd name="T78" fmla="*/ 134 w 1029"/>
                  <a:gd name="T79" fmla="*/ 245 h 999"/>
                  <a:gd name="T80" fmla="*/ 156 w 1029"/>
                  <a:gd name="T81" fmla="*/ 273 h 999"/>
                  <a:gd name="T82" fmla="*/ 190 w 1029"/>
                  <a:gd name="T83" fmla="*/ 308 h 999"/>
                  <a:gd name="T84" fmla="*/ 228 w 1029"/>
                  <a:gd name="T85" fmla="*/ 316 h 999"/>
                  <a:gd name="T86" fmla="*/ 243 w 1029"/>
                  <a:gd name="T87" fmla="*/ 395 h 999"/>
                  <a:gd name="T88" fmla="*/ 295 w 1029"/>
                  <a:gd name="T89" fmla="*/ 478 h 999"/>
                  <a:gd name="T90" fmla="*/ 299 w 1029"/>
                  <a:gd name="T91" fmla="*/ 544 h 999"/>
                  <a:gd name="T92" fmla="*/ 274 w 1029"/>
                  <a:gd name="T93" fmla="*/ 571 h 999"/>
                  <a:gd name="T94" fmla="*/ 269 w 1029"/>
                  <a:gd name="T95" fmla="*/ 616 h 999"/>
                  <a:gd name="T96" fmla="*/ 218 w 1029"/>
                  <a:gd name="T97" fmla="*/ 657 h 999"/>
                  <a:gd name="T98" fmla="*/ 228 w 1029"/>
                  <a:gd name="T99" fmla="*/ 802 h 999"/>
                  <a:gd name="T100" fmla="*/ 237 w 1029"/>
                  <a:gd name="T101" fmla="*/ 882 h 999"/>
                  <a:gd name="T102" fmla="*/ 131 w 1029"/>
                  <a:gd name="T103" fmla="*/ 910 h 9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29" h="999">
                    <a:moveTo>
                      <a:pt x="118" y="929"/>
                    </a:moveTo>
                    <a:lnTo>
                      <a:pt x="150" y="927"/>
                    </a:lnTo>
                    <a:lnTo>
                      <a:pt x="168" y="913"/>
                    </a:lnTo>
                    <a:lnTo>
                      <a:pt x="181" y="929"/>
                    </a:lnTo>
                    <a:lnTo>
                      <a:pt x="203" y="927"/>
                    </a:lnTo>
                    <a:lnTo>
                      <a:pt x="216" y="946"/>
                    </a:lnTo>
                    <a:lnTo>
                      <a:pt x="228" y="946"/>
                    </a:lnTo>
                    <a:lnTo>
                      <a:pt x="237" y="961"/>
                    </a:lnTo>
                    <a:lnTo>
                      <a:pt x="231" y="980"/>
                    </a:lnTo>
                    <a:lnTo>
                      <a:pt x="238" y="985"/>
                    </a:lnTo>
                    <a:lnTo>
                      <a:pt x="253" y="974"/>
                    </a:lnTo>
                    <a:lnTo>
                      <a:pt x="264" y="979"/>
                    </a:lnTo>
                    <a:lnTo>
                      <a:pt x="260" y="992"/>
                    </a:lnTo>
                    <a:lnTo>
                      <a:pt x="272" y="999"/>
                    </a:lnTo>
                    <a:lnTo>
                      <a:pt x="284" y="996"/>
                    </a:lnTo>
                    <a:lnTo>
                      <a:pt x="297" y="980"/>
                    </a:lnTo>
                    <a:lnTo>
                      <a:pt x="312" y="965"/>
                    </a:lnTo>
                    <a:lnTo>
                      <a:pt x="313" y="958"/>
                    </a:lnTo>
                    <a:lnTo>
                      <a:pt x="313" y="946"/>
                    </a:lnTo>
                    <a:lnTo>
                      <a:pt x="306" y="936"/>
                    </a:lnTo>
                    <a:lnTo>
                      <a:pt x="310" y="912"/>
                    </a:lnTo>
                    <a:lnTo>
                      <a:pt x="325" y="929"/>
                    </a:lnTo>
                    <a:lnTo>
                      <a:pt x="336" y="929"/>
                    </a:lnTo>
                    <a:lnTo>
                      <a:pt x="345" y="921"/>
                    </a:lnTo>
                    <a:lnTo>
                      <a:pt x="390" y="933"/>
                    </a:lnTo>
                    <a:lnTo>
                      <a:pt x="404" y="924"/>
                    </a:lnTo>
                    <a:lnTo>
                      <a:pt x="413" y="932"/>
                    </a:lnTo>
                    <a:lnTo>
                      <a:pt x="405" y="946"/>
                    </a:lnTo>
                    <a:lnTo>
                      <a:pt x="421" y="953"/>
                    </a:lnTo>
                    <a:lnTo>
                      <a:pt x="424" y="970"/>
                    </a:lnTo>
                    <a:lnTo>
                      <a:pt x="442" y="967"/>
                    </a:lnTo>
                    <a:lnTo>
                      <a:pt x="452" y="970"/>
                    </a:lnTo>
                    <a:lnTo>
                      <a:pt x="461" y="968"/>
                    </a:lnTo>
                    <a:lnTo>
                      <a:pt x="479" y="958"/>
                    </a:lnTo>
                    <a:lnTo>
                      <a:pt x="487" y="971"/>
                    </a:lnTo>
                    <a:lnTo>
                      <a:pt x="505" y="954"/>
                    </a:lnTo>
                    <a:lnTo>
                      <a:pt x="519" y="950"/>
                    </a:lnTo>
                    <a:lnTo>
                      <a:pt x="521" y="937"/>
                    </a:lnTo>
                    <a:lnTo>
                      <a:pt x="534" y="932"/>
                    </a:lnTo>
                    <a:lnTo>
                      <a:pt x="548" y="933"/>
                    </a:lnTo>
                    <a:lnTo>
                      <a:pt x="565" y="912"/>
                    </a:lnTo>
                    <a:lnTo>
                      <a:pt x="584" y="908"/>
                    </a:lnTo>
                    <a:lnTo>
                      <a:pt x="610" y="907"/>
                    </a:lnTo>
                    <a:lnTo>
                      <a:pt x="623" y="899"/>
                    </a:lnTo>
                    <a:lnTo>
                      <a:pt x="678" y="899"/>
                    </a:lnTo>
                    <a:lnTo>
                      <a:pt x="692" y="893"/>
                    </a:lnTo>
                    <a:lnTo>
                      <a:pt x="692" y="887"/>
                    </a:lnTo>
                    <a:lnTo>
                      <a:pt x="700" y="859"/>
                    </a:lnTo>
                    <a:lnTo>
                      <a:pt x="707" y="877"/>
                    </a:lnTo>
                    <a:lnTo>
                      <a:pt x="723" y="871"/>
                    </a:lnTo>
                    <a:lnTo>
                      <a:pt x="750" y="871"/>
                    </a:lnTo>
                    <a:lnTo>
                      <a:pt x="759" y="890"/>
                    </a:lnTo>
                    <a:lnTo>
                      <a:pt x="789" y="878"/>
                    </a:lnTo>
                    <a:lnTo>
                      <a:pt x="806" y="872"/>
                    </a:lnTo>
                    <a:lnTo>
                      <a:pt x="826" y="890"/>
                    </a:lnTo>
                    <a:lnTo>
                      <a:pt x="821" y="907"/>
                    </a:lnTo>
                    <a:lnTo>
                      <a:pt x="864" y="936"/>
                    </a:lnTo>
                    <a:lnTo>
                      <a:pt x="878" y="935"/>
                    </a:lnTo>
                    <a:lnTo>
                      <a:pt x="881" y="918"/>
                    </a:lnTo>
                    <a:lnTo>
                      <a:pt x="874" y="901"/>
                    </a:lnTo>
                    <a:lnTo>
                      <a:pt x="886" y="881"/>
                    </a:lnTo>
                    <a:lnTo>
                      <a:pt x="874" y="860"/>
                    </a:lnTo>
                    <a:lnTo>
                      <a:pt x="846" y="859"/>
                    </a:lnTo>
                    <a:lnTo>
                      <a:pt x="852" y="839"/>
                    </a:lnTo>
                    <a:lnTo>
                      <a:pt x="860" y="816"/>
                    </a:lnTo>
                    <a:lnTo>
                      <a:pt x="839" y="780"/>
                    </a:lnTo>
                    <a:lnTo>
                      <a:pt x="831" y="780"/>
                    </a:lnTo>
                    <a:lnTo>
                      <a:pt x="827" y="765"/>
                    </a:lnTo>
                    <a:lnTo>
                      <a:pt x="806" y="738"/>
                    </a:lnTo>
                    <a:lnTo>
                      <a:pt x="836" y="708"/>
                    </a:lnTo>
                    <a:lnTo>
                      <a:pt x="852" y="698"/>
                    </a:lnTo>
                    <a:lnTo>
                      <a:pt x="867" y="686"/>
                    </a:lnTo>
                    <a:lnTo>
                      <a:pt x="907" y="676"/>
                    </a:lnTo>
                    <a:lnTo>
                      <a:pt x="929" y="663"/>
                    </a:lnTo>
                    <a:lnTo>
                      <a:pt x="946" y="645"/>
                    </a:lnTo>
                    <a:lnTo>
                      <a:pt x="946" y="627"/>
                    </a:lnTo>
                    <a:lnTo>
                      <a:pt x="944" y="620"/>
                    </a:lnTo>
                    <a:lnTo>
                      <a:pt x="952" y="608"/>
                    </a:lnTo>
                    <a:lnTo>
                      <a:pt x="948" y="597"/>
                    </a:lnTo>
                    <a:lnTo>
                      <a:pt x="961" y="588"/>
                    </a:lnTo>
                    <a:lnTo>
                      <a:pt x="1004" y="607"/>
                    </a:lnTo>
                    <a:lnTo>
                      <a:pt x="1022" y="576"/>
                    </a:lnTo>
                    <a:lnTo>
                      <a:pt x="1029" y="558"/>
                    </a:lnTo>
                    <a:lnTo>
                      <a:pt x="1022" y="544"/>
                    </a:lnTo>
                    <a:lnTo>
                      <a:pt x="1020" y="537"/>
                    </a:lnTo>
                    <a:lnTo>
                      <a:pt x="1020" y="529"/>
                    </a:lnTo>
                    <a:lnTo>
                      <a:pt x="1010" y="500"/>
                    </a:lnTo>
                    <a:lnTo>
                      <a:pt x="992" y="496"/>
                    </a:lnTo>
                    <a:lnTo>
                      <a:pt x="981" y="480"/>
                    </a:lnTo>
                    <a:lnTo>
                      <a:pt x="959" y="471"/>
                    </a:lnTo>
                    <a:lnTo>
                      <a:pt x="950" y="480"/>
                    </a:lnTo>
                    <a:lnTo>
                      <a:pt x="913" y="434"/>
                    </a:lnTo>
                    <a:lnTo>
                      <a:pt x="887" y="433"/>
                    </a:lnTo>
                    <a:lnTo>
                      <a:pt x="877" y="425"/>
                    </a:lnTo>
                    <a:lnTo>
                      <a:pt x="884" y="414"/>
                    </a:lnTo>
                    <a:lnTo>
                      <a:pt x="872" y="403"/>
                    </a:lnTo>
                    <a:lnTo>
                      <a:pt x="855" y="389"/>
                    </a:lnTo>
                    <a:lnTo>
                      <a:pt x="849" y="381"/>
                    </a:lnTo>
                    <a:lnTo>
                      <a:pt x="833" y="365"/>
                    </a:lnTo>
                    <a:lnTo>
                      <a:pt x="800" y="365"/>
                    </a:lnTo>
                    <a:lnTo>
                      <a:pt x="770" y="338"/>
                    </a:lnTo>
                    <a:lnTo>
                      <a:pt x="764" y="312"/>
                    </a:lnTo>
                    <a:lnTo>
                      <a:pt x="752" y="309"/>
                    </a:lnTo>
                    <a:lnTo>
                      <a:pt x="749" y="286"/>
                    </a:lnTo>
                    <a:lnTo>
                      <a:pt x="736" y="280"/>
                    </a:lnTo>
                    <a:lnTo>
                      <a:pt x="736" y="271"/>
                    </a:lnTo>
                    <a:lnTo>
                      <a:pt x="711" y="244"/>
                    </a:lnTo>
                    <a:lnTo>
                      <a:pt x="726" y="228"/>
                    </a:lnTo>
                    <a:lnTo>
                      <a:pt x="724" y="220"/>
                    </a:lnTo>
                    <a:lnTo>
                      <a:pt x="739" y="201"/>
                    </a:lnTo>
                    <a:lnTo>
                      <a:pt x="734" y="187"/>
                    </a:lnTo>
                    <a:lnTo>
                      <a:pt x="723" y="170"/>
                    </a:lnTo>
                    <a:lnTo>
                      <a:pt x="710" y="167"/>
                    </a:lnTo>
                    <a:lnTo>
                      <a:pt x="668" y="135"/>
                    </a:lnTo>
                    <a:lnTo>
                      <a:pt x="668" y="116"/>
                    </a:lnTo>
                    <a:lnTo>
                      <a:pt x="639" y="91"/>
                    </a:lnTo>
                    <a:lnTo>
                      <a:pt x="649" y="84"/>
                    </a:lnTo>
                    <a:lnTo>
                      <a:pt x="643" y="70"/>
                    </a:lnTo>
                    <a:lnTo>
                      <a:pt x="623" y="64"/>
                    </a:lnTo>
                    <a:lnTo>
                      <a:pt x="608" y="39"/>
                    </a:lnTo>
                    <a:lnTo>
                      <a:pt x="590" y="50"/>
                    </a:lnTo>
                    <a:lnTo>
                      <a:pt x="584" y="42"/>
                    </a:lnTo>
                    <a:lnTo>
                      <a:pt x="558" y="54"/>
                    </a:lnTo>
                    <a:lnTo>
                      <a:pt x="524" y="52"/>
                    </a:lnTo>
                    <a:lnTo>
                      <a:pt x="505" y="37"/>
                    </a:lnTo>
                    <a:lnTo>
                      <a:pt x="502" y="18"/>
                    </a:lnTo>
                    <a:lnTo>
                      <a:pt x="491" y="12"/>
                    </a:lnTo>
                    <a:lnTo>
                      <a:pt x="469" y="26"/>
                    </a:lnTo>
                    <a:lnTo>
                      <a:pt x="474" y="62"/>
                    </a:lnTo>
                    <a:lnTo>
                      <a:pt x="474" y="82"/>
                    </a:lnTo>
                    <a:lnTo>
                      <a:pt x="463" y="89"/>
                    </a:lnTo>
                    <a:lnTo>
                      <a:pt x="453" y="87"/>
                    </a:lnTo>
                    <a:lnTo>
                      <a:pt x="446" y="82"/>
                    </a:lnTo>
                    <a:lnTo>
                      <a:pt x="442" y="64"/>
                    </a:lnTo>
                    <a:lnTo>
                      <a:pt x="416" y="64"/>
                    </a:lnTo>
                    <a:lnTo>
                      <a:pt x="404" y="66"/>
                    </a:lnTo>
                    <a:lnTo>
                      <a:pt x="400" y="54"/>
                    </a:lnTo>
                    <a:lnTo>
                      <a:pt x="382" y="56"/>
                    </a:lnTo>
                    <a:lnTo>
                      <a:pt x="357" y="64"/>
                    </a:lnTo>
                    <a:lnTo>
                      <a:pt x="353" y="74"/>
                    </a:lnTo>
                    <a:lnTo>
                      <a:pt x="367" y="88"/>
                    </a:lnTo>
                    <a:lnTo>
                      <a:pt x="382" y="95"/>
                    </a:lnTo>
                    <a:lnTo>
                      <a:pt x="376" y="100"/>
                    </a:lnTo>
                    <a:lnTo>
                      <a:pt x="365" y="100"/>
                    </a:lnTo>
                    <a:lnTo>
                      <a:pt x="358" y="109"/>
                    </a:lnTo>
                    <a:lnTo>
                      <a:pt x="345" y="107"/>
                    </a:lnTo>
                    <a:lnTo>
                      <a:pt x="334" y="98"/>
                    </a:lnTo>
                    <a:lnTo>
                      <a:pt x="334" y="87"/>
                    </a:lnTo>
                    <a:lnTo>
                      <a:pt x="332" y="77"/>
                    </a:lnTo>
                    <a:lnTo>
                      <a:pt x="290" y="52"/>
                    </a:lnTo>
                    <a:lnTo>
                      <a:pt x="281" y="30"/>
                    </a:lnTo>
                    <a:lnTo>
                      <a:pt x="263" y="18"/>
                    </a:lnTo>
                    <a:lnTo>
                      <a:pt x="251" y="7"/>
                    </a:lnTo>
                    <a:lnTo>
                      <a:pt x="244" y="10"/>
                    </a:lnTo>
                    <a:lnTo>
                      <a:pt x="216" y="0"/>
                    </a:lnTo>
                    <a:lnTo>
                      <a:pt x="216" y="9"/>
                    </a:lnTo>
                    <a:lnTo>
                      <a:pt x="203" y="36"/>
                    </a:lnTo>
                    <a:lnTo>
                      <a:pt x="199" y="41"/>
                    </a:lnTo>
                    <a:lnTo>
                      <a:pt x="176" y="51"/>
                    </a:lnTo>
                    <a:lnTo>
                      <a:pt x="162" y="46"/>
                    </a:lnTo>
                    <a:lnTo>
                      <a:pt x="154" y="56"/>
                    </a:lnTo>
                    <a:lnTo>
                      <a:pt x="150" y="76"/>
                    </a:lnTo>
                    <a:lnTo>
                      <a:pt x="147" y="85"/>
                    </a:lnTo>
                    <a:lnTo>
                      <a:pt x="139" y="94"/>
                    </a:lnTo>
                    <a:lnTo>
                      <a:pt x="131" y="97"/>
                    </a:lnTo>
                    <a:lnTo>
                      <a:pt x="109" y="98"/>
                    </a:lnTo>
                    <a:lnTo>
                      <a:pt x="102" y="113"/>
                    </a:lnTo>
                    <a:lnTo>
                      <a:pt x="109" y="128"/>
                    </a:lnTo>
                    <a:lnTo>
                      <a:pt x="104" y="136"/>
                    </a:lnTo>
                    <a:lnTo>
                      <a:pt x="89" y="142"/>
                    </a:lnTo>
                    <a:lnTo>
                      <a:pt x="69" y="132"/>
                    </a:lnTo>
                    <a:lnTo>
                      <a:pt x="58" y="126"/>
                    </a:lnTo>
                    <a:lnTo>
                      <a:pt x="38" y="129"/>
                    </a:lnTo>
                    <a:lnTo>
                      <a:pt x="28" y="136"/>
                    </a:lnTo>
                    <a:lnTo>
                      <a:pt x="16" y="131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8" y="173"/>
                    </a:lnTo>
                    <a:lnTo>
                      <a:pt x="4" y="188"/>
                    </a:lnTo>
                    <a:lnTo>
                      <a:pt x="7" y="217"/>
                    </a:lnTo>
                    <a:lnTo>
                      <a:pt x="26" y="229"/>
                    </a:lnTo>
                    <a:lnTo>
                      <a:pt x="30" y="244"/>
                    </a:lnTo>
                    <a:lnTo>
                      <a:pt x="31" y="261"/>
                    </a:lnTo>
                    <a:lnTo>
                      <a:pt x="22" y="265"/>
                    </a:lnTo>
                    <a:lnTo>
                      <a:pt x="16" y="275"/>
                    </a:lnTo>
                    <a:lnTo>
                      <a:pt x="22" y="278"/>
                    </a:lnTo>
                    <a:lnTo>
                      <a:pt x="11" y="288"/>
                    </a:lnTo>
                    <a:lnTo>
                      <a:pt x="19" y="299"/>
                    </a:lnTo>
                    <a:lnTo>
                      <a:pt x="24" y="305"/>
                    </a:lnTo>
                    <a:lnTo>
                      <a:pt x="55" y="305"/>
                    </a:lnTo>
                    <a:lnTo>
                      <a:pt x="69" y="292"/>
                    </a:lnTo>
                    <a:lnTo>
                      <a:pt x="86" y="288"/>
                    </a:lnTo>
                    <a:lnTo>
                      <a:pt x="88" y="269"/>
                    </a:lnTo>
                    <a:lnTo>
                      <a:pt x="82" y="264"/>
                    </a:lnTo>
                    <a:lnTo>
                      <a:pt x="69" y="257"/>
                    </a:lnTo>
                    <a:lnTo>
                      <a:pt x="71" y="249"/>
                    </a:lnTo>
                    <a:lnTo>
                      <a:pt x="87" y="250"/>
                    </a:lnTo>
                    <a:lnTo>
                      <a:pt x="105" y="244"/>
                    </a:lnTo>
                    <a:lnTo>
                      <a:pt x="119" y="251"/>
                    </a:lnTo>
                    <a:lnTo>
                      <a:pt x="134" y="245"/>
                    </a:lnTo>
                    <a:lnTo>
                      <a:pt x="139" y="257"/>
                    </a:lnTo>
                    <a:lnTo>
                      <a:pt x="134" y="265"/>
                    </a:lnTo>
                    <a:lnTo>
                      <a:pt x="142" y="272"/>
                    </a:lnTo>
                    <a:lnTo>
                      <a:pt x="154" y="267"/>
                    </a:lnTo>
                    <a:lnTo>
                      <a:pt x="156" y="273"/>
                    </a:lnTo>
                    <a:lnTo>
                      <a:pt x="169" y="268"/>
                    </a:lnTo>
                    <a:lnTo>
                      <a:pt x="186" y="294"/>
                    </a:lnTo>
                    <a:lnTo>
                      <a:pt x="179" y="305"/>
                    </a:lnTo>
                    <a:lnTo>
                      <a:pt x="181" y="312"/>
                    </a:lnTo>
                    <a:lnTo>
                      <a:pt x="190" y="308"/>
                    </a:lnTo>
                    <a:lnTo>
                      <a:pt x="194" y="314"/>
                    </a:lnTo>
                    <a:lnTo>
                      <a:pt x="196" y="319"/>
                    </a:lnTo>
                    <a:lnTo>
                      <a:pt x="197" y="330"/>
                    </a:lnTo>
                    <a:lnTo>
                      <a:pt x="211" y="338"/>
                    </a:lnTo>
                    <a:lnTo>
                      <a:pt x="228" y="316"/>
                    </a:lnTo>
                    <a:lnTo>
                      <a:pt x="235" y="322"/>
                    </a:lnTo>
                    <a:lnTo>
                      <a:pt x="231" y="341"/>
                    </a:lnTo>
                    <a:lnTo>
                      <a:pt x="242" y="360"/>
                    </a:lnTo>
                    <a:lnTo>
                      <a:pt x="234" y="381"/>
                    </a:lnTo>
                    <a:lnTo>
                      <a:pt x="243" y="395"/>
                    </a:lnTo>
                    <a:lnTo>
                      <a:pt x="243" y="404"/>
                    </a:lnTo>
                    <a:lnTo>
                      <a:pt x="245" y="418"/>
                    </a:lnTo>
                    <a:lnTo>
                      <a:pt x="265" y="438"/>
                    </a:lnTo>
                    <a:lnTo>
                      <a:pt x="262" y="448"/>
                    </a:lnTo>
                    <a:lnTo>
                      <a:pt x="295" y="478"/>
                    </a:lnTo>
                    <a:lnTo>
                      <a:pt x="299" y="490"/>
                    </a:lnTo>
                    <a:lnTo>
                      <a:pt x="304" y="503"/>
                    </a:lnTo>
                    <a:lnTo>
                      <a:pt x="300" y="509"/>
                    </a:lnTo>
                    <a:lnTo>
                      <a:pt x="302" y="533"/>
                    </a:lnTo>
                    <a:lnTo>
                      <a:pt x="299" y="544"/>
                    </a:lnTo>
                    <a:lnTo>
                      <a:pt x="308" y="558"/>
                    </a:lnTo>
                    <a:lnTo>
                      <a:pt x="315" y="570"/>
                    </a:lnTo>
                    <a:lnTo>
                      <a:pt x="303" y="576"/>
                    </a:lnTo>
                    <a:lnTo>
                      <a:pt x="294" y="580"/>
                    </a:lnTo>
                    <a:lnTo>
                      <a:pt x="274" y="571"/>
                    </a:lnTo>
                    <a:lnTo>
                      <a:pt x="269" y="578"/>
                    </a:lnTo>
                    <a:lnTo>
                      <a:pt x="266" y="582"/>
                    </a:lnTo>
                    <a:lnTo>
                      <a:pt x="267" y="585"/>
                    </a:lnTo>
                    <a:lnTo>
                      <a:pt x="278" y="601"/>
                    </a:lnTo>
                    <a:lnTo>
                      <a:pt x="269" y="616"/>
                    </a:lnTo>
                    <a:lnTo>
                      <a:pt x="260" y="638"/>
                    </a:lnTo>
                    <a:lnTo>
                      <a:pt x="253" y="648"/>
                    </a:lnTo>
                    <a:lnTo>
                      <a:pt x="235" y="640"/>
                    </a:lnTo>
                    <a:lnTo>
                      <a:pt x="221" y="648"/>
                    </a:lnTo>
                    <a:lnTo>
                      <a:pt x="218" y="657"/>
                    </a:lnTo>
                    <a:lnTo>
                      <a:pt x="209" y="667"/>
                    </a:lnTo>
                    <a:lnTo>
                      <a:pt x="232" y="725"/>
                    </a:lnTo>
                    <a:lnTo>
                      <a:pt x="246" y="770"/>
                    </a:lnTo>
                    <a:lnTo>
                      <a:pt x="239" y="788"/>
                    </a:lnTo>
                    <a:lnTo>
                      <a:pt x="228" y="802"/>
                    </a:lnTo>
                    <a:lnTo>
                      <a:pt x="238" y="829"/>
                    </a:lnTo>
                    <a:lnTo>
                      <a:pt x="237" y="839"/>
                    </a:lnTo>
                    <a:lnTo>
                      <a:pt x="232" y="845"/>
                    </a:lnTo>
                    <a:lnTo>
                      <a:pt x="239" y="859"/>
                    </a:lnTo>
                    <a:lnTo>
                      <a:pt x="237" y="882"/>
                    </a:lnTo>
                    <a:lnTo>
                      <a:pt x="234" y="892"/>
                    </a:lnTo>
                    <a:lnTo>
                      <a:pt x="212" y="887"/>
                    </a:lnTo>
                    <a:lnTo>
                      <a:pt x="179" y="889"/>
                    </a:lnTo>
                    <a:lnTo>
                      <a:pt x="151" y="907"/>
                    </a:lnTo>
                    <a:lnTo>
                      <a:pt x="131" y="910"/>
                    </a:lnTo>
                    <a:lnTo>
                      <a:pt x="118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2628" y="2677"/>
                <a:ext cx="1029" cy="999"/>
              </a:xfrm>
              <a:custGeom>
                <a:avLst/>
                <a:gdLst>
                  <a:gd name="T0" fmla="*/ 203 w 1029"/>
                  <a:gd name="T1" fmla="*/ 927 h 999"/>
                  <a:gd name="T2" fmla="*/ 238 w 1029"/>
                  <a:gd name="T3" fmla="*/ 985 h 999"/>
                  <a:gd name="T4" fmla="*/ 284 w 1029"/>
                  <a:gd name="T5" fmla="*/ 996 h 999"/>
                  <a:gd name="T6" fmla="*/ 306 w 1029"/>
                  <a:gd name="T7" fmla="*/ 936 h 999"/>
                  <a:gd name="T8" fmla="*/ 390 w 1029"/>
                  <a:gd name="T9" fmla="*/ 933 h 999"/>
                  <a:gd name="T10" fmla="*/ 424 w 1029"/>
                  <a:gd name="T11" fmla="*/ 970 h 999"/>
                  <a:gd name="T12" fmla="*/ 487 w 1029"/>
                  <a:gd name="T13" fmla="*/ 971 h 999"/>
                  <a:gd name="T14" fmla="*/ 548 w 1029"/>
                  <a:gd name="T15" fmla="*/ 933 h 999"/>
                  <a:gd name="T16" fmla="*/ 678 w 1029"/>
                  <a:gd name="T17" fmla="*/ 899 h 999"/>
                  <a:gd name="T18" fmla="*/ 723 w 1029"/>
                  <a:gd name="T19" fmla="*/ 871 h 999"/>
                  <a:gd name="T20" fmla="*/ 826 w 1029"/>
                  <a:gd name="T21" fmla="*/ 890 h 999"/>
                  <a:gd name="T22" fmla="*/ 874 w 1029"/>
                  <a:gd name="T23" fmla="*/ 901 h 999"/>
                  <a:gd name="T24" fmla="*/ 860 w 1029"/>
                  <a:gd name="T25" fmla="*/ 816 h 999"/>
                  <a:gd name="T26" fmla="*/ 836 w 1029"/>
                  <a:gd name="T27" fmla="*/ 708 h 999"/>
                  <a:gd name="T28" fmla="*/ 946 w 1029"/>
                  <a:gd name="T29" fmla="*/ 645 h 999"/>
                  <a:gd name="T30" fmla="*/ 961 w 1029"/>
                  <a:gd name="T31" fmla="*/ 588 h 999"/>
                  <a:gd name="T32" fmla="*/ 1020 w 1029"/>
                  <a:gd name="T33" fmla="*/ 537 h 999"/>
                  <a:gd name="T34" fmla="*/ 959 w 1029"/>
                  <a:gd name="T35" fmla="*/ 471 h 999"/>
                  <a:gd name="T36" fmla="*/ 884 w 1029"/>
                  <a:gd name="T37" fmla="*/ 414 h 999"/>
                  <a:gd name="T38" fmla="*/ 800 w 1029"/>
                  <a:gd name="T39" fmla="*/ 365 h 999"/>
                  <a:gd name="T40" fmla="*/ 736 w 1029"/>
                  <a:gd name="T41" fmla="*/ 280 h 999"/>
                  <a:gd name="T42" fmla="*/ 739 w 1029"/>
                  <a:gd name="T43" fmla="*/ 201 h 999"/>
                  <a:gd name="T44" fmla="*/ 668 w 1029"/>
                  <a:gd name="T45" fmla="*/ 116 h 999"/>
                  <a:gd name="T46" fmla="*/ 608 w 1029"/>
                  <a:gd name="T47" fmla="*/ 39 h 999"/>
                  <a:gd name="T48" fmla="*/ 505 w 1029"/>
                  <a:gd name="T49" fmla="*/ 37 h 999"/>
                  <a:gd name="T50" fmla="*/ 474 w 1029"/>
                  <a:gd name="T51" fmla="*/ 82 h 999"/>
                  <a:gd name="T52" fmla="*/ 416 w 1029"/>
                  <a:gd name="T53" fmla="*/ 64 h 999"/>
                  <a:gd name="T54" fmla="*/ 353 w 1029"/>
                  <a:gd name="T55" fmla="*/ 74 h 999"/>
                  <a:gd name="T56" fmla="*/ 358 w 1029"/>
                  <a:gd name="T57" fmla="*/ 109 h 999"/>
                  <a:gd name="T58" fmla="*/ 290 w 1029"/>
                  <a:gd name="T59" fmla="*/ 52 h 999"/>
                  <a:gd name="T60" fmla="*/ 216 w 1029"/>
                  <a:gd name="T61" fmla="*/ 0 h 999"/>
                  <a:gd name="T62" fmla="*/ 162 w 1029"/>
                  <a:gd name="T63" fmla="*/ 46 h 999"/>
                  <a:gd name="T64" fmla="*/ 131 w 1029"/>
                  <a:gd name="T65" fmla="*/ 97 h 999"/>
                  <a:gd name="T66" fmla="*/ 89 w 1029"/>
                  <a:gd name="T67" fmla="*/ 142 h 999"/>
                  <a:gd name="T68" fmla="*/ 16 w 1029"/>
                  <a:gd name="T69" fmla="*/ 131 h 999"/>
                  <a:gd name="T70" fmla="*/ 7 w 1029"/>
                  <a:gd name="T71" fmla="*/ 217 h 999"/>
                  <a:gd name="T72" fmla="*/ 16 w 1029"/>
                  <a:gd name="T73" fmla="*/ 275 h 999"/>
                  <a:gd name="T74" fmla="*/ 55 w 1029"/>
                  <a:gd name="T75" fmla="*/ 305 h 999"/>
                  <a:gd name="T76" fmla="*/ 69 w 1029"/>
                  <a:gd name="T77" fmla="*/ 257 h 999"/>
                  <a:gd name="T78" fmla="*/ 134 w 1029"/>
                  <a:gd name="T79" fmla="*/ 245 h 999"/>
                  <a:gd name="T80" fmla="*/ 156 w 1029"/>
                  <a:gd name="T81" fmla="*/ 273 h 999"/>
                  <a:gd name="T82" fmla="*/ 190 w 1029"/>
                  <a:gd name="T83" fmla="*/ 308 h 999"/>
                  <a:gd name="T84" fmla="*/ 228 w 1029"/>
                  <a:gd name="T85" fmla="*/ 316 h 999"/>
                  <a:gd name="T86" fmla="*/ 243 w 1029"/>
                  <a:gd name="T87" fmla="*/ 395 h 999"/>
                  <a:gd name="T88" fmla="*/ 295 w 1029"/>
                  <a:gd name="T89" fmla="*/ 478 h 999"/>
                  <a:gd name="T90" fmla="*/ 299 w 1029"/>
                  <a:gd name="T91" fmla="*/ 544 h 999"/>
                  <a:gd name="T92" fmla="*/ 274 w 1029"/>
                  <a:gd name="T93" fmla="*/ 571 h 999"/>
                  <a:gd name="T94" fmla="*/ 269 w 1029"/>
                  <a:gd name="T95" fmla="*/ 616 h 999"/>
                  <a:gd name="T96" fmla="*/ 218 w 1029"/>
                  <a:gd name="T97" fmla="*/ 657 h 999"/>
                  <a:gd name="T98" fmla="*/ 228 w 1029"/>
                  <a:gd name="T99" fmla="*/ 802 h 999"/>
                  <a:gd name="T100" fmla="*/ 237 w 1029"/>
                  <a:gd name="T101" fmla="*/ 882 h 999"/>
                  <a:gd name="T102" fmla="*/ 131 w 1029"/>
                  <a:gd name="T103" fmla="*/ 910 h 9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29" h="999">
                    <a:moveTo>
                      <a:pt x="118" y="929"/>
                    </a:moveTo>
                    <a:lnTo>
                      <a:pt x="150" y="927"/>
                    </a:lnTo>
                    <a:lnTo>
                      <a:pt x="168" y="913"/>
                    </a:lnTo>
                    <a:lnTo>
                      <a:pt x="181" y="929"/>
                    </a:lnTo>
                    <a:lnTo>
                      <a:pt x="203" y="927"/>
                    </a:lnTo>
                    <a:lnTo>
                      <a:pt x="216" y="946"/>
                    </a:lnTo>
                    <a:lnTo>
                      <a:pt x="228" y="946"/>
                    </a:lnTo>
                    <a:lnTo>
                      <a:pt x="237" y="961"/>
                    </a:lnTo>
                    <a:lnTo>
                      <a:pt x="231" y="980"/>
                    </a:lnTo>
                    <a:lnTo>
                      <a:pt x="238" y="985"/>
                    </a:lnTo>
                    <a:lnTo>
                      <a:pt x="253" y="974"/>
                    </a:lnTo>
                    <a:lnTo>
                      <a:pt x="264" y="979"/>
                    </a:lnTo>
                    <a:lnTo>
                      <a:pt x="260" y="992"/>
                    </a:lnTo>
                    <a:lnTo>
                      <a:pt x="272" y="999"/>
                    </a:lnTo>
                    <a:lnTo>
                      <a:pt x="284" y="996"/>
                    </a:lnTo>
                    <a:lnTo>
                      <a:pt x="297" y="980"/>
                    </a:lnTo>
                    <a:lnTo>
                      <a:pt x="312" y="965"/>
                    </a:lnTo>
                    <a:lnTo>
                      <a:pt x="313" y="958"/>
                    </a:lnTo>
                    <a:lnTo>
                      <a:pt x="313" y="946"/>
                    </a:lnTo>
                    <a:lnTo>
                      <a:pt x="306" y="936"/>
                    </a:lnTo>
                    <a:lnTo>
                      <a:pt x="310" y="912"/>
                    </a:lnTo>
                    <a:lnTo>
                      <a:pt x="325" y="929"/>
                    </a:lnTo>
                    <a:lnTo>
                      <a:pt x="336" y="929"/>
                    </a:lnTo>
                    <a:lnTo>
                      <a:pt x="345" y="921"/>
                    </a:lnTo>
                    <a:lnTo>
                      <a:pt x="390" y="933"/>
                    </a:lnTo>
                    <a:lnTo>
                      <a:pt x="404" y="924"/>
                    </a:lnTo>
                    <a:lnTo>
                      <a:pt x="413" y="932"/>
                    </a:lnTo>
                    <a:lnTo>
                      <a:pt x="405" y="946"/>
                    </a:lnTo>
                    <a:lnTo>
                      <a:pt x="421" y="953"/>
                    </a:lnTo>
                    <a:lnTo>
                      <a:pt x="424" y="970"/>
                    </a:lnTo>
                    <a:lnTo>
                      <a:pt x="442" y="967"/>
                    </a:lnTo>
                    <a:lnTo>
                      <a:pt x="452" y="970"/>
                    </a:lnTo>
                    <a:lnTo>
                      <a:pt x="461" y="968"/>
                    </a:lnTo>
                    <a:lnTo>
                      <a:pt x="479" y="958"/>
                    </a:lnTo>
                    <a:lnTo>
                      <a:pt x="487" y="971"/>
                    </a:lnTo>
                    <a:lnTo>
                      <a:pt x="505" y="954"/>
                    </a:lnTo>
                    <a:lnTo>
                      <a:pt x="519" y="950"/>
                    </a:lnTo>
                    <a:lnTo>
                      <a:pt x="521" y="937"/>
                    </a:lnTo>
                    <a:lnTo>
                      <a:pt x="534" y="932"/>
                    </a:lnTo>
                    <a:lnTo>
                      <a:pt x="548" y="933"/>
                    </a:lnTo>
                    <a:lnTo>
                      <a:pt x="565" y="912"/>
                    </a:lnTo>
                    <a:lnTo>
                      <a:pt x="584" y="908"/>
                    </a:lnTo>
                    <a:lnTo>
                      <a:pt x="610" y="907"/>
                    </a:lnTo>
                    <a:lnTo>
                      <a:pt x="623" y="899"/>
                    </a:lnTo>
                    <a:lnTo>
                      <a:pt x="678" y="899"/>
                    </a:lnTo>
                    <a:lnTo>
                      <a:pt x="692" y="893"/>
                    </a:lnTo>
                    <a:lnTo>
                      <a:pt x="692" y="887"/>
                    </a:lnTo>
                    <a:lnTo>
                      <a:pt x="700" y="859"/>
                    </a:lnTo>
                    <a:lnTo>
                      <a:pt x="707" y="877"/>
                    </a:lnTo>
                    <a:lnTo>
                      <a:pt x="723" y="871"/>
                    </a:lnTo>
                    <a:lnTo>
                      <a:pt x="750" y="871"/>
                    </a:lnTo>
                    <a:lnTo>
                      <a:pt x="759" y="890"/>
                    </a:lnTo>
                    <a:lnTo>
                      <a:pt x="789" y="878"/>
                    </a:lnTo>
                    <a:lnTo>
                      <a:pt x="806" y="872"/>
                    </a:lnTo>
                    <a:lnTo>
                      <a:pt x="826" y="890"/>
                    </a:lnTo>
                    <a:lnTo>
                      <a:pt x="821" y="907"/>
                    </a:lnTo>
                    <a:lnTo>
                      <a:pt x="864" y="936"/>
                    </a:lnTo>
                    <a:lnTo>
                      <a:pt x="878" y="935"/>
                    </a:lnTo>
                    <a:lnTo>
                      <a:pt x="881" y="918"/>
                    </a:lnTo>
                    <a:lnTo>
                      <a:pt x="874" y="901"/>
                    </a:lnTo>
                    <a:lnTo>
                      <a:pt x="886" y="881"/>
                    </a:lnTo>
                    <a:lnTo>
                      <a:pt x="874" y="860"/>
                    </a:lnTo>
                    <a:lnTo>
                      <a:pt x="846" y="859"/>
                    </a:lnTo>
                    <a:lnTo>
                      <a:pt x="852" y="839"/>
                    </a:lnTo>
                    <a:lnTo>
                      <a:pt x="860" y="816"/>
                    </a:lnTo>
                    <a:lnTo>
                      <a:pt x="839" y="780"/>
                    </a:lnTo>
                    <a:lnTo>
                      <a:pt x="831" y="780"/>
                    </a:lnTo>
                    <a:lnTo>
                      <a:pt x="827" y="765"/>
                    </a:lnTo>
                    <a:lnTo>
                      <a:pt x="806" y="738"/>
                    </a:lnTo>
                    <a:lnTo>
                      <a:pt x="836" y="708"/>
                    </a:lnTo>
                    <a:lnTo>
                      <a:pt x="852" y="698"/>
                    </a:lnTo>
                    <a:lnTo>
                      <a:pt x="867" y="686"/>
                    </a:lnTo>
                    <a:lnTo>
                      <a:pt x="907" y="676"/>
                    </a:lnTo>
                    <a:lnTo>
                      <a:pt x="929" y="663"/>
                    </a:lnTo>
                    <a:lnTo>
                      <a:pt x="946" y="645"/>
                    </a:lnTo>
                    <a:lnTo>
                      <a:pt x="946" y="627"/>
                    </a:lnTo>
                    <a:lnTo>
                      <a:pt x="944" y="620"/>
                    </a:lnTo>
                    <a:lnTo>
                      <a:pt x="952" y="608"/>
                    </a:lnTo>
                    <a:lnTo>
                      <a:pt x="948" y="597"/>
                    </a:lnTo>
                    <a:lnTo>
                      <a:pt x="961" y="588"/>
                    </a:lnTo>
                    <a:lnTo>
                      <a:pt x="1004" y="607"/>
                    </a:lnTo>
                    <a:lnTo>
                      <a:pt x="1022" y="576"/>
                    </a:lnTo>
                    <a:lnTo>
                      <a:pt x="1029" y="558"/>
                    </a:lnTo>
                    <a:lnTo>
                      <a:pt x="1022" y="544"/>
                    </a:lnTo>
                    <a:lnTo>
                      <a:pt x="1020" y="537"/>
                    </a:lnTo>
                    <a:lnTo>
                      <a:pt x="1020" y="529"/>
                    </a:lnTo>
                    <a:lnTo>
                      <a:pt x="1010" y="500"/>
                    </a:lnTo>
                    <a:lnTo>
                      <a:pt x="992" y="496"/>
                    </a:lnTo>
                    <a:lnTo>
                      <a:pt x="981" y="480"/>
                    </a:lnTo>
                    <a:lnTo>
                      <a:pt x="959" y="471"/>
                    </a:lnTo>
                    <a:lnTo>
                      <a:pt x="950" y="480"/>
                    </a:lnTo>
                    <a:lnTo>
                      <a:pt x="913" y="434"/>
                    </a:lnTo>
                    <a:lnTo>
                      <a:pt x="887" y="433"/>
                    </a:lnTo>
                    <a:lnTo>
                      <a:pt x="877" y="425"/>
                    </a:lnTo>
                    <a:lnTo>
                      <a:pt x="884" y="414"/>
                    </a:lnTo>
                    <a:lnTo>
                      <a:pt x="872" y="403"/>
                    </a:lnTo>
                    <a:lnTo>
                      <a:pt x="855" y="389"/>
                    </a:lnTo>
                    <a:lnTo>
                      <a:pt x="849" y="381"/>
                    </a:lnTo>
                    <a:lnTo>
                      <a:pt x="833" y="365"/>
                    </a:lnTo>
                    <a:lnTo>
                      <a:pt x="800" y="365"/>
                    </a:lnTo>
                    <a:lnTo>
                      <a:pt x="770" y="338"/>
                    </a:lnTo>
                    <a:lnTo>
                      <a:pt x="764" y="312"/>
                    </a:lnTo>
                    <a:lnTo>
                      <a:pt x="752" y="309"/>
                    </a:lnTo>
                    <a:lnTo>
                      <a:pt x="749" y="286"/>
                    </a:lnTo>
                    <a:lnTo>
                      <a:pt x="736" y="280"/>
                    </a:lnTo>
                    <a:lnTo>
                      <a:pt x="736" y="271"/>
                    </a:lnTo>
                    <a:lnTo>
                      <a:pt x="711" y="244"/>
                    </a:lnTo>
                    <a:lnTo>
                      <a:pt x="726" y="228"/>
                    </a:lnTo>
                    <a:lnTo>
                      <a:pt x="724" y="220"/>
                    </a:lnTo>
                    <a:lnTo>
                      <a:pt x="739" y="201"/>
                    </a:lnTo>
                    <a:lnTo>
                      <a:pt x="734" y="187"/>
                    </a:lnTo>
                    <a:lnTo>
                      <a:pt x="723" y="170"/>
                    </a:lnTo>
                    <a:lnTo>
                      <a:pt x="710" y="167"/>
                    </a:lnTo>
                    <a:lnTo>
                      <a:pt x="668" y="135"/>
                    </a:lnTo>
                    <a:lnTo>
                      <a:pt x="668" y="116"/>
                    </a:lnTo>
                    <a:lnTo>
                      <a:pt x="639" y="91"/>
                    </a:lnTo>
                    <a:lnTo>
                      <a:pt x="649" y="84"/>
                    </a:lnTo>
                    <a:lnTo>
                      <a:pt x="643" y="70"/>
                    </a:lnTo>
                    <a:lnTo>
                      <a:pt x="623" y="64"/>
                    </a:lnTo>
                    <a:lnTo>
                      <a:pt x="608" y="39"/>
                    </a:lnTo>
                    <a:lnTo>
                      <a:pt x="590" y="50"/>
                    </a:lnTo>
                    <a:lnTo>
                      <a:pt x="584" y="42"/>
                    </a:lnTo>
                    <a:lnTo>
                      <a:pt x="558" y="54"/>
                    </a:lnTo>
                    <a:lnTo>
                      <a:pt x="524" y="52"/>
                    </a:lnTo>
                    <a:lnTo>
                      <a:pt x="505" y="37"/>
                    </a:lnTo>
                    <a:lnTo>
                      <a:pt x="502" y="18"/>
                    </a:lnTo>
                    <a:lnTo>
                      <a:pt x="491" y="12"/>
                    </a:lnTo>
                    <a:lnTo>
                      <a:pt x="469" y="26"/>
                    </a:lnTo>
                    <a:lnTo>
                      <a:pt x="474" y="62"/>
                    </a:lnTo>
                    <a:lnTo>
                      <a:pt x="474" y="82"/>
                    </a:lnTo>
                    <a:lnTo>
                      <a:pt x="463" y="89"/>
                    </a:lnTo>
                    <a:lnTo>
                      <a:pt x="453" y="87"/>
                    </a:lnTo>
                    <a:lnTo>
                      <a:pt x="446" y="82"/>
                    </a:lnTo>
                    <a:lnTo>
                      <a:pt x="442" y="64"/>
                    </a:lnTo>
                    <a:lnTo>
                      <a:pt x="416" y="64"/>
                    </a:lnTo>
                    <a:lnTo>
                      <a:pt x="404" y="66"/>
                    </a:lnTo>
                    <a:lnTo>
                      <a:pt x="400" y="54"/>
                    </a:lnTo>
                    <a:lnTo>
                      <a:pt x="382" y="56"/>
                    </a:lnTo>
                    <a:lnTo>
                      <a:pt x="357" y="64"/>
                    </a:lnTo>
                    <a:lnTo>
                      <a:pt x="353" y="74"/>
                    </a:lnTo>
                    <a:lnTo>
                      <a:pt x="367" y="88"/>
                    </a:lnTo>
                    <a:lnTo>
                      <a:pt x="382" y="95"/>
                    </a:lnTo>
                    <a:lnTo>
                      <a:pt x="376" y="100"/>
                    </a:lnTo>
                    <a:lnTo>
                      <a:pt x="365" y="100"/>
                    </a:lnTo>
                    <a:lnTo>
                      <a:pt x="358" y="109"/>
                    </a:lnTo>
                    <a:lnTo>
                      <a:pt x="345" y="107"/>
                    </a:lnTo>
                    <a:lnTo>
                      <a:pt x="334" y="98"/>
                    </a:lnTo>
                    <a:lnTo>
                      <a:pt x="334" y="87"/>
                    </a:lnTo>
                    <a:lnTo>
                      <a:pt x="332" y="77"/>
                    </a:lnTo>
                    <a:lnTo>
                      <a:pt x="290" y="52"/>
                    </a:lnTo>
                    <a:lnTo>
                      <a:pt x="281" y="30"/>
                    </a:lnTo>
                    <a:lnTo>
                      <a:pt x="263" y="18"/>
                    </a:lnTo>
                    <a:lnTo>
                      <a:pt x="251" y="7"/>
                    </a:lnTo>
                    <a:lnTo>
                      <a:pt x="244" y="10"/>
                    </a:lnTo>
                    <a:lnTo>
                      <a:pt x="216" y="0"/>
                    </a:lnTo>
                    <a:lnTo>
                      <a:pt x="216" y="9"/>
                    </a:lnTo>
                    <a:lnTo>
                      <a:pt x="203" y="36"/>
                    </a:lnTo>
                    <a:lnTo>
                      <a:pt x="199" y="41"/>
                    </a:lnTo>
                    <a:lnTo>
                      <a:pt x="176" y="51"/>
                    </a:lnTo>
                    <a:lnTo>
                      <a:pt x="162" y="46"/>
                    </a:lnTo>
                    <a:lnTo>
                      <a:pt x="154" y="56"/>
                    </a:lnTo>
                    <a:lnTo>
                      <a:pt x="150" y="76"/>
                    </a:lnTo>
                    <a:lnTo>
                      <a:pt x="147" y="85"/>
                    </a:lnTo>
                    <a:lnTo>
                      <a:pt x="139" y="94"/>
                    </a:lnTo>
                    <a:lnTo>
                      <a:pt x="131" y="97"/>
                    </a:lnTo>
                    <a:lnTo>
                      <a:pt x="109" y="98"/>
                    </a:lnTo>
                    <a:lnTo>
                      <a:pt x="102" y="113"/>
                    </a:lnTo>
                    <a:lnTo>
                      <a:pt x="109" y="128"/>
                    </a:lnTo>
                    <a:lnTo>
                      <a:pt x="104" y="136"/>
                    </a:lnTo>
                    <a:lnTo>
                      <a:pt x="89" y="142"/>
                    </a:lnTo>
                    <a:lnTo>
                      <a:pt x="69" y="132"/>
                    </a:lnTo>
                    <a:lnTo>
                      <a:pt x="58" y="126"/>
                    </a:lnTo>
                    <a:lnTo>
                      <a:pt x="38" y="129"/>
                    </a:lnTo>
                    <a:lnTo>
                      <a:pt x="28" y="136"/>
                    </a:lnTo>
                    <a:lnTo>
                      <a:pt x="16" y="131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8" y="173"/>
                    </a:lnTo>
                    <a:lnTo>
                      <a:pt x="4" y="188"/>
                    </a:lnTo>
                    <a:lnTo>
                      <a:pt x="7" y="217"/>
                    </a:lnTo>
                    <a:lnTo>
                      <a:pt x="26" y="229"/>
                    </a:lnTo>
                    <a:lnTo>
                      <a:pt x="30" y="244"/>
                    </a:lnTo>
                    <a:lnTo>
                      <a:pt x="31" y="261"/>
                    </a:lnTo>
                    <a:lnTo>
                      <a:pt x="22" y="265"/>
                    </a:lnTo>
                    <a:lnTo>
                      <a:pt x="16" y="275"/>
                    </a:lnTo>
                    <a:lnTo>
                      <a:pt x="22" y="278"/>
                    </a:lnTo>
                    <a:lnTo>
                      <a:pt x="11" y="288"/>
                    </a:lnTo>
                    <a:lnTo>
                      <a:pt x="19" y="299"/>
                    </a:lnTo>
                    <a:lnTo>
                      <a:pt x="24" y="305"/>
                    </a:lnTo>
                    <a:lnTo>
                      <a:pt x="55" y="305"/>
                    </a:lnTo>
                    <a:lnTo>
                      <a:pt x="69" y="292"/>
                    </a:lnTo>
                    <a:lnTo>
                      <a:pt x="86" y="288"/>
                    </a:lnTo>
                    <a:lnTo>
                      <a:pt x="88" y="269"/>
                    </a:lnTo>
                    <a:lnTo>
                      <a:pt x="82" y="264"/>
                    </a:lnTo>
                    <a:lnTo>
                      <a:pt x="69" y="257"/>
                    </a:lnTo>
                    <a:lnTo>
                      <a:pt x="71" y="249"/>
                    </a:lnTo>
                    <a:lnTo>
                      <a:pt x="87" y="250"/>
                    </a:lnTo>
                    <a:lnTo>
                      <a:pt x="105" y="244"/>
                    </a:lnTo>
                    <a:lnTo>
                      <a:pt x="119" y="251"/>
                    </a:lnTo>
                    <a:lnTo>
                      <a:pt x="134" y="245"/>
                    </a:lnTo>
                    <a:lnTo>
                      <a:pt x="139" y="257"/>
                    </a:lnTo>
                    <a:lnTo>
                      <a:pt x="134" y="265"/>
                    </a:lnTo>
                    <a:lnTo>
                      <a:pt x="142" y="272"/>
                    </a:lnTo>
                    <a:lnTo>
                      <a:pt x="154" y="267"/>
                    </a:lnTo>
                    <a:lnTo>
                      <a:pt x="156" y="273"/>
                    </a:lnTo>
                    <a:lnTo>
                      <a:pt x="169" y="268"/>
                    </a:lnTo>
                    <a:lnTo>
                      <a:pt x="186" y="294"/>
                    </a:lnTo>
                    <a:lnTo>
                      <a:pt x="179" y="305"/>
                    </a:lnTo>
                    <a:lnTo>
                      <a:pt x="181" y="312"/>
                    </a:lnTo>
                    <a:lnTo>
                      <a:pt x="190" y="308"/>
                    </a:lnTo>
                    <a:lnTo>
                      <a:pt x="194" y="314"/>
                    </a:lnTo>
                    <a:lnTo>
                      <a:pt x="196" y="319"/>
                    </a:lnTo>
                    <a:lnTo>
                      <a:pt x="197" y="330"/>
                    </a:lnTo>
                    <a:lnTo>
                      <a:pt x="211" y="338"/>
                    </a:lnTo>
                    <a:lnTo>
                      <a:pt x="228" y="316"/>
                    </a:lnTo>
                    <a:lnTo>
                      <a:pt x="235" y="322"/>
                    </a:lnTo>
                    <a:lnTo>
                      <a:pt x="231" y="341"/>
                    </a:lnTo>
                    <a:lnTo>
                      <a:pt x="242" y="360"/>
                    </a:lnTo>
                    <a:lnTo>
                      <a:pt x="234" y="381"/>
                    </a:lnTo>
                    <a:lnTo>
                      <a:pt x="243" y="395"/>
                    </a:lnTo>
                    <a:lnTo>
                      <a:pt x="243" y="404"/>
                    </a:lnTo>
                    <a:lnTo>
                      <a:pt x="245" y="418"/>
                    </a:lnTo>
                    <a:lnTo>
                      <a:pt x="265" y="438"/>
                    </a:lnTo>
                    <a:lnTo>
                      <a:pt x="262" y="448"/>
                    </a:lnTo>
                    <a:lnTo>
                      <a:pt x="295" y="478"/>
                    </a:lnTo>
                    <a:lnTo>
                      <a:pt x="299" y="490"/>
                    </a:lnTo>
                    <a:lnTo>
                      <a:pt x="304" y="503"/>
                    </a:lnTo>
                    <a:lnTo>
                      <a:pt x="300" y="509"/>
                    </a:lnTo>
                    <a:lnTo>
                      <a:pt x="302" y="533"/>
                    </a:lnTo>
                    <a:lnTo>
                      <a:pt x="299" y="544"/>
                    </a:lnTo>
                    <a:lnTo>
                      <a:pt x="308" y="558"/>
                    </a:lnTo>
                    <a:lnTo>
                      <a:pt x="315" y="570"/>
                    </a:lnTo>
                    <a:lnTo>
                      <a:pt x="303" y="576"/>
                    </a:lnTo>
                    <a:lnTo>
                      <a:pt x="294" y="580"/>
                    </a:lnTo>
                    <a:lnTo>
                      <a:pt x="274" y="571"/>
                    </a:lnTo>
                    <a:lnTo>
                      <a:pt x="269" y="578"/>
                    </a:lnTo>
                    <a:lnTo>
                      <a:pt x="266" y="582"/>
                    </a:lnTo>
                    <a:lnTo>
                      <a:pt x="267" y="585"/>
                    </a:lnTo>
                    <a:lnTo>
                      <a:pt x="278" y="601"/>
                    </a:lnTo>
                    <a:lnTo>
                      <a:pt x="269" y="616"/>
                    </a:lnTo>
                    <a:lnTo>
                      <a:pt x="260" y="638"/>
                    </a:lnTo>
                    <a:lnTo>
                      <a:pt x="253" y="648"/>
                    </a:lnTo>
                    <a:lnTo>
                      <a:pt x="235" y="640"/>
                    </a:lnTo>
                    <a:lnTo>
                      <a:pt x="221" y="648"/>
                    </a:lnTo>
                    <a:lnTo>
                      <a:pt x="218" y="657"/>
                    </a:lnTo>
                    <a:lnTo>
                      <a:pt x="209" y="667"/>
                    </a:lnTo>
                    <a:lnTo>
                      <a:pt x="232" y="725"/>
                    </a:lnTo>
                    <a:lnTo>
                      <a:pt x="246" y="770"/>
                    </a:lnTo>
                    <a:lnTo>
                      <a:pt x="239" y="788"/>
                    </a:lnTo>
                    <a:lnTo>
                      <a:pt x="228" y="802"/>
                    </a:lnTo>
                    <a:lnTo>
                      <a:pt x="238" y="829"/>
                    </a:lnTo>
                    <a:lnTo>
                      <a:pt x="237" y="839"/>
                    </a:lnTo>
                    <a:lnTo>
                      <a:pt x="232" y="845"/>
                    </a:lnTo>
                    <a:lnTo>
                      <a:pt x="239" y="859"/>
                    </a:lnTo>
                    <a:lnTo>
                      <a:pt x="237" y="882"/>
                    </a:lnTo>
                    <a:lnTo>
                      <a:pt x="234" y="892"/>
                    </a:lnTo>
                    <a:lnTo>
                      <a:pt x="212" y="887"/>
                    </a:lnTo>
                    <a:lnTo>
                      <a:pt x="179" y="889"/>
                    </a:lnTo>
                    <a:lnTo>
                      <a:pt x="151" y="907"/>
                    </a:lnTo>
                    <a:lnTo>
                      <a:pt x="131" y="910"/>
                    </a:lnTo>
                    <a:lnTo>
                      <a:pt x="118" y="929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120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378" y="2635"/>
              <a:ext cx="142" cy="346"/>
              <a:chOff x="2378" y="2635"/>
              <a:chExt cx="142" cy="346"/>
            </a:xfrm>
            <a:grpFill/>
          </p:grpSpPr>
          <p:sp>
            <p:nvSpPr>
              <p:cNvPr id="94" name="Freeform 118"/>
              <p:cNvSpPr>
                <a:spLocks/>
              </p:cNvSpPr>
              <p:nvPr/>
            </p:nvSpPr>
            <p:spPr bwMode="auto">
              <a:xfrm>
                <a:off x="2378" y="2635"/>
                <a:ext cx="142" cy="346"/>
              </a:xfrm>
              <a:custGeom>
                <a:avLst/>
                <a:gdLst>
                  <a:gd name="T0" fmla="*/ 75 w 142"/>
                  <a:gd name="T1" fmla="*/ 0 h 346"/>
                  <a:gd name="T2" fmla="*/ 82 w 142"/>
                  <a:gd name="T3" fmla="*/ 32 h 346"/>
                  <a:gd name="T4" fmla="*/ 77 w 142"/>
                  <a:gd name="T5" fmla="*/ 50 h 346"/>
                  <a:gd name="T6" fmla="*/ 60 w 142"/>
                  <a:gd name="T7" fmla="*/ 42 h 346"/>
                  <a:gd name="T8" fmla="*/ 51 w 142"/>
                  <a:gd name="T9" fmla="*/ 54 h 346"/>
                  <a:gd name="T10" fmla="*/ 49 w 142"/>
                  <a:gd name="T11" fmla="*/ 78 h 346"/>
                  <a:gd name="T12" fmla="*/ 41 w 142"/>
                  <a:gd name="T13" fmla="*/ 85 h 346"/>
                  <a:gd name="T14" fmla="*/ 71 w 142"/>
                  <a:gd name="T15" fmla="*/ 115 h 346"/>
                  <a:gd name="T16" fmla="*/ 69 w 142"/>
                  <a:gd name="T17" fmla="*/ 129 h 346"/>
                  <a:gd name="T18" fmla="*/ 58 w 142"/>
                  <a:gd name="T19" fmla="*/ 127 h 346"/>
                  <a:gd name="T20" fmla="*/ 51 w 142"/>
                  <a:gd name="T21" fmla="*/ 141 h 346"/>
                  <a:gd name="T22" fmla="*/ 23 w 142"/>
                  <a:gd name="T23" fmla="*/ 154 h 346"/>
                  <a:gd name="T24" fmla="*/ 33 w 142"/>
                  <a:gd name="T25" fmla="*/ 168 h 346"/>
                  <a:gd name="T26" fmla="*/ 22 w 142"/>
                  <a:gd name="T27" fmla="*/ 174 h 346"/>
                  <a:gd name="T28" fmla="*/ 0 w 142"/>
                  <a:gd name="T29" fmla="*/ 184 h 346"/>
                  <a:gd name="T30" fmla="*/ 30 w 142"/>
                  <a:gd name="T31" fmla="*/ 217 h 346"/>
                  <a:gd name="T32" fmla="*/ 94 w 142"/>
                  <a:gd name="T33" fmla="*/ 198 h 346"/>
                  <a:gd name="T34" fmla="*/ 112 w 142"/>
                  <a:gd name="T35" fmla="*/ 219 h 346"/>
                  <a:gd name="T36" fmla="*/ 116 w 142"/>
                  <a:gd name="T37" fmla="*/ 245 h 346"/>
                  <a:gd name="T38" fmla="*/ 120 w 142"/>
                  <a:gd name="T39" fmla="*/ 264 h 346"/>
                  <a:gd name="T40" fmla="*/ 133 w 142"/>
                  <a:gd name="T41" fmla="*/ 278 h 346"/>
                  <a:gd name="T42" fmla="*/ 142 w 142"/>
                  <a:gd name="T43" fmla="*/ 288 h 346"/>
                  <a:gd name="T44" fmla="*/ 120 w 142"/>
                  <a:gd name="T45" fmla="*/ 309 h 346"/>
                  <a:gd name="T46" fmla="*/ 128 w 142"/>
                  <a:gd name="T47" fmla="*/ 346 h 346"/>
                  <a:gd name="T48" fmla="*/ 75 w 142"/>
                  <a:gd name="T49" fmla="*/ 0 h 3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46">
                    <a:moveTo>
                      <a:pt x="75" y="0"/>
                    </a:moveTo>
                    <a:lnTo>
                      <a:pt x="82" y="32"/>
                    </a:lnTo>
                    <a:lnTo>
                      <a:pt x="77" y="50"/>
                    </a:lnTo>
                    <a:lnTo>
                      <a:pt x="60" y="42"/>
                    </a:lnTo>
                    <a:lnTo>
                      <a:pt x="51" y="54"/>
                    </a:lnTo>
                    <a:lnTo>
                      <a:pt x="49" y="78"/>
                    </a:lnTo>
                    <a:lnTo>
                      <a:pt x="41" y="85"/>
                    </a:lnTo>
                    <a:lnTo>
                      <a:pt x="71" y="115"/>
                    </a:lnTo>
                    <a:lnTo>
                      <a:pt x="69" y="129"/>
                    </a:lnTo>
                    <a:lnTo>
                      <a:pt x="58" y="127"/>
                    </a:lnTo>
                    <a:lnTo>
                      <a:pt x="51" y="141"/>
                    </a:lnTo>
                    <a:lnTo>
                      <a:pt x="23" y="154"/>
                    </a:lnTo>
                    <a:lnTo>
                      <a:pt x="33" y="168"/>
                    </a:lnTo>
                    <a:lnTo>
                      <a:pt x="22" y="174"/>
                    </a:lnTo>
                    <a:lnTo>
                      <a:pt x="0" y="184"/>
                    </a:lnTo>
                    <a:lnTo>
                      <a:pt x="30" y="217"/>
                    </a:lnTo>
                    <a:lnTo>
                      <a:pt x="94" y="198"/>
                    </a:lnTo>
                    <a:lnTo>
                      <a:pt x="112" y="219"/>
                    </a:lnTo>
                    <a:lnTo>
                      <a:pt x="116" y="245"/>
                    </a:lnTo>
                    <a:lnTo>
                      <a:pt x="120" y="264"/>
                    </a:lnTo>
                    <a:lnTo>
                      <a:pt x="133" y="278"/>
                    </a:lnTo>
                    <a:lnTo>
                      <a:pt x="142" y="288"/>
                    </a:lnTo>
                    <a:lnTo>
                      <a:pt x="120" y="309"/>
                    </a:lnTo>
                    <a:lnTo>
                      <a:pt x="128" y="346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Freeform 119"/>
              <p:cNvSpPr>
                <a:spLocks/>
              </p:cNvSpPr>
              <p:nvPr/>
            </p:nvSpPr>
            <p:spPr bwMode="auto">
              <a:xfrm>
                <a:off x="2378" y="2635"/>
                <a:ext cx="142" cy="346"/>
              </a:xfrm>
              <a:custGeom>
                <a:avLst/>
                <a:gdLst>
                  <a:gd name="T0" fmla="*/ 75 w 142"/>
                  <a:gd name="T1" fmla="*/ 0 h 346"/>
                  <a:gd name="T2" fmla="*/ 82 w 142"/>
                  <a:gd name="T3" fmla="*/ 32 h 346"/>
                  <a:gd name="T4" fmla="*/ 77 w 142"/>
                  <a:gd name="T5" fmla="*/ 50 h 346"/>
                  <a:gd name="T6" fmla="*/ 60 w 142"/>
                  <a:gd name="T7" fmla="*/ 42 h 346"/>
                  <a:gd name="T8" fmla="*/ 51 w 142"/>
                  <a:gd name="T9" fmla="*/ 54 h 346"/>
                  <a:gd name="T10" fmla="*/ 49 w 142"/>
                  <a:gd name="T11" fmla="*/ 78 h 346"/>
                  <a:gd name="T12" fmla="*/ 41 w 142"/>
                  <a:gd name="T13" fmla="*/ 85 h 346"/>
                  <a:gd name="T14" fmla="*/ 71 w 142"/>
                  <a:gd name="T15" fmla="*/ 115 h 346"/>
                  <a:gd name="T16" fmla="*/ 69 w 142"/>
                  <a:gd name="T17" fmla="*/ 129 h 346"/>
                  <a:gd name="T18" fmla="*/ 58 w 142"/>
                  <a:gd name="T19" fmla="*/ 127 h 346"/>
                  <a:gd name="T20" fmla="*/ 51 w 142"/>
                  <a:gd name="T21" fmla="*/ 141 h 346"/>
                  <a:gd name="T22" fmla="*/ 23 w 142"/>
                  <a:gd name="T23" fmla="*/ 154 h 346"/>
                  <a:gd name="T24" fmla="*/ 33 w 142"/>
                  <a:gd name="T25" fmla="*/ 168 h 346"/>
                  <a:gd name="T26" fmla="*/ 22 w 142"/>
                  <a:gd name="T27" fmla="*/ 174 h 346"/>
                  <a:gd name="T28" fmla="*/ 0 w 142"/>
                  <a:gd name="T29" fmla="*/ 184 h 346"/>
                  <a:gd name="T30" fmla="*/ 30 w 142"/>
                  <a:gd name="T31" fmla="*/ 217 h 346"/>
                  <a:gd name="T32" fmla="*/ 94 w 142"/>
                  <a:gd name="T33" fmla="*/ 198 h 346"/>
                  <a:gd name="T34" fmla="*/ 112 w 142"/>
                  <a:gd name="T35" fmla="*/ 219 h 346"/>
                  <a:gd name="T36" fmla="*/ 116 w 142"/>
                  <a:gd name="T37" fmla="*/ 245 h 346"/>
                  <a:gd name="T38" fmla="*/ 120 w 142"/>
                  <a:gd name="T39" fmla="*/ 264 h 346"/>
                  <a:gd name="T40" fmla="*/ 133 w 142"/>
                  <a:gd name="T41" fmla="*/ 278 h 346"/>
                  <a:gd name="T42" fmla="*/ 142 w 142"/>
                  <a:gd name="T43" fmla="*/ 288 h 346"/>
                  <a:gd name="T44" fmla="*/ 120 w 142"/>
                  <a:gd name="T45" fmla="*/ 309 h 346"/>
                  <a:gd name="T46" fmla="*/ 128 w 142"/>
                  <a:gd name="T47" fmla="*/ 346 h 3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2" h="346">
                    <a:moveTo>
                      <a:pt x="75" y="0"/>
                    </a:moveTo>
                    <a:lnTo>
                      <a:pt x="82" y="32"/>
                    </a:lnTo>
                    <a:lnTo>
                      <a:pt x="77" y="50"/>
                    </a:lnTo>
                    <a:lnTo>
                      <a:pt x="60" y="42"/>
                    </a:lnTo>
                    <a:lnTo>
                      <a:pt x="51" y="54"/>
                    </a:lnTo>
                    <a:lnTo>
                      <a:pt x="49" y="78"/>
                    </a:lnTo>
                    <a:lnTo>
                      <a:pt x="41" y="85"/>
                    </a:lnTo>
                    <a:lnTo>
                      <a:pt x="71" y="115"/>
                    </a:lnTo>
                    <a:lnTo>
                      <a:pt x="69" y="129"/>
                    </a:lnTo>
                    <a:lnTo>
                      <a:pt x="58" y="127"/>
                    </a:lnTo>
                    <a:lnTo>
                      <a:pt x="51" y="141"/>
                    </a:lnTo>
                    <a:lnTo>
                      <a:pt x="23" y="154"/>
                    </a:lnTo>
                    <a:lnTo>
                      <a:pt x="33" y="168"/>
                    </a:lnTo>
                    <a:lnTo>
                      <a:pt x="22" y="174"/>
                    </a:lnTo>
                    <a:lnTo>
                      <a:pt x="0" y="184"/>
                    </a:lnTo>
                    <a:lnTo>
                      <a:pt x="30" y="217"/>
                    </a:lnTo>
                    <a:lnTo>
                      <a:pt x="94" y="198"/>
                    </a:lnTo>
                    <a:lnTo>
                      <a:pt x="112" y="219"/>
                    </a:lnTo>
                    <a:lnTo>
                      <a:pt x="116" y="245"/>
                    </a:lnTo>
                    <a:lnTo>
                      <a:pt x="120" y="264"/>
                    </a:lnTo>
                    <a:lnTo>
                      <a:pt x="133" y="278"/>
                    </a:lnTo>
                    <a:lnTo>
                      <a:pt x="142" y="288"/>
                    </a:lnTo>
                    <a:lnTo>
                      <a:pt x="120" y="309"/>
                    </a:lnTo>
                    <a:lnTo>
                      <a:pt x="128" y="346"/>
                    </a:lnTo>
                  </a:path>
                </a:pathLst>
              </a:custGeom>
              <a:grpFill/>
              <a:ln w="7938" cap="flat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123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3087" y="1773"/>
              <a:ext cx="695" cy="605"/>
              <a:chOff x="3087" y="1773"/>
              <a:chExt cx="695" cy="605"/>
            </a:xfrm>
            <a:grpFill/>
          </p:grpSpPr>
          <p:sp>
            <p:nvSpPr>
              <p:cNvPr id="92" name="Freeform 121"/>
              <p:cNvSpPr>
                <a:spLocks/>
              </p:cNvSpPr>
              <p:nvPr/>
            </p:nvSpPr>
            <p:spPr bwMode="auto">
              <a:xfrm>
                <a:off x="3087" y="1773"/>
                <a:ext cx="695" cy="605"/>
              </a:xfrm>
              <a:custGeom>
                <a:avLst/>
                <a:gdLst>
                  <a:gd name="T0" fmla="*/ 578 w 695"/>
                  <a:gd name="T1" fmla="*/ 26 h 605"/>
                  <a:gd name="T2" fmla="*/ 487 w 695"/>
                  <a:gd name="T3" fmla="*/ 0 h 605"/>
                  <a:gd name="T4" fmla="*/ 437 w 695"/>
                  <a:gd name="T5" fmla="*/ 16 h 605"/>
                  <a:gd name="T6" fmla="*/ 390 w 695"/>
                  <a:gd name="T7" fmla="*/ 62 h 605"/>
                  <a:gd name="T8" fmla="*/ 343 w 695"/>
                  <a:gd name="T9" fmla="*/ 78 h 605"/>
                  <a:gd name="T10" fmla="*/ 301 w 695"/>
                  <a:gd name="T11" fmla="*/ 93 h 605"/>
                  <a:gd name="T12" fmla="*/ 234 w 695"/>
                  <a:gd name="T13" fmla="*/ 71 h 605"/>
                  <a:gd name="T14" fmla="*/ 171 w 695"/>
                  <a:gd name="T15" fmla="*/ 46 h 605"/>
                  <a:gd name="T16" fmla="*/ 138 w 695"/>
                  <a:gd name="T17" fmla="*/ 43 h 605"/>
                  <a:gd name="T18" fmla="*/ 94 w 695"/>
                  <a:gd name="T19" fmla="*/ 85 h 605"/>
                  <a:gd name="T20" fmla="*/ 63 w 695"/>
                  <a:gd name="T21" fmla="*/ 94 h 605"/>
                  <a:gd name="T22" fmla="*/ 31 w 695"/>
                  <a:gd name="T23" fmla="*/ 112 h 605"/>
                  <a:gd name="T24" fmla="*/ 6 w 695"/>
                  <a:gd name="T25" fmla="*/ 136 h 605"/>
                  <a:gd name="T26" fmla="*/ 52 w 695"/>
                  <a:gd name="T27" fmla="*/ 149 h 605"/>
                  <a:gd name="T28" fmla="*/ 91 w 695"/>
                  <a:gd name="T29" fmla="*/ 166 h 605"/>
                  <a:gd name="T30" fmla="*/ 124 w 695"/>
                  <a:gd name="T31" fmla="*/ 187 h 605"/>
                  <a:gd name="T32" fmla="*/ 172 w 695"/>
                  <a:gd name="T33" fmla="*/ 220 h 605"/>
                  <a:gd name="T34" fmla="*/ 201 w 695"/>
                  <a:gd name="T35" fmla="*/ 278 h 605"/>
                  <a:gd name="T36" fmla="*/ 222 w 695"/>
                  <a:gd name="T37" fmla="*/ 305 h 605"/>
                  <a:gd name="T38" fmla="*/ 239 w 695"/>
                  <a:gd name="T39" fmla="*/ 359 h 605"/>
                  <a:gd name="T40" fmla="*/ 224 w 695"/>
                  <a:gd name="T41" fmla="*/ 407 h 605"/>
                  <a:gd name="T42" fmla="*/ 213 w 695"/>
                  <a:gd name="T43" fmla="*/ 436 h 605"/>
                  <a:gd name="T44" fmla="*/ 281 w 695"/>
                  <a:gd name="T45" fmla="*/ 453 h 605"/>
                  <a:gd name="T46" fmla="*/ 340 w 695"/>
                  <a:gd name="T47" fmla="*/ 463 h 605"/>
                  <a:gd name="T48" fmla="*/ 386 w 695"/>
                  <a:gd name="T49" fmla="*/ 486 h 605"/>
                  <a:gd name="T50" fmla="*/ 442 w 695"/>
                  <a:gd name="T51" fmla="*/ 496 h 605"/>
                  <a:gd name="T52" fmla="*/ 438 w 695"/>
                  <a:gd name="T53" fmla="*/ 536 h 605"/>
                  <a:gd name="T54" fmla="*/ 434 w 695"/>
                  <a:gd name="T55" fmla="*/ 567 h 605"/>
                  <a:gd name="T56" fmla="*/ 504 w 695"/>
                  <a:gd name="T57" fmla="*/ 587 h 605"/>
                  <a:gd name="T58" fmla="*/ 520 w 695"/>
                  <a:gd name="T59" fmla="*/ 600 h 605"/>
                  <a:gd name="T60" fmla="*/ 558 w 695"/>
                  <a:gd name="T61" fmla="*/ 595 h 605"/>
                  <a:gd name="T62" fmla="*/ 573 w 695"/>
                  <a:gd name="T63" fmla="*/ 587 h 605"/>
                  <a:gd name="T64" fmla="*/ 611 w 695"/>
                  <a:gd name="T65" fmla="*/ 580 h 605"/>
                  <a:gd name="T66" fmla="*/ 642 w 695"/>
                  <a:gd name="T67" fmla="*/ 565 h 605"/>
                  <a:gd name="T68" fmla="*/ 675 w 695"/>
                  <a:gd name="T69" fmla="*/ 560 h 605"/>
                  <a:gd name="T70" fmla="*/ 689 w 695"/>
                  <a:gd name="T71" fmla="*/ 530 h 605"/>
                  <a:gd name="T72" fmla="*/ 659 w 695"/>
                  <a:gd name="T73" fmla="*/ 489 h 605"/>
                  <a:gd name="T74" fmla="*/ 680 w 695"/>
                  <a:gd name="T75" fmla="*/ 452 h 605"/>
                  <a:gd name="T76" fmla="*/ 686 w 695"/>
                  <a:gd name="T77" fmla="*/ 416 h 605"/>
                  <a:gd name="T78" fmla="*/ 672 w 695"/>
                  <a:gd name="T79" fmla="*/ 355 h 605"/>
                  <a:gd name="T80" fmla="*/ 638 w 695"/>
                  <a:gd name="T81" fmla="*/ 312 h 605"/>
                  <a:gd name="T82" fmla="*/ 653 w 695"/>
                  <a:gd name="T83" fmla="*/ 257 h 605"/>
                  <a:gd name="T84" fmla="*/ 554 w 695"/>
                  <a:gd name="T85" fmla="*/ 194 h 605"/>
                  <a:gd name="T86" fmla="*/ 551 w 695"/>
                  <a:gd name="T87" fmla="*/ 145 h 605"/>
                  <a:gd name="T88" fmla="*/ 588 w 695"/>
                  <a:gd name="T89" fmla="*/ 77 h 6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5" h="605">
                    <a:moveTo>
                      <a:pt x="573" y="60"/>
                    </a:moveTo>
                    <a:lnTo>
                      <a:pt x="585" y="38"/>
                    </a:lnTo>
                    <a:lnTo>
                      <a:pt x="578" y="26"/>
                    </a:lnTo>
                    <a:lnTo>
                      <a:pt x="563" y="14"/>
                    </a:lnTo>
                    <a:lnTo>
                      <a:pt x="539" y="4"/>
                    </a:lnTo>
                    <a:lnTo>
                      <a:pt x="487" y="0"/>
                    </a:lnTo>
                    <a:lnTo>
                      <a:pt x="461" y="1"/>
                    </a:lnTo>
                    <a:lnTo>
                      <a:pt x="447" y="9"/>
                    </a:lnTo>
                    <a:lnTo>
                      <a:pt x="437" y="16"/>
                    </a:lnTo>
                    <a:lnTo>
                      <a:pt x="436" y="24"/>
                    </a:lnTo>
                    <a:lnTo>
                      <a:pt x="417" y="52"/>
                    </a:lnTo>
                    <a:lnTo>
                      <a:pt x="390" y="62"/>
                    </a:lnTo>
                    <a:lnTo>
                      <a:pt x="363" y="63"/>
                    </a:lnTo>
                    <a:lnTo>
                      <a:pt x="341" y="75"/>
                    </a:lnTo>
                    <a:lnTo>
                      <a:pt x="343" y="78"/>
                    </a:lnTo>
                    <a:lnTo>
                      <a:pt x="367" y="98"/>
                    </a:lnTo>
                    <a:lnTo>
                      <a:pt x="358" y="106"/>
                    </a:lnTo>
                    <a:lnTo>
                      <a:pt x="301" y="93"/>
                    </a:lnTo>
                    <a:lnTo>
                      <a:pt x="270" y="78"/>
                    </a:lnTo>
                    <a:lnTo>
                      <a:pt x="252" y="73"/>
                    </a:lnTo>
                    <a:lnTo>
                      <a:pt x="234" y="71"/>
                    </a:lnTo>
                    <a:lnTo>
                      <a:pt x="218" y="67"/>
                    </a:lnTo>
                    <a:lnTo>
                      <a:pt x="189" y="54"/>
                    </a:lnTo>
                    <a:lnTo>
                      <a:pt x="171" y="46"/>
                    </a:lnTo>
                    <a:lnTo>
                      <a:pt x="162" y="47"/>
                    </a:lnTo>
                    <a:lnTo>
                      <a:pt x="146" y="43"/>
                    </a:lnTo>
                    <a:lnTo>
                      <a:pt x="138" y="43"/>
                    </a:lnTo>
                    <a:lnTo>
                      <a:pt x="130" y="53"/>
                    </a:lnTo>
                    <a:lnTo>
                      <a:pt x="116" y="68"/>
                    </a:lnTo>
                    <a:lnTo>
                      <a:pt x="94" y="85"/>
                    </a:lnTo>
                    <a:lnTo>
                      <a:pt x="82" y="91"/>
                    </a:lnTo>
                    <a:lnTo>
                      <a:pt x="72" y="87"/>
                    </a:lnTo>
                    <a:lnTo>
                      <a:pt x="63" y="94"/>
                    </a:lnTo>
                    <a:lnTo>
                      <a:pt x="51" y="98"/>
                    </a:lnTo>
                    <a:lnTo>
                      <a:pt x="38" y="104"/>
                    </a:lnTo>
                    <a:lnTo>
                      <a:pt x="31" y="112"/>
                    </a:lnTo>
                    <a:lnTo>
                      <a:pt x="22" y="122"/>
                    </a:lnTo>
                    <a:lnTo>
                      <a:pt x="0" y="128"/>
                    </a:lnTo>
                    <a:lnTo>
                      <a:pt x="6" y="136"/>
                    </a:lnTo>
                    <a:lnTo>
                      <a:pt x="25" y="131"/>
                    </a:lnTo>
                    <a:lnTo>
                      <a:pt x="43" y="139"/>
                    </a:lnTo>
                    <a:lnTo>
                      <a:pt x="52" y="149"/>
                    </a:lnTo>
                    <a:lnTo>
                      <a:pt x="67" y="153"/>
                    </a:lnTo>
                    <a:lnTo>
                      <a:pt x="82" y="165"/>
                    </a:lnTo>
                    <a:lnTo>
                      <a:pt x="91" y="166"/>
                    </a:lnTo>
                    <a:lnTo>
                      <a:pt x="106" y="169"/>
                    </a:lnTo>
                    <a:lnTo>
                      <a:pt x="110" y="181"/>
                    </a:lnTo>
                    <a:lnTo>
                      <a:pt x="124" y="187"/>
                    </a:lnTo>
                    <a:lnTo>
                      <a:pt x="141" y="198"/>
                    </a:lnTo>
                    <a:lnTo>
                      <a:pt x="149" y="212"/>
                    </a:lnTo>
                    <a:lnTo>
                      <a:pt x="172" y="220"/>
                    </a:lnTo>
                    <a:lnTo>
                      <a:pt x="175" y="241"/>
                    </a:lnTo>
                    <a:lnTo>
                      <a:pt x="200" y="264"/>
                    </a:lnTo>
                    <a:lnTo>
                      <a:pt x="201" y="278"/>
                    </a:lnTo>
                    <a:lnTo>
                      <a:pt x="196" y="278"/>
                    </a:lnTo>
                    <a:lnTo>
                      <a:pt x="197" y="292"/>
                    </a:lnTo>
                    <a:lnTo>
                      <a:pt x="222" y="305"/>
                    </a:lnTo>
                    <a:lnTo>
                      <a:pt x="223" y="320"/>
                    </a:lnTo>
                    <a:lnTo>
                      <a:pt x="212" y="334"/>
                    </a:lnTo>
                    <a:lnTo>
                      <a:pt x="239" y="359"/>
                    </a:lnTo>
                    <a:lnTo>
                      <a:pt x="232" y="372"/>
                    </a:lnTo>
                    <a:lnTo>
                      <a:pt x="240" y="389"/>
                    </a:lnTo>
                    <a:lnTo>
                      <a:pt x="224" y="407"/>
                    </a:lnTo>
                    <a:lnTo>
                      <a:pt x="209" y="408"/>
                    </a:lnTo>
                    <a:lnTo>
                      <a:pt x="193" y="418"/>
                    </a:lnTo>
                    <a:lnTo>
                      <a:pt x="213" y="436"/>
                    </a:lnTo>
                    <a:lnTo>
                      <a:pt x="231" y="447"/>
                    </a:lnTo>
                    <a:lnTo>
                      <a:pt x="246" y="453"/>
                    </a:lnTo>
                    <a:lnTo>
                      <a:pt x="281" y="453"/>
                    </a:lnTo>
                    <a:lnTo>
                      <a:pt x="282" y="451"/>
                    </a:lnTo>
                    <a:lnTo>
                      <a:pt x="323" y="451"/>
                    </a:lnTo>
                    <a:lnTo>
                      <a:pt x="340" y="463"/>
                    </a:lnTo>
                    <a:lnTo>
                      <a:pt x="356" y="475"/>
                    </a:lnTo>
                    <a:lnTo>
                      <a:pt x="372" y="484"/>
                    </a:lnTo>
                    <a:lnTo>
                      <a:pt x="386" y="486"/>
                    </a:lnTo>
                    <a:lnTo>
                      <a:pt x="404" y="493"/>
                    </a:lnTo>
                    <a:lnTo>
                      <a:pt x="421" y="494"/>
                    </a:lnTo>
                    <a:lnTo>
                      <a:pt x="442" y="496"/>
                    </a:lnTo>
                    <a:lnTo>
                      <a:pt x="446" y="508"/>
                    </a:lnTo>
                    <a:lnTo>
                      <a:pt x="450" y="522"/>
                    </a:lnTo>
                    <a:lnTo>
                      <a:pt x="438" y="536"/>
                    </a:lnTo>
                    <a:lnTo>
                      <a:pt x="434" y="551"/>
                    </a:lnTo>
                    <a:lnTo>
                      <a:pt x="423" y="559"/>
                    </a:lnTo>
                    <a:lnTo>
                      <a:pt x="434" y="567"/>
                    </a:lnTo>
                    <a:lnTo>
                      <a:pt x="457" y="580"/>
                    </a:lnTo>
                    <a:lnTo>
                      <a:pt x="479" y="582"/>
                    </a:lnTo>
                    <a:lnTo>
                      <a:pt x="504" y="587"/>
                    </a:lnTo>
                    <a:lnTo>
                      <a:pt x="510" y="596"/>
                    </a:lnTo>
                    <a:lnTo>
                      <a:pt x="507" y="605"/>
                    </a:lnTo>
                    <a:lnTo>
                      <a:pt x="520" y="600"/>
                    </a:lnTo>
                    <a:lnTo>
                      <a:pt x="530" y="594"/>
                    </a:lnTo>
                    <a:lnTo>
                      <a:pt x="544" y="589"/>
                    </a:lnTo>
                    <a:lnTo>
                      <a:pt x="558" y="595"/>
                    </a:lnTo>
                    <a:lnTo>
                      <a:pt x="570" y="601"/>
                    </a:lnTo>
                    <a:lnTo>
                      <a:pt x="575" y="594"/>
                    </a:lnTo>
                    <a:lnTo>
                      <a:pt x="573" y="587"/>
                    </a:lnTo>
                    <a:lnTo>
                      <a:pt x="581" y="572"/>
                    </a:lnTo>
                    <a:lnTo>
                      <a:pt x="596" y="580"/>
                    </a:lnTo>
                    <a:lnTo>
                      <a:pt x="611" y="580"/>
                    </a:lnTo>
                    <a:lnTo>
                      <a:pt x="618" y="576"/>
                    </a:lnTo>
                    <a:lnTo>
                      <a:pt x="628" y="572"/>
                    </a:lnTo>
                    <a:lnTo>
                      <a:pt x="642" y="565"/>
                    </a:lnTo>
                    <a:lnTo>
                      <a:pt x="654" y="564"/>
                    </a:lnTo>
                    <a:lnTo>
                      <a:pt x="665" y="559"/>
                    </a:lnTo>
                    <a:lnTo>
                      <a:pt x="675" y="560"/>
                    </a:lnTo>
                    <a:lnTo>
                      <a:pt x="689" y="555"/>
                    </a:lnTo>
                    <a:lnTo>
                      <a:pt x="695" y="544"/>
                    </a:lnTo>
                    <a:lnTo>
                      <a:pt x="689" y="530"/>
                    </a:lnTo>
                    <a:lnTo>
                      <a:pt x="678" y="521"/>
                    </a:lnTo>
                    <a:lnTo>
                      <a:pt x="669" y="506"/>
                    </a:lnTo>
                    <a:lnTo>
                      <a:pt x="659" y="489"/>
                    </a:lnTo>
                    <a:lnTo>
                      <a:pt x="672" y="471"/>
                    </a:lnTo>
                    <a:lnTo>
                      <a:pt x="677" y="459"/>
                    </a:lnTo>
                    <a:lnTo>
                      <a:pt x="680" y="452"/>
                    </a:lnTo>
                    <a:lnTo>
                      <a:pt x="680" y="441"/>
                    </a:lnTo>
                    <a:lnTo>
                      <a:pt x="687" y="425"/>
                    </a:lnTo>
                    <a:lnTo>
                      <a:pt x="686" y="416"/>
                    </a:lnTo>
                    <a:lnTo>
                      <a:pt x="670" y="399"/>
                    </a:lnTo>
                    <a:lnTo>
                      <a:pt x="676" y="379"/>
                    </a:lnTo>
                    <a:lnTo>
                      <a:pt x="672" y="355"/>
                    </a:lnTo>
                    <a:lnTo>
                      <a:pt x="654" y="351"/>
                    </a:lnTo>
                    <a:lnTo>
                      <a:pt x="644" y="338"/>
                    </a:lnTo>
                    <a:lnTo>
                      <a:pt x="638" y="312"/>
                    </a:lnTo>
                    <a:lnTo>
                      <a:pt x="651" y="289"/>
                    </a:lnTo>
                    <a:lnTo>
                      <a:pt x="655" y="285"/>
                    </a:lnTo>
                    <a:lnTo>
                      <a:pt x="653" y="257"/>
                    </a:lnTo>
                    <a:lnTo>
                      <a:pt x="641" y="248"/>
                    </a:lnTo>
                    <a:lnTo>
                      <a:pt x="569" y="196"/>
                    </a:lnTo>
                    <a:lnTo>
                      <a:pt x="554" y="194"/>
                    </a:lnTo>
                    <a:lnTo>
                      <a:pt x="548" y="183"/>
                    </a:lnTo>
                    <a:lnTo>
                      <a:pt x="556" y="172"/>
                    </a:lnTo>
                    <a:lnTo>
                      <a:pt x="551" y="145"/>
                    </a:lnTo>
                    <a:lnTo>
                      <a:pt x="575" y="122"/>
                    </a:lnTo>
                    <a:lnTo>
                      <a:pt x="591" y="110"/>
                    </a:lnTo>
                    <a:lnTo>
                      <a:pt x="588" y="77"/>
                    </a:lnTo>
                    <a:lnTo>
                      <a:pt x="573" y="67"/>
                    </a:lnTo>
                    <a:lnTo>
                      <a:pt x="57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Freeform 122"/>
              <p:cNvSpPr>
                <a:spLocks/>
              </p:cNvSpPr>
              <p:nvPr/>
            </p:nvSpPr>
            <p:spPr bwMode="auto">
              <a:xfrm>
                <a:off x="3087" y="1773"/>
                <a:ext cx="695" cy="605"/>
              </a:xfrm>
              <a:custGeom>
                <a:avLst/>
                <a:gdLst>
                  <a:gd name="T0" fmla="*/ 578 w 695"/>
                  <a:gd name="T1" fmla="*/ 26 h 605"/>
                  <a:gd name="T2" fmla="*/ 487 w 695"/>
                  <a:gd name="T3" fmla="*/ 0 h 605"/>
                  <a:gd name="T4" fmla="*/ 437 w 695"/>
                  <a:gd name="T5" fmla="*/ 16 h 605"/>
                  <a:gd name="T6" fmla="*/ 390 w 695"/>
                  <a:gd name="T7" fmla="*/ 62 h 605"/>
                  <a:gd name="T8" fmla="*/ 343 w 695"/>
                  <a:gd name="T9" fmla="*/ 78 h 605"/>
                  <a:gd name="T10" fmla="*/ 301 w 695"/>
                  <a:gd name="T11" fmla="*/ 93 h 605"/>
                  <a:gd name="T12" fmla="*/ 234 w 695"/>
                  <a:gd name="T13" fmla="*/ 71 h 605"/>
                  <a:gd name="T14" fmla="*/ 171 w 695"/>
                  <a:gd name="T15" fmla="*/ 46 h 605"/>
                  <a:gd name="T16" fmla="*/ 138 w 695"/>
                  <a:gd name="T17" fmla="*/ 43 h 605"/>
                  <a:gd name="T18" fmla="*/ 94 w 695"/>
                  <a:gd name="T19" fmla="*/ 85 h 605"/>
                  <a:gd name="T20" fmla="*/ 63 w 695"/>
                  <a:gd name="T21" fmla="*/ 94 h 605"/>
                  <a:gd name="T22" fmla="*/ 31 w 695"/>
                  <a:gd name="T23" fmla="*/ 112 h 605"/>
                  <a:gd name="T24" fmla="*/ 6 w 695"/>
                  <a:gd name="T25" fmla="*/ 136 h 605"/>
                  <a:gd name="T26" fmla="*/ 52 w 695"/>
                  <a:gd name="T27" fmla="*/ 149 h 605"/>
                  <a:gd name="T28" fmla="*/ 91 w 695"/>
                  <a:gd name="T29" fmla="*/ 166 h 605"/>
                  <a:gd name="T30" fmla="*/ 124 w 695"/>
                  <a:gd name="T31" fmla="*/ 187 h 605"/>
                  <a:gd name="T32" fmla="*/ 172 w 695"/>
                  <a:gd name="T33" fmla="*/ 220 h 605"/>
                  <a:gd name="T34" fmla="*/ 201 w 695"/>
                  <a:gd name="T35" fmla="*/ 278 h 605"/>
                  <a:gd name="T36" fmla="*/ 222 w 695"/>
                  <a:gd name="T37" fmla="*/ 305 h 605"/>
                  <a:gd name="T38" fmla="*/ 239 w 695"/>
                  <a:gd name="T39" fmla="*/ 359 h 605"/>
                  <a:gd name="T40" fmla="*/ 224 w 695"/>
                  <a:gd name="T41" fmla="*/ 407 h 605"/>
                  <a:gd name="T42" fmla="*/ 213 w 695"/>
                  <a:gd name="T43" fmla="*/ 436 h 605"/>
                  <a:gd name="T44" fmla="*/ 281 w 695"/>
                  <a:gd name="T45" fmla="*/ 453 h 605"/>
                  <a:gd name="T46" fmla="*/ 340 w 695"/>
                  <a:gd name="T47" fmla="*/ 463 h 605"/>
                  <a:gd name="T48" fmla="*/ 386 w 695"/>
                  <a:gd name="T49" fmla="*/ 486 h 605"/>
                  <a:gd name="T50" fmla="*/ 442 w 695"/>
                  <a:gd name="T51" fmla="*/ 496 h 605"/>
                  <a:gd name="T52" fmla="*/ 438 w 695"/>
                  <a:gd name="T53" fmla="*/ 536 h 605"/>
                  <a:gd name="T54" fmla="*/ 434 w 695"/>
                  <a:gd name="T55" fmla="*/ 567 h 605"/>
                  <a:gd name="T56" fmla="*/ 504 w 695"/>
                  <a:gd name="T57" fmla="*/ 587 h 605"/>
                  <a:gd name="T58" fmla="*/ 520 w 695"/>
                  <a:gd name="T59" fmla="*/ 600 h 605"/>
                  <a:gd name="T60" fmla="*/ 558 w 695"/>
                  <a:gd name="T61" fmla="*/ 595 h 605"/>
                  <a:gd name="T62" fmla="*/ 573 w 695"/>
                  <a:gd name="T63" fmla="*/ 587 h 605"/>
                  <a:gd name="T64" fmla="*/ 611 w 695"/>
                  <a:gd name="T65" fmla="*/ 580 h 605"/>
                  <a:gd name="T66" fmla="*/ 642 w 695"/>
                  <a:gd name="T67" fmla="*/ 565 h 605"/>
                  <a:gd name="T68" fmla="*/ 675 w 695"/>
                  <a:gd name="T69" fmla="*/ 560 h 605"/>
                  <a:gd name="T70" fmla="*/ 689 w 695"/>
                  <a:gd name="T71" fmla="*/ 530 h 605"/>
                  <a:gd name="T72" fmla="*/ 659 w 695"/>
                  <a:gd name="T73" fmla="*/ 489 h 605"/>
                  <a:gd name="T74" fmla="*/ 680 w 695"/>
                  <a:gd name="T75" fmla="*/ 452 h 605"/>
                  <a:gd name="T76" fmla="*/ 686 w 695"/>
                  <a:gd name="T77" fmla="*/ 416 h 605"/>
                  <a:gd name="T78" fmla="*/ 672 w 695"/>
                  <a:gd name="T79" fmla="*/ 355 h 605"/>
                  <a:gd name="T80" fmla="*/ 638 w 695"/>
                  <a:gd name="T81" fmla="*/ 312 h 605"/>
                  <a:gd name="T82" fmla="*/ 653 w 695"/>
                  <a:gd name="T83" fmla="*/ 257 h 605"/>
                  <a:gd name="T84" fmla="*/ 554 w 695"/>
                  <a:gd name="T85" fmla="*/ 194 h 605"/>
                  <a:gd name="T86" fmla="*/ 551 w 695"/>
                  <a:gd name="T87" fmla="*/ 145 h 605"/>
                  <a:gd name="T88" fmla="*/ 588 w 695"/>
                  <a:gd name="T89" fmla="*/ 77 h 6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5" h="605">
                    <a:moveTo>
                      <a:pt x="573" y="60"/>
                    </a:moveTo>
                    <a:lnTo>
                      <a:pt x="585" y="38"/>
                    </a:lnTo>
                    <a:lnTo>
                      <a:pt x="578" y="26"/>
                    </a:lnTo>
                    <a:lnTo>
                      <a:pt x="563" y="14"/>
                    </a:lnTo>
                    <a:lnTo>
                      <a:pt x="539" y="4"/>
                    </a:lnTo>
                    <a:lnTo>
                      <a:pt x="487" y="0"/>
                    </a:lnTo>
                    <a:lnTo>
                      <a:pt x="461" y="1"/>
                    </a:lnTo>
                    <a:lnTo>
                      <a:pt x="447" y="9"/>
                    </a:lnTo>
                    <a:lnTo>
                      <a:pt x="437" y="16"/>
                    </a:lnTo>
                    <a:lnTo>
                      <a:pt x="436" y="24"/>
                    </a:lnTo>
                    <a:lnTo>
                      <a:pt x="417" y="52"/>
                    </a:lnTo>
                    <a:lnTo>
                      <a:pt x="390" y="62"/>
                    </a:lnTo>
                    <a:lnTo>
                      <a:pt x="363" y="63"/>
                    </a:lnTo>
                    <a:lnTo>
                      <a:pt x="341" y="75"/>
                    </a:lnTo>
                    <a:lnTo>
                      <a:pt x="343" y="78"/>
                    </a:lnTo>
                    <a:lnTo>
                      <a:pt x="367" y="98"/>
                    </a:lnTo>
                    <a:lnTo>
                      <a:pt x="358" y="106"/>
                    </a:lnTo>
                    <a:lnTo>
                      <a:pt x="301" y="93"/>
                    </a:lnTo>
                    <a:lnTo>
                      <a:pt x="270" y="78"/>
                    </a:lnTo>
                    <a:lnTo>
                      <a:pt x="252" y="73"/>
                    </a:lnTo>
                    <a:lnTo>
                      <a:pt x="234" y="71"/>
                    </a:lnTo>
                    <a:lnTo>
                      <a:pt x="218" y="67"/>
                    </a:lnTo>
                    <a:lnTo>
                      <a:pt x="189" y="54"/>
                    </a:lnTo>
                    <a:lnTo>
                      <a:pt x="171" y="46"/>
                    </a:lnTo>
                    <a:lnTo>
                      <a:pt x="162" y="47"/>
                    </a:lnTo>
                    <a:lnTo>
                      <a:pt x="146" y="43"/>
                    </a:lnTo>
                    <a:lnTo>
                      <a:pt x="138" y="43"/>
                    </a:lnTo>
                    <a:lnTo>
                      <a:pt x="130" y="53"/>
                    </a:lnTo>
                    <a:lnTo>
                      <a:pt x="116" y="68"/>
                    </a:lnTo>
                    <a:lnTo>
                      <a:pt x="94" y="85"/>
                    </a:lnTo>
                    <a:lnTo>
                      <a:pt x="82" y="91"/>
                    </a:lnTo>
                    <a:lnTo>
                      <a:pt x="72" y="87"/>
                    </a:lnTo>
                    <a:lnTo>
                      <a:pt x="63" y="94"/>
                    </a:lnTo>
                    <a:lnTo>
                      <a:pt x="51" y="98"/>
                    </a:lnTo>
                    <a:lnTo>
                      <a:pt x="38" y="104"/>
                    </a:lnTo>
                    <a:lnTo>
                      <a:pt x="31" y="112"/>
                    </a:lnTo>
                    <a:lnTo>
                      <a:pt x="22" y="122"/>
                    </a:lnTo>
                    <a:lnTo>
                      <a:pt x="0" y="128"/>
                    </a:lnTo>
                    <a:lnTo>
                      <a:pt x="6" y="136"/>
                    </a:lnTo>
                    <a:lnTo>
                      <a:pt x="25" y="131"/>
                    </a:lnTo>
                    <a:lnTo>
                      <a:pt x="43" y="139"/>
                    </a:lnTo>
                    <a:lnTo>
                      <a:pt x="52" y="149"/>
                    </a:lnTo>
                    <a:lnTo>
                      <a:pt x="67" y="153"/>
                    </a:lnTo>
                    <a:lnTo>
                      <a:pt x="82" y="165"/>
                    </a:lnTo>
                    <a:lnTo>
                      <a:pt x="91" y="166"/>
                    </a:lnTo>
                    <a:lnTo>
                      <a:pt x="106" y="169"/>
                    </a:lnTo>
                    <a:lnTo>
                      <a:pt x="110" y="181"/>
                    </a:lnTo>
                    <a:lnTo>
                      <a:pt x="124" y="187"/>
                    </a:lnTo>
                    <a:lnTo>
                      <a:pt x="141" y="198"/>
                    </a:lnTo>
                    <a:lnTo>
                      <a:pt x="149" y="212"/>
                    </a:lnTo>
                    <a:lnTo>
                      <a:pt x="172" y="220"/>
                    </a:lnTo>
                    <a:lnTo>
                      <a:pt x="175" y="241"/>
                    </a:lnTo>
                    <a:lnTo>
                      <a:pt x="200" y="264"/>
                    </a:lnTo>
                    <a:lnTo>
                      <a:pt x="201" y="278"/>
                    </a:lnTo>
                    <a:lnTo>
                      <a:pt x="196" y="278"/>
                    </a:lnTo>
                    <a:lnTo>
                      <a:pt x="197" y="292"/>
                    </a:lnTo>
                    <a:lnTo>
                      <a:pt x="222" y="305"/>
                    </a:lnTo>
                    <a:lnTo>
                      <a:pt x="223" y="320"/>
                    </a:lnTo>
                    <a:lnTo>
                      <a:pt x="212" y="334"/>
                    </a:lnTo>
                    <a:lnTo>
                      <a:pt x="239" y="359"/>
                    </a:lnTo>
                    <a:lnTo>
                      <a:pt x="232" y="372"/>
                    </a:lnTo>
                    <a:lnTo>
                      <a:pt x="240" y="389"/>
                    </a:lnTo>
                    <a:lnTo>
                      <a:pt x="224" y="407"/>
                    </a:lnTo>
                    <a:lnTo>
                      <a:pt x="209" y="408"/>
                    </a:lnTo>
                    <a:lnTo>
                      <a:pt x="193" y="418"/>
                    </a:lnTo>
                    <a:lnTo>
                      <a:pt x="213" y="436"/>
                    </a:lnTo>
                    <a:lnTo>
                      <a:pt x="231" y="447"/>
                    </a:lnTo>
                    <a:lnTo>
                      <a:pt x="246" y="453"/>
                    </a:lnTo>
                    <a:lnTo>
                      <a:pt x="281" y="453"/>
                    </a:lnTo>
                    <a:lnTo>
                      <a:pt x="282" y="451"/>
                    </a:lnTo>
                    <a:lnTo>
                      <a:pt x="323" y="451"/>
                    </a:lnTo>
                    <a:lnTo>
                      <a:pt x="340" y="463"/>
                    </a:lnTo>
                    <a:lnTo>
                      <a:pt x="356" y="475"/>
                    </a:lnTo>
                    <a:lnTo>
                      <a:pt x="372" y="484"/>
                    </a:lnTo>
                    <a:lnTo>
                      <a:pt x="386" y="486"/>
                    </a:lnTo>
                    <a:lnTo>
                      <a:pt x="404" y="493"/>
                    </a:lnTo>
                    <a:lnTo>
                      <a:pt x="421" y="494"/>
                    </a:lnTo>
                    <a:lnTo>
                      <a:pt x="442" y="496"/>
                    </a:lnTo>
                    <a:lnTo>
                      <a:pt x="446" y="508"/>
                    </a:lnTo>
                    <a:lnTo>
                      <a:pt x="450" y="522"/>
                    </a:lnTo>
                    <a:lnTo>
                      <a:pt x="438" y="536"/>
                    </a:lnTo>
                    <a:lnTo>
                      <a:pt x="434" y="551"/>
                    </a:lnTo>
                    <a:lnTo>
                      <a:pt x="423" y="559"/>
                    </a:lnTo>
                    <a:lnTo>
                      <a:pt x="434" y="567"/>
                    </a:lnTo>
                    <a:lnTo>
                      <a:pt x="457" y="580"/>
                    </a:lnTo>
                    <a:lnTo>
                      <a:pt x="479" y="582"/>
                    </a:lnTo>
                    <a:lnTo>
                      <a:pt x="504" y="587"/>
                    </a:lnTo>
                    <a:lnTo>
                      <a:pt x="510" y="596"/>
                    </a:lnTo>
                    <a:lnTo>
                      <a:pt x="507" y="605"/>
                    </a:lnTo>
                    <a:lnTo>
                      <a:pt x="520" y="600"/>
                    </a:lnTo>
                    <a:lnTo>
                      <a:pt x="530" y="594"/>
                    </a:lnTo>
                    <a:lnTo>
                      <a:pt x="544" y="589"/>
                    </a:lnTo>
                    <a:lnTo>
                      <a:pt x="558" y="595"/>
                    </a:lnTo>
                    <a:lnTo>
                      <a:pt x="570" y="601"/>
                    </a:lnTo>
                    <a:lnTo>
                      <a:pt x="575" y="594"/>
                    </a:lnTo>
                    <a:lnTo>
                      <a:pt x="573" y="587"/>
                    </a:lnTo>
                    <a:lnTo>
                      <a:pt x="581" y="572"/>
                    </a:lnTo>
                    <a:lnTo>
                      <a:pt x="596" y="580"/>
                    </a:lnTo>
                    <a:lnTo>
                      <a:pt x="611" y="580"/>
                    </a:lnTo>
                    <a:lnTo>
                      <a:pt x="618" y="576"/>
                    </a:lnTo>
                    <a:lnTo>
                      <a:pt x="628" y="572"/>
                    </a:lnTo>
                    <a:lnTo>
                      <a:pt x="642" y="565"/>
                    </a:lnTo>
                    <a:lnTo>
                      <a:pt x="654" y="564"/>
                    </a:lnTo>
                    <a:lnTo>
                      <a:pt x="665" y="559"/>
                    </a:lnTo>
                    <a:lnTo>
                      <a:pt x="675" y="560"/>
                    </a:lnTo>
                    <a:lnTo>
                      <a:pt x="689" y="555"/>
                    </a:lnTo>
                    <a:lnTo>
                      <a:pt x="695" y="544"/>
                    </a:lnTo>
                    <a:lnTo>
                      <a:pt x="689" y="530"/>
                    </a:lnTo>
                    <a:lnTo>
                      <a:pt x="678" y="521"/>
                    </a:lnTo>
                    <a:lnTo>
                      <a:pt x="669" y="506"/>
                    </a:lnTo>
                    <a:lnTo>
                      <a:pt x="659" y="489"/>
                    </a:lnTo>
                    <a:lnTo>
                      <a:pt x="672" y="471"/>
                    </a:lnTo>
                    <a:lnTo>
                      <a:pt x="677" y="459"/>
                    </a:lnTo>
                    <a:lnTo>
                      <a:pt x="680" y="452"/>
                    </a:lnTo>
                    <a:lnTo>
                      <a:pt x="680" y="441"/>
                    </a:lnTo>
                    <a:lnTo>
                      <a:pt x="687" y="425"/>
                    </a:lnTo>
                    <a:lnTo>
                      <a:pt x="686" y="416"/>
                    </a:lnTo>
                    <a:lnTo>
                      <a:pt x="670" y="399"/>
                    </a:lnTo>
                    <a:lnTo>
                      <a:pt x="676" y="379"/>
                    </a:lnTo>
                    <a:lnTo>
                      <a:pt x="672" y="355"/>
                    </a:lnTo>
                    <a:lnTo>
                      <a:pt x="654" y="351"/>
                    </a:lnTo>
                    <a:lnTo>
                      <a:pt x="644" y="338"/>
                    </a:lnTo>
                    <a:lnTo>
                      <a:pt x="638" y="312"/>
                    </a:lnTo>
                    <a:lnTo>
                      <a:pt x="651" y="289"/>
                    </a:lnTo>
                    <a:lnTo>
                      <a:pt x="655" y="285"/>
                    </a:lnTo>
                    <a:lnTo>
                      <a:pt x="653" y="257"/>
                    </a:lnTo>
                    <a:lnTo>
                      <a:pt x="641" y="248"/>
                    </a:lnTo>
                    <a:lnTo>
                      <a:pt x="569" y="196"/>
                    </a:lnTo>
                    <a:lnTo>
                      <a:pt x="554" y="194"/>
                    </a:lnTo>
                    <a:lnTo>
                      <a:pt x="548" y="183"/>
                    </a:lnTo>
                    <a:lnTo>
                      <a:pt x="556" y="172"/>
                    </a:lnTo>
                    <a:lnTo>
                      <a:pt x="551" y="145"/>
                    </a:lnTo>
                    <a:lnTo>
                      <a:pt x="575" y="122"/>
                    </a:lnTo>
                    <a:lnTo>
                      <a:pt x="591" y="110"/>
                    </a:lnTo>
                    <a:lnTo>
                      <a:pt x="588" y="77"/>
                    </a:lnTo>
                    <a:lnTo>
                      <a:pt x="573" y="67"/>
                    </a:lnTo>
                    <a:lnTo>
                      <a:pt x="573" y="6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126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3440" y="2014"/>
              <a:ext cx="126" cy="97"/>
              <a:chOff x="3440" y="2014"/>
              <a:chExt cx="126" cy="97"/>
            </a:xfrm>
            <a:grpFill/>
          </p:grpSpPr>
          <p:sp>
            <p:nvSpPr>
              <p:cNvPr id="90" name="Freeform 124"/>
              <p:cNvSpPr>
                <a:spLocks/>
              </p:cNvSpPr>
              <p:nvPr/>
            </p:nvSpPr>
            <p:spPr bwMode="auto">
              <a:xfrm>
                <a:off x="3440" y="2014"/>
                <a:ext cx="126" cy="97"/>
              </a:xfrm>
              <a:custGeom>
                <a:avLst/>
                <a:gdLst>
                  <a:gd name="T0" fmla="*/ 8 w 126"/>
                  <a:gd name="T1" fmla="*/ 25 h 97"/>
                  <a:gd name="T2" fmla="*/ 21 w 126"/>
                  <a:gd name="T3" fmla="*/ 25 h 97"/>
                  <a:gd name="T4" fmla="*/ 23 w 126"/>
                  <a:gd name="T5" fmla="*/ 12 h 97"/>
                  <a:gd name="T6" fmla="*/ 29 w 126"/>
                  <a:gd name="T7" fmla="*/ 6 h 97"/>
                  <a:gd name="T8" fmla="*/ 47 w 126"/>
                  <a:gd name="T9" fmla="*/ 22 h 97"/>
                  <a:gd name="T10" fmla="*/ 56 w 126"/>
                  <a:gd name="T11" fmla="*/ 10 h 97"/>
                  <a:gd name="T12" fmla="*/ 65 w 126"/>
                  <a:gd name="T13" fmla="*/ 0 h 97"/>
                  <a:gd name="T14" fmla="*/ 74 w 126"/>
                  <a:gd name="T15" fmla="*/ 18 h 97"/>
                  <a:gd name="T16" fmla="*/ 78 w 126"/>
                  <a:gd name="T17" fmla="*/ 34 h 97"/>
                  <a:gd name="T18" fmla="*/ 98 w 126"/>
                  <a:gd name="T19" fmla="*/ 36 h 97"/>
                  <a:gd name="T20" fmla="*/ 103 w 126"/>
                  <a:gd name="T21" fmla="*/ 47 h 97"/>
                  <a:gd name="T22" fmla="*/ 98 w 126"/>
                  <a:gd name="T23" fmla="*/ 55 h 97"/>
                  <a:gd name="T24" fmla="*/ 126 w 126"/>
                  <a:gd name="T25" fmla="*/ 63 h 97"/>
                  <a:gd name="T26" fmla="*/ 116 w 126"/>
                  <a:gd name="T27" fmla="*/ 97 h 97"/>
                  <a:gd name="T28" fmla="*/ 97 w 126"/>
                  <a:gd name="T29" fmla="*/ 82 h 97"/>
                  <a:gd name="T30" fmla="*/ 86 w 126"/>
                  <a:gd name="T31" fmla="*/ 78 h 97"/>
                  <a:gd name="T32" fmla="*/ 66 w 126"/>
                  <a:gd name="T33" fmla="*/ 79 h 97"/>
                  <a:gd name="T34" fmla="*/ 59 w 126"/>
                  <a:gd name="T35" fmla="*/ 90 h 97"/>
                  <a:gd name="T36" fmla="*/ 43 w 126"/>
                  <a:gd name="T37" fmla="*/ 91 h 97"/>
                  <a:gd name="T38" fmla="*/ 27 w 126"/>
                  <a:gd name="T39" fmla="*/ 84 h 97"/>
                  <a:gd name="T40" fmla="*/ 7 w 126"/>
                  <a:gd name="T41" fmla="*/ 89 h 97"/>
                  <a:gd name="T42" fmla="*/ 0 w 126"/>
                  <a:gd name="T43" fmla="*/ 85 h 97"/>
                  <a:gd name="T44" fmla="*/ 2 w 126"/>
                  <a:gd name="T45" fmla="*/ 69 h 97"/>
                  <a:gd name="T46" fmla="*/ 9 w 126"/>
                  <a:gd name="T47" fmla="*/ 61 h 97"/>
                  <a:gd name="T48" fmla="*/ 9 w 126"/>
                  <a:gd name="T49" fmla="*/ 25 h 97"/>
                  <a:gd name="T50" fmla="*/ 8 w 126"/>
                  <a:gd name="T51" fmla="*/ 25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6" h="97">
                    <a:moveTo>
                      <a:pt x="8" y="25"/>
                    </a:moveTo>
                    <a:lnTo>
                      <a:pt x="21" y="25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47" y="22"/>
                    </a:lnTo>
                    <a:lnTo>
                      <a:pt x="56" y="10"/>
                    </a:lnTo>
                    <a:lnTo>
                      <a:pt x="65" y="0"/>
                    </a:lnTo>
                    <a:lnTo>
                      <a:pt x="74" y="18"/>
                    </a:lnTo>
                    <a:lnTo>
                      <a:pt x="78" y="34"/>
                    </a:lnTo>
                    <a:lnTo>
                      <a:pt x="98" y="36"/>
                    </a:lnTo>
                    <a:lnTo>
                      <a:pt x="103" y="47"/>
                    </a:lnTo>
                    <a:lnTo>
                      <a:pt x="98" y="55"/>
                    </a:lnTo>
                    <a:lnTo>
                      <a:pt x="126" y="63"/>
                    </a:lnTo>
                    <a:lnTo>
                      <a:pt x="116" y="97"/>
                    </a:lnTo>
                    <a:lnTo>
                      <a:pt x="97" y="82"/>
                    </a:lnTo>
                    <a:lnTo>
                      <a:pt x="86" y="78"/>
                    </a:lnTo>
                    <a:lnTo>
                      <a:pt x="66" y="79"/>
                    </a:lnTo>
                    <a:lnTo>
                      <a:pt x="59" y="90"/>
                    </a:lnTo>
                    <a:lnTo>
                      <a:pt x="43" y="91"/>
                    </a:lnTo>
                    <a:lnTo>
                      <a:pt x="27" y="84"/>
                    </a:lnTo>
                    <a:lnTo>
                      <a:pt x="7" y="89"/>
                    </a:lnTo>
                    <a:lnTo>
                      <a:pt x="0" y="85"/>
                    </a:lnTo>
                    <a:lnTo>
                      <a:pt x="2" y="69"/>
                    </a:lnTo>
                    <a:lnTo>
                      <a:pt x="9" y="61"/>
                    </a:lnTo>
                    <a:lnTo>
                      <a:pt x="9" y="25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Freeform 125"/>
              <p:cNvSpPr>
                <a:spLocks/>
              </p:cNvSpPr>
              <p:nvPr/>
            </p:nvSpPr>
            <p:spPr bwMode="auto">
              <a:xfrm>
                <a:off x="3440" y="2014"/>
                <a:ext cx="126" cy="97"/>
              </a:xfrm>
              <a:custGeom>
                <a:avLst/>
                <a:gdLst>
                  <a:gd name="T0" fmla="*/ 8 w 126"/>
                  <a:gd name="T1" fmla="*/ 25 h 97"/>
                  <a:gd name="T2" fmla="*/ 21 w 126"/>
                  <a:gd name="T3" fmla="*/ 25 h 97"/>
                  <a:gd name="T4" fmla="*/ 23 w 126"/>
                  <a:gd name="T5" fmla="*/ 12 h 97"/>
                  <a:gd name="T6" fmla="*/ 29 w 126"/>
                  <a:gd name="T7" fmla="*/ 6 h 97"/>
                  <a:gd name="T8" fmla="*/ 47 w 126"/>
                  <a:gd name="T9" fmla="*/ 22 h 97"/>
                  <a:gd name="T10" fmla="*/ 56 w 126"/>
                  <a:gd name="T11" fmla="*/ 10 h 97"/>
                  <a:gd name="T12" fmla="*/ 65 w 126"/>
                  <a:gd name="T13" fmla="*/ 0 h 97"/>
                  <a:gd name="T14" fmla="*/ 74 w 126"/>
                  <a:gd name="T15" fmla="*/ 18 h 97"/>
                  <a:gd name="T16" fmla="*/ 78 w 126"/>
                  <a:gd name="T17" fmla="*/ 34 h 97"/>
                  <a:gd name="T18" fmla="*/ 98 w 126"/>
                  <a:gd name="T19" fmla="*/ 36 h 97"/>
                  <a:gd name="T20" fmla="*/ 103 w 126"/>
                  <a:gd name="T21" fmla="*/ 47 h 97"/>
                  <a:gd name="T22" fmla="*/ 98 w 126"/>
                  <a:gd name="T23" fmla="*/ 55 h 97"/>
                  <a:gd name="T24" fmla="*/ 126 w 126"/>
                  <a:gd name="T25" fmla="*/ 63 h 97"/>
                  <a:gd name="T26" fmla="*/ 116 w 126"/>
                  <a:gd name="T27" fmla="*/ 97 h 97"/>
                  <a:gd name="T28" fmla="*/ 97 w 126"/>
                  <a:gd name="T29" fmla="*/ 82 h 97"/>
                  <a:gd name="T30" fmla="*/ 86 w 126"/>
                  <a:gd name="T31" fmla="*/ 78 h 97"/>
                  <a:gd name="T32" fmla="*/ 66 w 126"/>
                  <a:gd name="T33" fmla="*/ 79 h 97"/>
                  <a:gd name="T34" fmla="*/ 59 w 126"/>
                  <a:gd name="T35" fmla="*/ 90 h 97"/>
                  <a:gd name="T36" fmla="*/ 43 w 126"/>
                  <a:gd name="T37" fmla="*/ 91 h 97"/>
                  <a:gd name="T38" fmla="*/ 27 w 126"/>
                  <a:gd name="T39" fmla="*/ 84 h 97"/>
                  <a:gd name="T40" fmla="*/ 7 w 126"/>
                  <a:gd name="T41" fmla="*/ 89 h 97"/>
                  <a:gd name="T42" fmla="*/ 0 w 126"/>
                  <a:gd name="T43" fmla="*/ 85 h 97"/>
                  <a:gd name="T44" fmla="*/ 2 w 126"/>
                  <a:gd name="T45" fmla="*/ 69 h 97"/>
                  <a:gd name="T46" fmla="*/ 9 w 126"/>
                  <a:gd name="T47" fmla="*/ 61 h 97"/>
                  <a:gd name="T48" fmla="*/ 9 w 126"/>
                  <a:gd name="T49" fmla="*/ 25 h 97"/>
                  <a:gd name="T50" fmla="*/ 8 w 126"/>
                  <a:gd name="T51" fmla="*/ 25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6" h="97">
                    <a:moveTo>
                      <a:pt x="8" y="25"/>
                    </a:moveTo>
                    <a:lnTo>
                      <a:pt x="21" y="25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47" y="22"/>
                    </a:lnTo>
                    <a:lnTo>
                      <a:pt x="56" y="10"/>
                    </a:lnTo>
                    <a:lnTo>
                      <a:pt x="65" y="0"/>
                    </a:lnTo>
                    <a:lnTo>
                      <a:pt x="74" y="18"/>
                    </a:lnTo>
                    <a:lnTo>
                      <a:pt x="78" y="34"/>
                    </a:lnTo>
                    <a:lnTo>
                      <a:pt x="98" y="36"/>
                    </a:lnTo>
                    <a:lnTo>
                      <a:pt x="103" y="47"/>
                    </a:lnTo>
                    <a:lnTo>
                      <a:pt x="98" y="55"/>
                    </a:lnTo>
                    <a:lnTo>
                      <a:pt x="126" y="63"/>
                    </a:lnTo>
                    <a:lnTo>
                      <a:pt x="116" y="97"/>
                    </a:lnTo>
                    <a:lnTo>
                      <a:pt x="97" y="82"/>
                    </a:lnTo>
                    <a:lnTo>
                      <a:pt x="86" y="78"/>
                    </a:lnTo>
                    <a:lnTo>
                      <a:pt x="66" y="79"/>
                    </a:lnTo>
                    <a:lnTo>
                      <a:pt x="59" y="90"/>
                    </a:lnTo>
                    <a:lnTo>
                      <a:pt x="43" y="91"/>
                    </a:lnTo>
                    <a:lnTo>
                      <a:pt x="27" y="84"/>
                    </a:lnTo>
                    <a:lnTo>
                      <a:pt x="7" y="89"/>
                    </a:lnTo>
                    <a:lnTo>
                      <a:pt x="0" y="85"/>
                    </a:lnTo>
                    <a:lnTo>
                      <a:pt x="2" y="69"/>
                    </a:lnTo>
                    <a:lnTo>
                      <a:pt x="9" y="61"/>
                    </a:lnTo>
                    <a:lnTo>
                      <a:pt x="9" y="25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" name="Group 129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2951" y="1925"/>
              <a:ext cx="646" cy="622"/>
              <a:chOff x="2951" y="1925"/>
              <a:chExt cx="646" cy="622"/>
            </a:xfrm>
            <a:grpFill/>
          </p:grpSpPr>
          <p:sp>
            <p:nvSpPr>
              <p:cNvPr id="88" name="Freeform 127"/>
              <p:cNvSpPr>
                <a:spLocks/>
              </p:cNvSpPr>
              <p:nvPr/>
            </p:nvSpPr>
            <p:spPr bwMode="auto">
              <a:xfrm>
                <a:off x="2951" y="1925"/>
                <a:ext cx="646" cy="622"/>
              </a:xfrm>
              <a:custGeom>
                <a:avLst/>
                <a:gdLst>
                  <a:gd name="T0" fmla="*/ 64 w 646"/>
                  <a:gd name="T1" fmla="*/ 48 h 622"/>
                  <a:gd name="T2" fmla="*/ 107 w 646"/>
                  <a:gd name="T3" fmla="*/ 30 h 622"/>
                  <a:gd name="T4" fmla="*/ 170 w 646"/>
                  <a:gd name="T5" fmla="*/ 24 h 622"/>
                  <a:gd name="T6" fmla="*/ 219 w 646"/>
                  <a:gd name="T7" fmla="*/ 14 h 622"/>
                  <a:gd name="T8" fmla="*/ 245 w 646"/>
                  <a:gd name="T9" fmla="*/ 31 h 622"/>
                  <a:gd name="T10" fmla="*/ 275 w 646"/>
                  <a:gd name="T11" fmla="*/ 45 h 622"/>
                  <a:gd name="T12" fmla="*/ 307 w 646"/>
                  <a:gd name="T13" fmla="*/ 67 h 622"/>
                  <a:gd name="T14" fmla="*/ 337 w 646"/>
                  <a:gd name="T15" fmla="*/ 110 h 622"/>
                  <a:gd name="T16" fmla="*/ 330 w 646"/>
                  <a:gd name="T17" fmla="*/ 131 h 622"/>
                  <a:gd name="T18" fmla="*/ 358 w 646"/>
                  <a:gd name="T19" fmla="*/ 152 h 622"/>
                  <a:gd name="T20" fmla="*/ 348 w 646"/>
                  <a:gd name="T21" fmla="*/ 181 h 622"/>
                  <a:gd name="T22" fmla="*/ 369 w 646"/>
                  <a:gd name="T23" fmla="*/ 222 h 622"/>
                  <a:gd name="T24" fmla="*/ 360 w 646"/>
                  <a:gd name="T25" fmla="*/ 256 h 622"/>
                  <a:gd name="T26" fmla="*/ 328 w 646"/>
                  <a:gd name="T27" fmla="*/ 267 h 622"/>
                  <a:gd name="T28" fmla="*/ 384 w 646"/>
                  <a:gd name="T29" fmla="*/ 301 h 622"/>
                  <a:gd name="T30" fmla="*/ 430 w 646"/>
                  <a:gd name="T31" fmla="*/ 299 h 622"/>
                  <a:gd name="T32" fmla="*/ 498 w 646"/>
                  <a:gd name="T33" fmla="*/ 326 h 622"/>
                  <a:gd name="T34" fmla="*/ 539 w 646"/>
                  <a:gd name="T35" fmla="*/ 341 h 622"/>
                  <a:gd name="T36" fmla="*/ 579 w 646"/>
                  <a:gd name="T37" fmla="*/ 345 h 622"/>
                  <a:gd name="T38" fmla="*/ 583 w 646"/>
                  <a:gd name="T39" fmla="*/ 377 h 622"/>
                  <a:gd name="T40" fmla="*/ 557 w 646"/>
                  <a:gd name="T41" fmla="*/ 408 h 622"/>
                  <a:gd name="T42" fmla="*/ 595 w 646"/>
                  <a:gd name="T43" fmla="*/ 426 h 622"/>
                  <a:gd name="T44" fmla="*/ 646 w 646"/>
                  <a:gd name="T45" fmla="*/ 450 h 622"/>
                  <a:gd name="T46" fmla="*/ 644 w 646"/>
                  <a:gd name="T47" fmla="*/ 484 h 622"/>
                  <a:gd name="T48" fmla="*/ 566 w 646"/>
                  <a:gd name="T49" fmla="*/ 478 h 622"/>
                  <a:gd name="T50" fmla="*/ 503 w 646"/>
                  <a:gd name="T51" fmla="*/ 470 h 622"/>
                  <a:gd name="T52" fmla="*/ 430 w 646"/>
                  <a:gd name="T53" fmla="*/ 466 h 622"/>
                  <a:gd name="T54" fmla="*/ 375 w 646"/>
                  <a:gd name="T55" fmla="*/ 478 h 622"/>
                  <a:gd name="T56" fmla="*/ 331 w 646"/>
                  <a:gd name="T57" fmla="*/ 508 h 622"/>
                  <a:gd name="T58" fmla="*/ 326 w 646"/>
                  <a:gd name="T59" fmla="*/ 567 h 622"/>
                  <a:gd name="T60" fmla="*/ 333 w 646"/>
                  <a:gd name="T61" fmla="*/ 595 h 622"/>
                  <a:gd name="T62" fmla="*/ 312 w 646"/>
                  <a:gd name="T63" fmla="*/ 613 h 622"/>
                  <a:gd name="T64" fmla="*/ 270 w 646"/>
                  <a:gd name="T65" fmla="*/ 611 h 622"/>
                  <a:gd name="T66" fmla="*/ 188 w 646"/>
                  <a:gd name="T67" fmla="*/ 582 h 622"/>
                  <a:gd name="T68" fmla="*/ 132 w 646"/>
                  <a:gd name="T69" fmla="*/ 571 h 622"/>
                  <a:gd name="T70" fmla="*/ 115 w 646"/>
                  <a:gd name="T71" fmla="*/ 543 h 622"/>
                  <a:gd name="T72" fmla="*/ 127 w 646"/>
                  <a:gd name="T73" fmla="*/ 521 h 622"/>
                  <a:gd name="T74" fmla="*/ 110 w 646"/>
                  <a:gd name="T75" fmla="*/ 496 h 622"/>
                  <a:gd name="T76" fmla="*/ 42 w 646"/>
                  <a:gd name="T77" fmla="*/ 419 h 622"/>
                  <a:gd name="T78" fmla="*/ 13 w 646"/>
                  <a:gd name="T79" fmla="*/ 387 h 622"/>
                  <a:gd name="T80" fmla="*/ 0 w 646"/>
                  <a:gd name="T81" fmla="*/ 329 h 622"/>
                  <a:gd name="T82" fmla="*/ 107 w 646"/>
                  <a:gd name="T83" fmla="*/ 273 h 622"/>
                  <a:gd name="T84" fmla="*/ 82 w 646"/>
                  <a:gd name="T85" fmla="*/ 196 h 622"/>
                  <a:gd name="T86" fmla="*/ 67 w 646"/>
                  <a:gd name="T87" fmla="*/ 138 h 622"/>
                  <a:gd name="T88" fmla="*/ 48 w 646"/>
                  <a:gd name="T89" fmla="*/ 96 h 622"/>
                  <a:gd name="T90" fmla="*/ 33 w 646"/>
                  <a:gd name="T91" fmla="*/ 53 h 6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6" h="622">
                    <a:moveTo>
                      <a:pt x="33" y="53"/>
                    </a:moveTo>
                    <a:lnTo>
                      <a:pt x="64" y="48"/>
                    </a:lnTo>
                    <a:lnTo>
                      <a:pt x="76" y="33"/>
                    </a:lnTo>
                    <a:lnTo>
                      <a:pt x="107" y="30"/>
                    </a:lnTo>
                    <a:lnTo>
                      <a:pt x="127" y="41"/>
                    </a:lnTo>
                    <a:lnTo>
                      <a:pt x="170" y="24"/>
                    </a:lnTo>
                    <a:lnTo>
                      <a:pt x="193" y="0"/>
                    </a:lnTo>
                    <a:lnTo>
                      <a:pt x="219" y="14"/>
                    </a:lnTo>
                    <a:lnTo>
                      <a:pt x="243" y="17"/>
                    </a:lnTo>
                    <a:lnTo>
                      <a:pt x="245" y="31"/>
                    </a:lnTo>
                    <a:lnTo>
                      <a:pt x="245" y="30"/>
                    </a:lnTo>
                    <a:lnTo>
                      <a:pt x="275" y="45"/>
                    </a:lnTo>
                    <a:lnTo>
                      <a:pt x="285" y="62"/>
                    </a:lnTo>
                    <a:lnTo>
                      <a:pt x="307" y="67"/>
                    </a:lnTo>
                    <a:lnTo>
                      <a:pt x="311" y="91"/>
                    </a:lnTo>
                    <a:lnTo>
                      <a:pt x="337" y="110"/>
                    </a:lnTo>
                    <a:lnTo>
                      <a:pt x="337" y="126"/>
                    </a:lnTo>
                    <a:lnTo>
                      <a:pt x="330" y="131"/>
                    </a:lnTo>
                    <a:lnTo>
                      <a:pt x="335" y="143"/>
                    </a:lnTo>
                    <a:lnTo>
                      <a:pt x="358" y="152"/>
                    </a:lnTo>
                    <a:lnTo>
                      <a:pt x="358" y="167"/>
                    </a:lnTo>
                    <a:lnTo>
                      <a:pt x="348" y="181"/>
                    </a:lnTo>
                    <a:lnTo>
                      <a:pt x="375" y="207"/>
                    </a:lnTo>
                    <a:lnTo>
                      <a:pt x="369" y="222"/>
                    </a:lnTo>
                    <a:lnTo>
                      <a:pt x="375" y="236"/>
                    </a:lnTo>
                    <a:lnTo>
                      <a:pt x="360" y="256"/>
                    </a:lnTo>
                    <a:lnTo>
                      <a:pt x="345" y="256"/>
                    </a:lnTo>
                    <a:lnTo>
                      <a:pt x="328" y="267"/>
                    </a:lnTo>
                    <a:lnTo>
                      <a:pt x="354" y="289"/>
                    </a:lnTo>
                    <a:lnTo>
                      <a:pt x="384" y="301"/>
                    </a:lnTo>
                    <a:lnTo>
                      <a:pt x="421" y="302"/>
                    </a:lnTo>
                    <a:lnTo>
                      <a:pt x="430" y="299"/>
                    </a:lnTo>
                    <a:lnTo>
                      <a:pt x="460" y="299"/>
                    </a:lnTo>
                    <a:lnTo>
                      <a:pt x="498" y="326"/>
                    </a:lnTo>
                    <a:lnTo>
                      <a:pt x="513" y="332"/>
                    </a:lnTo>
                    <a:lnTo>
                      <a:pt x="539" y="341"/>
                    </a:lnTo>
                    <a:lnTo>
                      <a:pt x="561" y="343"/>
                    </a:lnTo>
                    <a:lnTo>
                      <a:pt x="579" y="345"/>
                    </a:lnTo>
                    <a:lnTo>
                      <a:pt x="588" y="367"/>
                    </a:lnTo>
                    <a:lnTo>
                      <a:pt x="583" y="377"/>
                    </a:lnTo>
                    <a:lnTo>
                      <a:pt x="573" y="394"/>
                    </a:lnTo>
                    <a:lnTo>
                      <a:pt x="557" y="408"/>
                    </a:lnTo>
                    <a:lnTo>
                      <a:pt x="574" y="421"/>
                    </a:lnTo>
                    <a:lnTo>
                      <a:pt x="595" y="426"/>
                    </a:lnTo>
                    <a:lnTo>
                      <a:pt x="639" y="435"/>
                    </a:lnTo>
                    <a:lnTo>
                      <a:pt x="646" y="450"/>
                    </a:lnTo>
                    <a:lnTo>
                      <a:pt x="637" y="471"/>
                    </a:lnTo>
                    <a:lnTo>
                      <a:pt x="644" y="484"/>
                    </a:lnTo>
                    <a:lnTo>
                      <a:pt x="632" y="495"/>
                    </a:lnTo>
                    <a:lnTo>
                      <a:pt x="566" y="478"/>
                    </a:lnTo>
                    <a:lnTo>
                      <a:pt x="547" y="483"/>
                    </a:lnTo>
                    <a:lnTo>
                      <a:pt x="503" y="470"/>
                    </a:lnTo>
                    <a:lnTo>
                      <a:pt x="469" y="472"/>
                    </a:lnTo>
                    <a:lnTo>
                      <a:pt x="430" y="466"/>
                    </a:lnTo>
                    <a:lnTo>
                      <a:pt x="407" y="483"/>
                    </a:lnTo>
                    <a:lnTo>
                      <a:pt x="375" y="478"/>
                    </a:lnTo>
                    <a:lnTo>
                      <a:pt x="337" y="495"/>
                    </a:lnTo>
                    <a:lnTo>
                      <a:pt x="331" y="508"/>
                    </a:lnTo>
                    <a:lnTo>
                      <a:pt x="337" y="533"/>
                    </a:lnTo>
                    <a:lnTo>
                      <a:pt x="326" y="567"/>
                    </a:lnTo>
                    <a:lnTo>
                      <a:pt x="339" y="584"/>
                    </a:lnTo>
                    <a:lnTo>
                      <a:pt x="333" y="595"/>
                    </a:lnTo>
                    <a:lnTo>
                      <a:pt x="335" y="610"/>
                    </a:lnTo>
                    <a:lnTo>
                      <a:pt x="312" y="613"/>
                    </a:lnTo>
                    <a:lnTo>
                      <a:pt x="302" y="622"/>
                    </a:lnTo>
                    <a:lnTo>
                      <a:pt x="270" y="611"/>
                    </a:lnTo>
                    <a:lnTo>
                      <a:pt x="250" y="585"/>
                    </a:lnTo>
                    <a:lnTo>
                      <a:pt x="188" y="582"/>
                    </a:lnTo>
                    <a:lnTo>
                      <a:pt x="176" y="564"/>
                    </a:lnTo>
                    <a:lnTo>
                      <a:pt x="132" y="571"/>
                    </a:lnTo>
                    <a:lnTo>
                      <a:pt x="107" y="562"/>
                    </a:lnTo>
                    <a:lnTo>
                      <a:pt x="115" y="543"/>
                    </a:lnTo>
                    <a:lnTo>
                      <a:pt x="98" y="527"/>
                    </a:lnTo>
                    <a:lnTo>
                      <a:pt x="127" y="521"/>
                    </a:lnTo>
                    <a:lnTo>
                      <a:pt x="134" y="505"/>
                    </a:lnTo>
                    <a:lnTo>
                      <a:pt x="110" y="496"/>
                    </a:lnTo>
                    <a:lnTo>
                      <a:pt x="63" y="459"/>
                    </a:lnTo>
                    <a:lnTo>
                      <a:pt x="42" y="419"/>
                    </a:lnTo>
                    <a:lnTo>
                      <a:pt x="18" y="407"/>
                    </a:lnTo>
                    <a:lnTo>
                      <a:pt x="13" y="387"/>
                    </a:lnTo>
                    <a:lnTo>
                      <a:pt x="30" y="362"/>
                    </a:lnTo>
                    <a:lnTo>
                      <a:pt x="0" y="329"/>
                    </a:lnTo>
                    <a:lnTo>
                      <a:pt x="74" y="311"/>
                    </a:lnTo>
                    <a:lnTo>
                      <a:pt x="107" y="273"/>
                    </a:lnTo>
                    <a:lnTo>
                      <a:pt x="90" y="230"/>
                    </a:lnTo>
                    <a:lnTo>
                      <a:pt x="82" y="196"/>
                    </a:lnTo>
                    <a:lnTo>
                      <a:pt x="77" y="164"/>
                    </a:lnTo>
                    <a:lnTo>
                      <a:pt x="67" y="138"/>
                    </a:lnTo>
                    <a:lnTo>
                      <a:pt x="74" y="121"/>
                    </a:lnTo>
                    <a:lnTo>
                      <a:pt x="48" y="96"/>
                    </a:lnTo>
                    <a:lnTo>
                      <a:pt x="33" y="73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Freeform 128"/>
              <p:cNvSpPr>
                <a:spLocks/>
              </p:cNvSpPr>
              <p:nvPr/>
            </p:nvSpPr>
            <p:spPr bwMode="auto">
              <a:xfrm>
                <a:off x="2951" y="1925"/>
                <a:ext cx="646" cy="622"/>
              </a:xfrm>
              <a:custGeom>
                <a:avLst/>
                <a:gdLst>
                  <a:gd name="T0" fmla="*/ 64 w 646"/>
                  <a:gd name="T1" fmla="*/ 48 h 622"/>
                  <a:gd name="T2" fmla="*/ 107 w 646"/>
                  <a:gd name="T3" fmla="*/ 30 h 622"/>
                  <a:gd name="T4" fmla="*/ 170 w 646"/>
                  <a:gd name="T5" fmla="*/ 24 h 622"/>
                  <a:gd name="T6" fmla="*/ 219 w 646"/>
                  <a:gd name="T7" fmla="*/ 14 h 622"/>
                  <a:gd name="T8" fmla="*/ 245 w 646"/>
                  <a:gd name="T9" fmla="*/ 31 h 622"/>
                  <a:gd name="T10" fmla="*/ 275 w 646"/>
                  <a:gd name="T11" fmla="*/ 45 h 622"/>
                  <a:gd name="T12" fmla="*/ 307 w 646"/>
                  <a:gd name="T13" fmla="*/ 67 h 622"/>
                  <a:gd name="T14" fmla="*/ 337 w 646"/>
                  <a:gd name="T15" fmla="*/ 110 h 622"/>
                  <a:gd name="T16" fmla="*/ 330 w 646"/>
                  <a:gd name="T17" fmla="*/ 131 h 622"/>
                  <a:gd name="T18" fmla="*/ 358 w 646"/>
                  <a:gd name="T19" fmla="*/ 152 h 622"/>
                  <a:gd name="T20" fmla="*/ 348 w 646"/>
                  <a:gd name="T21" fmla="*/ 181 h 622"/>
                  <a:gd name="T22" fmla="*/ 369 w 646"/>
                  <a:gd name="T23" fmla="*/ 222 h 622"/>
                  <a:gd name="T24" fmla="*/ 360 w 646"/>
                  <a:gd name="T25" fmla="*/ 256 h 622"/>
                  <a:gd name="T26" fmla="*/ 328 w 646"/>
                  <a:gd name="T27" fmla="*/ 267 h 622"/>
                  <a:gd name="T28" fmla="*/ 384 w 646"/>
                  <a:gd name="T29" fmla="*/ 301 h 622"/>
                  <a:gd name="T30" fmla="*/ 430 w 646"/>
                  <a:gd name="T31" fmla="*/ 299 h 622"/>
                  <a:gd name="T32" fmla="*/ 498 w 646"/>
                  <a:gd name="T33" fmla="*/ 326 h 622"/>
                  <a:gd name="T34" fmla="*/ 539 w 646"/>
                  <a:gd name="T35" fmla="*/ 341 h 622"/>
                  <a:gd name="T36" fmla="*/ 579 w 646"/>
                  <a:gd name="T37" fmla="*/ 345 h 622"/>
                  <a:gd name="T38" fmla="*/ 583 w 646"/>
                  <a:gd name="T39" fmla="*/ 377 h 622"/>
                  <a:gd name="T40" fmla="*/ 557 w 646"/>
                  <a:gd name="T41" fmla="*/ 408 h 622"/>
                  <a:gd name="T42" fmla="*/ 595 w 646"/>
                  <a:gd name="T43" fmla="*/ 426 h 622"/>
                  <a:gd name="T44" fmla="*/ 646 w 646"/>
                  <a:gd name="T45" fmla="*/ 450 h 622"/>
                  <a:gd name="T46" fmla="*/ 644 w 646"/>
                  <a:gd name="T47" fmla="*/ 484 h 622"/>
                  <a:gd name="T48" fmla="*/ 566 w 646"/>
                  <a:gd name="T49" fmla="*/ 478 h 622"/>
                  <a:gd name="T50" fmla="*/ 503 w 646"/>
                  <a:gd name="T51" fmla="*/ 470 h 622"/>
                  <a:gd name="T52" fmla="*/ 430 w 646"/>
                  <a:gd name="T53" fmla="*/ 466 h 622"/>
                  <a:gd name="T54" fmla="*/ 375 w 646"/>
                  <a:gd name="T55" fmla="*/ 478 h 622"/>
                  <a:gd name="T56" fmla="*/ 331 w 646"/>
                  <a:gd name="T57" fmla="*/ 508 h 622"/>
                  <a:gd name="T58" fmla="*/ 326 w 646"/>
                  <a:gd name="T59" fmla="*/ 567 h 622"/>
                  <a:gd name="T60" fmla="*/ 333 w 646"/>
                  <a:gd name="T61" fmla="*/ 595 h 622"/>
                  <a:gd name="T62" fmla="*/ 312 w 646"/>
                  <a:gd name="T63" fmla="*/ 613 h 622"/>
                  <a:gd name="T64" fmla="*/ 270 w 646"/>
                  <a:gd name="T65" fmla="*/ 611 h 622"/>
                  <a:gd name="T66" fmla="*/ 188 w 646"/>
                  <a:gd name="T67" fmla="*/ 582 h 622"/>
                  <a:gd name="T68" fmla="*/ 132 w 646"/>
                  <a:gd name="T69" fmla="*/ 571 h 622"/>
                  <a:gd name="T70" fmla="*/ 115 w 646"/>
                  <a:gd name="T71" fmla="*/ 543 h 622"/>
                  <a:gd name="T72" fmla="*/ 127 w 646"/>
                  <a:gd name="T73" fmla="*/ 521 h 622"/>
                  <a:gd name="T74" fmla="*/ 110 w 646"/>
                  <a:gd name="T75" fmla="*/ 496 h 622"/>
                  <a:gd name="T76" fmla="*/ 42 w 646"/>
                  <a:gd name="T77" fmla="*/ 419 h 622"/>
                  <a:gd name="T78" fmla="*/ 13 w 646"/>
                  <a:gd name="T79" fmla="*/ 387 h 622"/>
                  <a:gd name="T80" fmla="*/ 0 w 646"/>
                  <a:gd name="T81" fmla="*/ 329 h 622"/>
                  <a:gd name="T82" fmla="*/ 107 w 646"/>
                  <a:gd name="T83" fmla="*/ 273 h 622"/>
                  <a:gd name="T84" fmla="*/ 82 w 646"/>
                  <a:gd name="T85" fmla="*/ 196 h 622"/>
                  <a:gd name="T86" fmla="*/ 67 w 646"/>
                  <a:gd name="T87" fmla="*/ 138 h 622"/>
                  <a:gd name="T88" fmla="*/ 48 w 646"/>
                  <a:gd name="T89" fmla="*/ 96 h 622"/>
                  <a:gd name="T90" fmla="*/ 33 w 646"/>
                  <a:gd name="T91" fmla="*/ 53 h 6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6" h="622">
                    <a:moveTo>
                      <a:pt x="33" y="53"/>
                    </a:moveTo>
                    <a:lnTo>
                      <a:pt x="64" y="48"/>
                    </a:lnTo>
                    <a:lnTo>
                      <a:pt x="76" y="33"/>
                    </a:lnTo>
                    <a:lnTo>
                      <a:pt x="107" y="30"/>
                    </a:lnTo>
                    <a:lnTo>
                      <a:pt x="127" y="41"/>
                    </a:lnTo>
                    <a:lnTo>
                      <a:pt x="170" y="24"/>
                    </a:lnTo>
                    <a:lnTo>
                      <a:pt x="193" y="0"/>
                    </a:lnTo>
                    <a:lnTo>
                      <a:pt x="219" y="14"/>
                    </a:lnTo>
                    <a:lnTo>
                      <a:pt x="243" y="17"/>
                    </a:lnTo>
                    <a:lnTo>
                      <a:pt x="245" y="31"/>
                    </a:lnTo>
                    <a:lnTo>
                      <a:pt x="245" y="30"/>
                    </a:lnTo>
                    <a:lnTo>
                      <a:pt x="275" y="45"/>
                    </a:lnTo>
                    <a:lnTo>
                      <a:pt x="285" y="62"/>
                    </a:lnTo>
                    <a:lnTo>
                      <a:pt x="307" y="67"/>
                    </a:lnTo>
                    <a:lnTo>
                      <a:pt x="311" y="91"/>
                    </a:lnTo>
                    <a:lnTo>
                      <a:pt x="337" y="110"/>
                    </a:lnTo>
                    <a:lnTo>
                      <a:pt x="337" y="126"/>
                    </a:lnTo>
                    <a:lnTo>
                      <a:pt x="330" y="131"/>
                    </a:lnTo>
                    <a:lnTo>
                      <a:pt x="335" y="143"/>
                    </a:lnTo>
                    <a:lnTo>
                      <a:pt x="358" y="152"/>
                    </a:lnTo>
                    <a:lnTo>
                      <a:pt x="358" y="167"/>
                    </a:lnTo>
                    <a:lnTo>
                      <a:pt x="348" y="181"/>
                    </a:lnTo>
                    <a:lnTo>
                      <a:pt x="375" y="207"/>
                    </a:lnTo>
                    <a:lnTo>
                      <a:pt x="369" y="222"/>
                    </a:lnTo>
                    <a:lnTo>
                      <a:pt x="375" y="236"/>
                    </a:lnTo>
                    <a:lnTo>
                      <a:pt x="360" y="256"/>
                    </a:lnTo>
                    <a:lnTo>
                      <a:pt x="345" y="256"/>
                    </a:lnTo>
                    <a:lnTo>
                      <a:pt x="328" y="267"/>
                    </a:lnTo>
                    <a:lnTo>
                      <a:pt x="354" y="289"/>
                    </a:lnTo>
                    <a:lnTo>
                      <a:pt x="384" y="301"/>
                    </a:lnTo>
                    <a:lnTo>
                      <a:pt x="421" y="302"/>
                    </a:lnTo>
                    <a:lnTo>
                      <a:pt x="430" y="299"/>
                    </a:lnTo>
                    <a:lnTo>
                      <a:pt x="460" y="299"/>
                    </a:lnTo>
                    <a:lnTo>
                      <a:pt x="498" y="326"/>
                    </a:lnTo>
                    <a:lnTo>
                      <a:pt x="513" y="332"/>
                    </a:lnTo>
                    <a:lnTo>
                      <a:pt x="539" y="341"/>
                    </a:lnTo>
                    <a:lnTo>
                      <a:pt x="561" y="343"/>
                    </a:lnTo>
                    <a:lnTo>
                      <a:pt x="579" y="345"/>
                    </a:lnTo>
                    <a:lnTo>
                      <a:pt x="588" y="367"/>
                    </a:lnTo>
                    <a:lnTo>
                      <a:pt x="583" y="377"/>
                    </a:lnTo>
                    <a:lnTo>
                      <a:pt x="573" y="394"/>
                    </a:lnTo>
                    <a:lnTo>
                      <a:pt x="557" y="408"/>
                    </a:lnTo>
                    <a:lnTo>
                      <a:pt x="574" y="421"/>
                    </a:lnTo>
                    <a:lnTo>
                      <a:pt x="595" y="426"/>
                    </a:lnTo>
                    <a:lnTo>
                      <a:pt x="639" y="435"/>
                    </a:lnTo>
                    <a:lnTo>
                      <a:pt x="646" y="450"/>
                    </a:lnTo>
                    <a:lnTo>
                      <a:pt x="637" y="471"/>
                    </a:lnTo>
                    <a:lnTo>
                      <a:pt x="644" y="484"/>
                    </a:lnTo>
                    <a:lnTo>
                      <a:pt x="632" y="495"/>
                    </a:lnTo>
                    <a:lnTo>
                      <a:pt x="566" y="478"/>
                    </a:lnTo>
                    <a:lnTo>
                      <a:pt x="547" y="483"/>
                    </a:lnTo>
                    <a:lnTo>
                      <a:pt x="503" y="470"/>
                    </a:lnTo>
                    <a:lnTo>
                      <a:pt x="469" y="472"/>
                    </a:lnTo>
                    <a:lnTo>
                      <a:pt x="430" y="466"/>
                    </a:lnTo>
                    <a:lnTo>
                      <a:pt x="407" y="483"/>
                    </a:lnTo>
                    <a:lnTo>
                      <a:pt x="375" y="478"/>
                    </a:lnTo>
                    <a:lnTo>
                      <a:pt x="337" y="495"/>
                    </a:lnTo>
                    <a:lnTo>
                      <a:pt x="331" y="508"/>
                    </a:lnTo>
                    <a:lnTo>
                      <a:pt x="337" y="533"/>
                    </a:lnTo>
                    <a:lnTo>
                      <a:pt x="326" y="567"/>
                    </a:lnTo>
                    <a:lnTo>
                      <a:pt x="339" y="584"/>
                    </a:lnTo>
                    <a:lnTo>
                      <a:pt x="333" y="595"/>
                    </a:lnTo>
                    <a:lnTo>
                      <a:pt x="335" y="610"/>
                    </a:lnTo>
                    <a:lnTo>
                      <a:pt x="312" y="613"/>
                    </a:lnTo>
                    <a:lnTo>
                      <a:pt x="302" y="622"/>
                    </a:lnTo>
                    <a:lnTo>
                      <a:pt x="270" y="611"/>
                    </a:lnTo>
                    <a:lnTo>
                      <a:pt x="250" y="585"/>
                    </a:lnTo>
                    <a:lnTo>
                      <a:pt x="188" y="582"/>
                    </a:lnTo>
                    <a:lnTo>
                      <a:pt x="176" y="564"/>
                    </a:lnTo>
                    <a:lnTo>
                      <a:pt x="132" y="571"/>
                    </a:lnTo>
                    <a:lnTo>
                      <a:pt x="107" y="562"/>
                    </a:lnTo>
                    <a:lnTo>
                      <a:pt x="115" y="543"/>
                    </a:lnTo>
                    <a:lnTo>
                      <a:pt x="98" y="527"/>
                    </a:lnTo>
                    <a:lnTo>
                      <a:pt x="127" y="521"/>
                    </a:lnTo>
                    <a:lnTo>
                      <a:pt x="134" y="505"/>
                    </a:lnTo>
                    <a:lnTo>
                      <a:pt x="110" y="496"/>
                    </a:lnTo>
                    <a:lnTo>
                      <a:pt x="63" y="459"/>
                    </a:lnTo>
                    <a:lnTo>
                      <a:pt x="42" y="419"/>
                    </a:lnTo>
                    <a:lnTo>
                      <a:pt x="18" y="407"/>
                    </a:lnTo>
                    <a:lnTo>
                      <a:pt x="13" y="387"/>
                    </a:lnTo>
                    <a:lnTo>
                      <a:pt x="30" y="362"/>
                    </a:lnTo>
                    <a:lnTo>
                      <a:pt x="0" y="329"/>
                    </a:lnTo>
                    <a:lnTo>
                      <a:pt x="74" y="311"/>
                    </a:lnTo>
                    <a:lnTo>
                      <a:pt x="107" y="273"/>
                    </a:lnTo>
                    <a:lnTo>
                      <a:pt x="90" y="230"/>
                    </a:lnTo>
                    <a:lnTo>
                      <a:pt x="82" y="196"/>
                    </a:lnTo>
                    <a:lnTo>
                      <a:pt x="77" y="164"/>
                    </a:lnTo>
                    <a:lnTo>
                      <a:pt x="67" y="138"/>
                    </a:lnTo>
                    <a:lnTo>
                      <a:pt x="74" y="121"/>
                    </a:lnTo>
                    <a:lnTo>
                      <a:pt x="48" y="96"/>
                    </a:lnTo>
                    <a:lnTo>
                      <a:pt x="33" y="73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132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2034" y="2563"/>
              <a:ext cx="487" cy="598"/>
              <a:chOff x="2034" y="2563"/>
              <a:chExt cx="487" cy="598"/>
            </a:xfrm>
            <a:grpFill/>
          </p:grpSpPr>
          <p:sp>
            <p:nvSpPr>
              <p:cNvPr id="86" name="Freeform 130"/>
              <p:cNvSpPr>
                <a:spLocks/>
              </p:cNvSpPr>
              <p:nvPr/>
            </p:nvSpPr>
            <p:spPr bwMode="auto">
              <a:xfrm>
                <a:off x="2034" y="2563"/>
                <a:ext cx="487" cy="598"/>
              </a:xfrm>
              <a:custGeom>
                <a:avLst/>
                <a:gdLst>
                  <a:gd name="T0" fmla="*/ 62 w 487"/>
                  <a:gd name="T1" fmla="*/ 170 h 598"/>
                  <a:gd name="T2" fmla="*/ 39 w 487"/>
                  <a:gd name="T3" fmla="*/ 186 h 598"/>
                  <a:gd name="T4" fmla="*/ 18 w 487"/>
                  <a:gd name="T5" fmla="*/ 207 h 598"/>
                  <a:gd name="T6" fmla="*/ 3 w 487"/>
                  <a:gd name="T7" fmla="*/ 239 h 598"/>
                  <a:gd name="T8" fmla="*/ 8 w 487"/>
                  <a:gd name="T9" fmla="*/ 284 h 598"/>
                  <a:gd name="T10" fmla="*/ 23 w 487"/>
                  <a:gd name="T11" fmla="*/ 298 h 598"/>
                  <a:gd name="T12" fmla="*/ 33 w 487"/>
                  <a:gd name="T13" fmla="*/ 314 h 598"/>
                  <a:gd name="T14" fmla="*/ 53 w 487"/>
                  <a:gd name="T15" fmla="*/ 320 h 598"/>
                  <a:gd name="T16" fmla="*/ 80 w 487"/>
                  <a:gd name="T17" fmla="*/ 344 h 598"/>
                  <a:gd name="T18" fmla="*/ 72 w 487"/>
                  <a:gd name="T19" fmla="*/ 371 h 598"/>
                  <a:gd name="T20" fmla="*/ 46 w 487"/>
                  <a:gd name="T21" fmla="*/ 402 h 598"/>
                  <a:gd name="T22" fmla="*/ 77 w 487"/>
                  <a:gd name="T23" fmla="*/ 413 h 598"/>
                  <a:gd name="T24" fmla="*/ 109 w 487"/>
                  <a:gd name="T25" fmla="*/ 409 h 598"/>
                  <a:gd name="T26" fmla="*/ 138 w 487"/>
                  <a:gd name="T27" fmla="*/ 406 h 598"/>
                  <a:gd name="T28" fmla="*/ 190 w 487"/>
                  <a:gd name="T29" fmla="*/ 388 h 598"/>
                  <a:gd name="T30" fmla="*/ 244 w 487"/>
                  <a:gd name="T31" fmla="*/ 403 h 598"/>
                  <a:gd name="T32" fmla="*/ 246 w 487"/>
                  <a:gd name="T33" fmla="*/ 430 h 598"/>
                  <a:gd name="T34" fmla="*/ 242 w 487"/>
                  <a:gd name="T35" fmla="*/ 465 h 598"/>
                  <a:gd name="T36" fmla="*/ 241 w 487"/>
                  <a:gd name="T37" fmla="*/ 503 h 598"/>
                  <a:gd name="T38" fmla="*/ 277 w 487"/>
                  <a:gd name="T39" fmla="*/ 534 h 598"/>
                  <a:gd name="T40" fmla="*/ 285 w 487"/>
                  <a:gd name="T41" fmla="*/ 560 h 598"/>
                  <a:gd name="T42" fmla="*/ 303 w 487"/>
                  <a:gd name="T43" fmla="*/ 575 h 598"/>
                  <a:gd name="T44" fmla="*/ 341 w 487"/>
                  <a:gd name="T45" fmla="*/ 566 h 598"/>
                  <a:gd name="T46" fmla="*/ 432 w 487"/>
                  <a:gd name="T47" fmla="*/ 598 h 598"/>
                  <a:gd name="T48" fmla="*/ 461 w 487"/>
                  <a:gd name="T49" fmla="*/ 526 h 598"/>
                  <a:gd name="T50" fmla="*/ 477 w 487"/>
                  <a:gd name="T51" fmla="*/ 497 h 598"/>
                  <a:gd name="T52" fmla="*/ 471 w 487"/>
                  <a:gd name="T53" fmla="*/ 417 h 598"/>
                  <a:gd name="T54" fmla="*/ 487 w 487"/>
                  <a:gd name="T55" fmla="*/ 360 h 598"/>
                  <a:gd name="T56" fmla="*/ 456 w 487"/>
                  <a:gd name="T57" fmla="*/ 289 h 598"/>
                  <a:gd name="T58" fmla="*/ 373 w 487"/>
                  <a:gd name="T59" fmla="*/ 288 h 598"/>
                  <a:gd name="T60" fmla="*/ 377 w 487"/>
                  <a:gd name="T61" fmla="*/ 241 h 598"/>
                  <a:gd name="T62" fmla="*/ 395 w 487"/>
                  <a:gd name="T63" fmla="*/ 215 h 598"/>
                  <a:gd name="T64" fmla="*/ 411 w 487"/>
                  <a:gd name="T65" fmla="*/ 203 h 598"/>
                  <a:gd name="T66" fmla="*/ 384 w 487"/>
                  <a:gd name="T67" fmla="*/ 156 h 598"/>
                  <a:gd name="T68" fmla="*/ 395 w 487"/>
                  <a:gd name="T69" fmla="*/ 128 h 598"/>
                  <a:gd name="T70" fmla="*/ 419 w 487"/>
                  <a:gd name="T71" fmla="*/ 122 h 598"/>
                  <a:gd name="T72" fmla="*/ 419 w 487"/>
                  <a:gd name="T73" fmla="*/ 75 h 598"/>
                  <a:gd name="T74" fmla="*/ 386 w 487"/>
                  <a:gd name="T75" fmla="*/ 43 h 598"/>
                  <a:gd name="T76" fmla="*/ 364 w 487"/>
                  <a:gd name="T77" fmla="*/ 9 h 598"/>
                  <a:gd name="T78" fmla="*/ 360 w 487"/>
                  <a:gd name="T79" fmla="*/ 0 h 598"/>
                  <a:gd name="T80" fmla="*/ 348 w 487"/>
                  <a:gd name="T81" fmla="*/ 23 h 598"/>
                  <a:gd name="T82" fmla="*/ 337 w 487"/>
                  <a:gd name="T83" fmla="*/ 44 h 598"/>
                  <a:gd name="T84" fmla="*/ 266 w 487"/>
                  <a:gd name="T85" fmla="*/ 63 h 598"/>
                  <a:gd name="T86" fmla="*/ 240 w 487"/>
                  <a:gd name="T87" fmla="*/ 95 h 598"/>
                  <a:gd name="T88" fmla="*/ 213 w 487"/>
                  <a:gd name="T89" fmla="*/ 98 h 598"/>
                  <a:gd name="T90" fmla="*/ 168 w 487"/>
                  <a:gd name="T91" fmla="*/ 115 h 598"/>
                  <a:gd name="T92" fmla="*/ 163 w 487"/>
                  <a:gd name="T93" fmla="*/ 137 h 598"/>
                  <a:gd name="T94" fmla="*/ 133 w 487"/>
                  <a:gd name="T95" fmla="*/ 139 h 598"/>
                  <a:gd name="T96" fmla="*/ 138 w 487"/>
                  <a:gd name="T97" fmla="*/ 174 h 598"/>
                  <a:gd name="T98" fmla="*/ 113 w 487"/>
                  <a:gd name="T99" fmla="*/ 174 h 598"/>
                  <a:gd name="T100" fmla="*/ 84 w 487"/>
                  <a:gd name="T101" fmla="*/ 169 h 598"/>
                  <a:gd name="T102" fmla="*/ 62 w 487"/>
                  <a:gd name="T103" fmla="*/ 158 h 5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87" h="598">
                    <a:moveTo>
                      <a:pt x="62" y="158"/>
                    </a:moveTo>
                    <a:lnTo>
                      <a:pt x="62" y="170"/>
                    </a:lnTo>
                    <a:lnTo>
                      <a:pt x="42" y="175"/>
                    </a:lnTo>
                    <a:lnTo>
                      <a:pt x="39" y="186"/>
                    </a:lnTo>
                    <a:lnTo>
                      <a:pt x="13" y="197"/>
                    </a:lnTo>
                    <a:lnTo>
                      <a:pt x="18" y="207"/>
                    </a:lnTo>
                    <a:lnTo>
                      <a:pt x="5" y="222"/>
                    </a:lnTo>
                    <a:lnTo>
                      <a:pt x="3" y="239"/>
                    </a:lnTo>
                    <a:lnTo>
                      <a:pt x="0" y="246"/>
                    </a:lnTo>
                    <a:lnTo>
                      <a:pt x="8" y="284"/>
                    </a:lnTo>
                    <a:lnTo>
                      <a:pt x="23" y="286"/>
                    </a:lnTo>
                    <a:lnTo>
                      <a:pt x="23" y="298"/>
                    </a:lnTo>
                    <a:lnTo>
                      <a:pt x="29" y="309"/>
                    </a:lnTo>
                    <a:lnTo>
                      <a:pt x="33" y="314"/>
                    </a:lnTo>
                    <a:lnTo>
                      <a:pt x="43" y="321"/>
                    </a:lnTo>
                    <a:lnTo>
                      <a:pt x="53" y="320"/>
                    </a:lnTo>
                    <a:lnTo>
                      <a:pt x="74" y="328"/>
                    </a:lnTo>
                    <a:lnTo>
                      <a:pt x="80" y="344"/>
                    </a:lnTo>
                    <a:lnTo>
                      <a:pt x="80" y="364"/>
                    </a:lnTo>
                    <a:lnTo>
                      <a:pt x="72" y="371"/>
                    </a:lnTo>
                    <a:lnTo>
                      <a:pt x="54" y="388"/>
                    </a:lnTo>
                    <a:lnTo>
                      <a:pt x="46" y="402"/>
                    </a:lnTo>
                    <a:lnTo>
                      <a:pt x="60" y="410"/>
                    </a:lnTo>
                    <a:lnTo>
                      <a:pt x="77" y="413"/>
                    </a:lnTo>
                    <a:lnTo>
                      <a:pt x="87" y="415"/>
                    </a:lnTo>
                    <a:lnTo>
                      <a:pt x="109" y="409"/>
                    </a:lnTo>
                    <a:lnTo>
                      <a:pt x="122" y="407"/>
                    </a:lnTo>
                    <a:lnTo>
                      <a:pt x="138" y="406"/>
                    </a:lnTo>
                    <a:lnTo>
                      <a:pt x="163" y="388"/>
                    </a:lnTo>
                    <a:lnTo>
                      <a:pt x="190" y="388"/>
                    </a:lnTo>
                    <a:lnTo>
                      <a:pt x="220" y="403"/>
                    </a:lnTo>
                    <a:lnTo>
                      <a:pt x="244" y="403"/>
                    </a:lnTo>
                    <a:lnTo>
                      <a:pt x="244" y="413"/>
                    </a:lnTo>
                    <a:lnTo>
                      <a:pt x="246" y="430"/>
                    </a:lnTo>
                    <a:lnTo>
                      <a:pt x="232" y="442"/>
                    </a:lnTo>
                    <a:lnTo>
                      <a:pt x="242" y="465"/>
                    </a:lnTo>
                    <a:lnTo>
                      <a:pt x="257" y="473"/>
                    </a:lnTo>
                    <a:lnTo>
                      <a:pt x="241" y="503"/>
                    </a:lnTo>
                    <a:lnTo>
                      <a:pt x="251" y="532"/>
                    </a:lnTo>
                    <a:lnTo>
                      <a:pt x="277" y="534"/>
                    </a:lnTo>
                    <a:lnTo>
                      <a:pt x="274" y="541"/>
                    </a:lnTo>
                    <a:lnTo>
                      <a:pt x="285" y="560"/>
                    </a:lnTo>
                    <a:lnTo>
                      <a:pt x="293" y="561"/>
                    </a:lnTo>
                    <a:lnTo>
                      <a:pt x="303" y="575"/>
                    </a:lnTo>
                    <a:lnTo>
                      <a:pt x="320" y="575"/>
                    </a:lnTo>
                    <a:lnTo>
                      <a:pt x="341" y="566"/>
                    </a:lnTo>
                    <a:lnTo>
                      <a:pt x="419" y="598"/>
                    </a:lnTo>
                    <a:lnTo>
                      <a:pt x="432" y="598"/>
                    </a:lnTo>
                    <a:lnTo>
                      <a:pt x="456" y="552"/>
                    </a:lnTo>
                    <a:lnTo>
                      <a:pt x="461" y="526"/>
                    </a:lnTo>
                    <a:lnTo>
                      <a:pt x="483" y="504"/>
                    </a:lnTo>
                    <a:lnTo>
                      <a:pt x="477" y="497"/>
                    </a:lnTo>
                    <a:lnTo>
                      <a:pt x="487" y="467"/>
                    </a:lnTo>
                    <a:lnTo>
                      <a:pt x="471" y="417"/>
                    </a:lnTo>
                    <a:lnTo>
                      <a:pt x="465" y="380"/>
                    </a:lnTo>
                    <a:lnTo>
                      <a:pt x="487" y="360"/>
                    </a:lnTo>
                    <a:lnTo>
                      <a:pt x="461" y="333"/>
                    </a:lnTo>
                    <a:lnTo>
                      <a:pt x="456" y="289"/>
                    </a:lnTo>
                    <a:lnTo>
                      <a:pt x="437" y="271"/>
                    </a:lnTo>
                    <a:lnTo>
                      <a:pt x="373" y="288"/>
                    </a:lnTo>
                    <a:lnTo>
                      <a:pt x="344" y="257"/>
                    </a:lnTo>
                    <a:lnTo>
                      <a:pt x="377" y="241"/>
                    </a:lnTo>
                    <a:lnTo>
                      <a:pt x="368" y="226"/>
                    </a:lnTo>
                    <a:lnTo>
                      <a:pt x="395" y="215"/>
                    </a:lnTo>
                    <a:lnTo>
                      <a:pt x="402" y="200"/>
                    </a:lnTo>
                    <a:lnTo>
                      <a:pt x="411" y="203"/>
                    </a:lnTo>
                    <a:lnTo>
                      <a:pt x="414" y="190"/>
                    </a:lnTo>
                    <a:lnTo>
                      <a:pt x="384" y="156"/>
                    </a:lnTo>
                    <a:lnTo>
                      <a:pt x="395" y="150"/>
                    </a:lnTo>
                    <a:lnTo>
                      <a:pt x="395" y="128"/>
                    </a:lnTo>
                    <a:lnTo>
                      <a:pt x="402" y="116"/>
                    </a:lnTo>
                    <a:lnTo>
                      <a:pt x="419" y="122"/>
                    </a:lnTo>
                    <a:lnTo>
                      <a:pt x="426" y="105"/>
                    </a:lnTo>
                    <a:lnTo>
                      <a:pt x="419" y="75"/>
                    </a:lnTo>
                    <a:lnTo>
                      <a:pt x="408" y="76"/>
                    </a:lnTo>
                    <a:lnTo>
                      <a:pt x="386" y="43"/>
                    </a:lnTo>
                    <a:lnTo>
                      <a:pt x="393" y="31"/>
                    </a:lnTo>
                    <a:lnTo>
                      <a:pt x="364" y="9"/>
                    </a:lnTo>
                    <a:lnTo>
                      <a:pt x="367" y="3"/>
                    </a:lnTo>
                    <a:lnTo>
                      <a:pt x="360" y="0"/>
                    </a:lnTo>
                    <a:lnTo>
                      <a:pt x="345" y="9"/>
                    </a:lnTo>
                    <a:lnTo>
                      <a:pt x="348" y="23"/>
                    </a:lnTo>
                    <a:lnTo>
                      <a:pt x="333" y="33"/>
                    </a:lnTo>
                    <a:lnTo>
                      <a:pt x="337" y="44"/>
                    </a:lnTo>
                    <a:lnTo>
                      <a:pt x="292" y="65"/>
                    </a:lnTo>
                    <a:lnTo>
                      <a:pt x="266" y="63"/>
                    </a:lnTo>
                    <a:lnTo>
                      <a:pt x="259" y="86"/>
                    </a:lnTo>
                    <a:lnTo>
                      <a:pt x="240" y="95"/>
                    </a:lnTo>
                    <a:lnTo>
                      <a:pt x="229" y="91"/>
                    </a:lnTo>
                    <a:lnTo>
                      <a:pt x="213" y="98"/>
                    </a:lnTo>
                    <a:lnTo>
                      <a:pt x="197" y="100"/>
                    </a:lnTo>
                    <a:lnTo>
                      <a:pt x="168" y="115"/>
                    </a:lnTo>
                    <a:lnTo>
                      <a:pt x="168" y="127"/>
                    </a:lnTo>
                    <a:lnTo>
                      <a:pt x="163" y="137"/>
                    </a:lnTo>
                    <a:lnTo>
                      <a:pt x="142" y="129"/>
                    </a:lnTo>
                    <a:lnTo>
                      <a:pt x="133" y="139"/>
                    </a:lnTo>
                    <a:lnTo>
                      <a:pt x="142" y="162"/>
                    </a:lnTo>
                    <a:lnTo>
                      <a:pt x="138" y="174"/>
                    </a:lnTo>
                    <a:lnTo>
                      <a:pt x="121" y="165"/>
                    </a:lnTo>
                    <a:lnTo>
                      <a:pt x="113" y="174"/>
                    </a:lnTo>
                    <a:lnTo>
                      <a:pt x="103" y="163"/>
                    </a:lnTo>
                    <a:lnTo>
                      <a:pt x="84" y="169"/>
                    </a:lnTo>
                    <a:lnTo>
                      <a:pt x="60" y="161"/>
                    </a:lnTo>
                    <a:lnTo>
                      <a:pt x="62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Freeform 131"/>
              <p:cNvSpPr>
                <a:spLocks/>
              </p:cNvSpPr>
              <p:nvPr/>
            </p:nvSpPr>
            <p:spPr bwMode="auto">
              <a:xfrm>
                <a:off x="2034" y="2563"/>
                <a:ext cx="487" cy="598"/>
              </a:xfrm>
              <a:custGeom>
                <a:avLst/>
                <a:gdLst>
                  <a:gd name="T0" fmla="*/ 62 w 487"/>
                  <a:gd name="T1" fmla="*/ 170 h 598"/>
                  <a:gd name="T2" fmla="*/ 39 w 487"/>
                  <a:gd name="T3" fmla="*/ 186 h 598"/>
                  <a:gd name="T4" fmla="*/ 18 w 487"/>
                  <a:gd name="T5" fmla="*/ 207 h 598"/>
                  <a:gd name="T6" fmla="*/ 3 w 487"/>
                  <a:gd name="T7" fmla="*/ 239 h 598"/>
                  <a:gd name="T8" fmla="*/ 8 w 487"/>
                  <a:gd name="T9" fmla="*/ 284 h 598"/>
                  <a:gd name="T10" fmla="*/ 23 w 487"/>
                  <a:gd name="T11" fmla="*/ 298 h 598"/>
                  <a:gd name="T12" fmla="*/ 33 w 487"/>
                  <a:gd name="T13" fmla="*/ 314 h 598"/>
                  <a:gd name="T14" fmla="*/ 53 w 487"/>
                  <a:gd name="T15" fmla="*/ 320 h 598"/>
                  <a:gd name="T16" fmla="*/ 80 w 487"/>
                  <a:gd name="T17" fmla="*/ 344 h 598"/>
                  <a:gd name="T18" fmla="*/ 72 w 487"/>
                  <a:gd name="T19" fmla="*/ 371 h 598"/>
                  <a:gd name="T20" fmla="*/ 46 w 487"/>
                  <a:gd name="T21" fmla="*/ 402 h 598"/>
                  <a:gd name="T22" fmla="*/ 77 w 487"/>
                  <a:gd name="T23" fmla="*/ 413 h 598"/>
                  <a:gd name="T24" fmla="*/ 109 w 487"/>
                  <a:gd name="T25" fmla="*/ 409 h 598"/>
                  <a:gd name="T26" fmla="*/ 138 w 487"/>
                  <a:gd name="T27" fmla="*/ 406 h 598"/>
                  <a:gd name="T28" fmla="*/ 190 w 487"/>
                  <a:gd name="T29" fmla="*/ 388 h 598"/>
                  <a:gd name="T30" fmla="*/ 244 w 487"/>
                  <a:gd name="T31" fmla="*/ 403 h 598"/>
                  <a:gd name="T32" fmla="*/ 246 w 487"/>
                  <a:gd name="T33" fmla="*/ 430 h 598"/>
                  <a:gd name="T34" fmla="*/ 242 w 487"/>
                  <a:gd name="T35" fmla="*/ 465 h 598"/>
                  <a:gd name="T36" fmla="*/ 241 w 487"/>
                  <a:gd name="T37" fmla="*/ 503 h 598"/>
                  <a:gd name="T38" fmla="*/ 277 w 487"/>
                  <a:gd name="T39" fmla="*/ 534 h 598"/>
                  <a:gd name="T40" fmla="*/ 285 w 487"/>
                  <a:gd name="T41" fmla="*/ 560 h 598"/>
                  <a:gd name="T42" fmla="*/ 303 w 487"/>
                  <a:gd name="T43" fmla="*/ 575 h 598"/>
                  <a:gd name="T44" fmla="*/ 341 w 487"/>
                  <a:gd name="T45" fmla="*/ 566 h 598"/>
                  <a:gd name="T46" fmla="*/ 432 w 487"/>
                  <a:gd name="T47" fmla="*/ 598 h 598"/>
                  <a:gd name="T48" fmla="*/ 461 w 487"/>
                  <a:gd name="T49" fmla="*/ 526 h 598"/>
                  <a:gd name="T50" fmla="*/ 477 w 487"/>
                  <a:gd name="T51" fmla="*/ 497 h 598"/>
                  <a:gd name="T52" fmla="*/ 471 w 487"/>
                  <a:gd name="T53" fmla="*/ 417 h 598"/>
                  <a:gd name="T54" fmla="*/ 487 w 487"/>
                  <a:gd name="T55" fmla="*/ 360 h 598"/>
                  <a:gd name="T56" fmla="*/ 456 w 487"/>
                  <a:gd name="T57" fmla="*/ 289 h 598"/>
                  <a:gd name="T58" fmla="*/ 373 w 487"/>
                  <a:gd name="T59" fmla="*/ 288 h 598"/>
                  <a:gd name="T60" fmla="*/ 377 w 487"/>
                  <a:gd name="T61" fmla="*/ 241 h 598"/>
                  <a:gd name="T62" fmla="*/ 395 w 487"/>
                  <a:gd name="T63" fmla="*/ 215 h 598"/>
                  <a:gd name="T64" fmla="*/ 411 w 487"/>
                  <a:gd name="T65" fmla="*/ 203 h 598"/>
                  <a:gd name="T66" fmla="*/ 384 w 487"/>
                  <a:gd name="T67" fmla="*/ 156 h 598"/>
                  <a:gd name="T68" fmla="*/ 395 w 487"/>
                  <a:gd name="T69" fmla="*/ 128 h 598"/>
                  <a:gd name="T70" fmla="*/ 419 w 487"/>
                  <a:gd name="T71" fmla="*/ 122 h 598"/>
                  <a:gd name="T72" fmla="*/ 419 w 487"/>
                  <a:gd name="T73" fmla="*/ 75 h 598"/>
                  <a:gd name="T74" fmla="*/ 386 w 487"/>
                  <a:gd name="T75" fmla="*/ 43 h 598"/>
                  <a:gd name="T76" fmla="*/ 364 w 487"/>
                  <a:gd name="T77" fmla="*/ 9 h 598"/>
                  <a:gd name="T78" fmla="*/ 360 w 487"/>
                  <a:gd name="T79" fmla="*/ 0 h 598"/>
                  <a:gd name="T80" fmla="*/ 348 w 487"/>
                  <a:gd name="T81" fmla="*/ 23 h 598"/>
                  <a:gd name="T82" fmla="*/ 337 w 487"/>
                  <a:gd name="T83" fmla="*/ 44 h 598"/>
                  <a:gd name="T84" fmla="*/ 266 w 487"/>
                  <a:gd name="T85" fmla="*/ 63 h 598"/>
                  <a:gd name="T86" fmla="*/ 240 w 487"/>
                  <a:gd name="T87" fmla="*/ 95 h 598"/>
                  <a:gd name="T88" fmla="*/ 213 w 487"/>
                  <a:gd name="T89" fmla="*/ 98 h 598"/>
                  <a:gd name="T90" fmla="*/ 168 w 487"/>
                  <a:gd name="T91" fmla="*/ 115 h 598"/>
                  <a:gd name="T92" fmla="*/ 163 w 487"/>
                  <a:gd name="T93" fmla="*/ 137 h 598"/>
                  <a:gd name="T94" fmla="*/ 133 w 487"/>
                  <a:gd name="T95" fmla="*/ 139 h 598"/>
                  <a:gd name="T96" fmla="*/ 138 w 487"/>
                  <a:gd name="T97" fmla="*/ 174 h 598"/>
                  <a:gd name="T98" fmla="*/ 113 w 487"/>
                  <a:gd name="T99" fmla="*/ 174 h 598"/>
                  <a:gd name="T100" fmla="*/ 84 w 487"/>
                  <a:gd name="T101" fmla="*/ 169 h 598"/>
                  <a:gd name="T102" fmla="*/ 62 w 487"/>
                  <a:gd name="T103" fmla="*/ 158 h 5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87" h="598">
                    <a:moveTo>
                      <a:pt x="62" y="158"/>
                    </a:moveTo>
                    <a:lnTo>
                      <a:pt x="62" y="170"/>
                    </a:lnTo>
                    <a:lnTo>
                      <a:pt x="42" y="175"/>
                    </a:lnTo>
                    <a:lnTo>
                      <a:pt x="39" y="186"/>
                    </a:lnTo>
                    <a:lnTo>
                      <a:pt x="13" y="197"/>
                    </a:lnTo>
                    <a:lnTo>
                      <a:pt x="18" y="207"/>
                    </a:lnTo>
                    <a:lnTo>
                      <a:pt x="5" y="222"/>
                    </a:lnTo>
                    <a:lnTo>
                      <a:pt x="3" y="239"/>
                    </a:lnTo>
                    <a:lnTo>
                      <a:pt x="0" y="246"/>
                    </a:lnTo>
                    <a:lnTo>
                      <a:pt x="8" y="284"/>
                    </a:lnTo>
                    <a:lnTo>
                      <a:pt x="23" y="286"/>
                    </a:lnTo>
                    <a:lnTo>
                      <a:pt x="23" y="298"/>
                    </a:lnTo>
                    <a:lnTo>
                      <a:pt x="29" y="309"/>
                    </a:lnTo>
                    <a:lnTo>
                      <a:pt x="33" y="314"/>
                    </a:lnTo>
                    <a:lnTo>
                      <a:pt x="43" y="321"/>
                    </a:lnTo>
                    <a:lnTo>
                      <a:pt x="53" y="320"/>
                    </a:lnTo>
                    <a:lnTo>
                      <a:pt x="74" y="328"/>
                    </a:lnTo>
                    <a:lnTo>
                      <a:pt x="80" y="344"/>
                    </a:lnTo>
                    <a:lnTo>
                      <a:pt x="80" y="364"/>
                    </a:lnTo>
                    <a:lnTo>
                      <a:pt x="72" y="371"/>
                    </a:lnTo>
                    <a:lnTo>
                      <a:pt x="54" y="388"/>
                    </a:lnTo>
                    <a:lnTo>
                      <a:pt x="46" y="402"/>
                    </a:lnTo>
                    <a:lnTo>
                      <a:pt x="60" y="410"/>
                    </a:lnTo>
                    <a:lnTo>
                      <a:pt x="77" y="413"/>
                    </a:lnTo>
                    <a:lnTo>
                      <a:pt x="87" y="415"/>
                    </a:lnTo>
                    <a:lnTo>
                      <a:pt x="109" y="409"/>
                    </a:lnTo>
                    <a:lnTo>
                      <a:pt x="122" y="407"/>
                    </a:lnTo>
                    <a:lnTo>
                      <a:pt x="138" y="406"/>
                    </a:lnTo>
                    <a:lnTo>
                      <a:pt x="163" y="388"/>
                    </a:lnTo>
                    <a:lnTo>
                      <a:pt x="190" y="388"/>
                    </a:lnTo>
                    <a:lnTo>
                      <a:pt x="220" y="403"/>
                    </a:lnTo>
                    <a:lnTo>
                      <a:pt x="244" y="403"/>
                    </a:lnTo>
                    <a:lnTo>
                      <a:pt x="244" y="413"/>
                    </a:lnTo>
                    <a:lnTo>
                      <a:pt x="246" y="430"/>
                    </a:lnTo>
                    <a:lnTo>
                      <a:pt x="232" y="442"/>
                    </a:lnTo>
                    <a:lnTo>
                      <a:pt x="242" y="465"/>
                    </a:lnTo>
                    <a:lnTo>
                      <a:pt x="257" y="473"/>
                    </a:lnTo>
                    <a:lnTo>
                      <a:pt x="241" y="503"/>
                    </a:lnTo>
                    <a:lnTo>
                      <a:pt x="251" y="532"/>
                    </a:lnTo>
                    <a:lnTo>
                      <a:pt x="277" y="534"/>
                    </a:lnTo>
                    <a:lnTo>
                      <a:pt x="274" y="541"/>
                    </a:lnTo>
                    <a:lnTo>
                      <a:pt x="285" y="560"/>
                    </a:lnTo>
                    <a:lnTo>
                      <a:pt x="293" y="561"/>
                    </a:lnTo>
                    <a:lnTo>
                      <a:pt x="303" y="575"/>
                    </a:lnTo>
                    <a:lnTo>
                      <a:pt x="320" y="575"/>
                    </a:lnTo>
                    <a:lnTo>
                      <a:pt x="341" y="566"/>
                    </a:lnTo>
                    <a:lnTo>
                      <a:pt x="419" y="598"/>
                    </a:lnTo>
                    <a:lnTo>
                      <a:pt x="432" y="598"/>
                    </a:lnTo>
                    <a:lnTo>
                      <a:pt x="456" y="552"/>
                    </a:lnTo>
                    <a:lnTo>
                      <a:pt x="461" y="526"/>
                    </a:lnTo>
                    <a:lnTo>
                      <a:pt x="483" y="504"/>
                    </a:lnTo>
                    <a:lnTo>
                      <a:pt x="477" y="497"/>
                    </a:lnTo>
                    <a:lnTo>
                      <a:pt x="487" y="467"/>
                    </a:lnTo>
                    <a:lnTo>
                      <a:pt x="471" y="417"/>
                    </a:lnTo>
                    <a:lnTo>
                      <a:pt x="465" y="380"/>
                    </a:lnTo>
                    <a:lnTo>
                      <a:pt x="487" y="360"/>
                    </a:lnTo>
                    <a:lnTo>
                      <a:pt x="461" y="333"/>
                    </a:lnTo>
                    <a:lnTo>
                      <a:pt x="456" y="289"/>
                    </a:lnTo>
                    <a:lnTo>
                      <a:pt x="437" y="271"/>
                    </a:lnTo>
                    <a:lnTo>
                      <a:pt x="373" y="288"/>
                    </a:lnTo>
                    <a:lnTo>
                      <a:pt x="344" y="257"/>
                    </a:lnTo>
                    <a:lnTo>
                      <a:pt x="377" y="241"/>
                    </a:lnTo>
                    <a:lnTo>
                      <a:pt x="368" y="226"/>
                    </a:lnTo>
                    <a:lnTo>
                      <a:pt x="395" y="215"/>
                    </a:lnTo>
                    <a:lnTo>
                      <a:pt x="402" y="200"/>
                    </a:lnTo>
                    <a:lnTo>
                      <a:pt x="411" y="203"/>
                    </a:lnTo>
                    <a:lnTo>
                      <a:pt x="414" y="190"/>
                    </a:lnTo>
                    <a:lnTo>
                      <a:pt x="384" y="156"/>
                    </a:lnTo>
                    <a:lnTo>
                      <a:pt x="395" y="150"/>
                    </a:lnTo>
                    <a:lnTo>
                      <a:pt x="395" y="128"/>
                    </a:lnTo>
                    <a:lnTo>
                      <a:pt x="402" y="116"/>
                    </a:lnTo>
                    <a:lnTo>
                      <a:pt x="419" y="122"/>
                    </a:lnTo>
                    <a:lnTo>
                      <a:pt x="426" y="105"/>
                    </a:lnTo>
                    <a:lnTo>
                      <a:pt x="419" y="75"/>
                    </a:lnTo>
                    <a:lnTo>
                      <a:pt x="408" y="76"/>
                    </a:lnTo>
                    <a:lnTo>
                      <a:pt x="386" y="43"/>
                    </a:lnTo>
                    <a:lnTo>
                      <a:pt x="393" y="31"/>
                    </a:lnTo>
                    <a:lnTo>
                      <a:pt x="364" y="9"/>
                    </a:lnTo>
                    <a:lnTo>
                      <a:pt x="367" y="3"/>
                    </a:lnTo>
                    <a:lnTo>
                      <a:pt x="360" y="0"/>
                    </a:lnTo>
                    <a:lnTo>
                      <a:pt x="345" y="9"/>
                    </a:lnTo>
                    <a:lnTo>
                      <a:pt x="348" y="23"/>
                    </a:lnTo>
                    <a:lnTo>
                      <a:pt x="333" y="33"/>
                    </a:lnTo>
                    <a:lnTo>
                      <a:pt x="337" y="44"/>
                    </a:lnTo>
                    <a:lnTo>
                      <a:pt x="292" y="65"/>
                    </a:lnTo>
                    <a:lnTo>
                      <a:pt x="266" y="63"/>
                    </a:lnTo>
                    <a:lnTo>
                      <a:pt x="259" y="86"/>
                    </a:lnTo>
                    <a:lnTo>
                      <a:pt x="240" y="95"/>
                    </a:lnTo>
                    <a:lnTo>
                      <a:pt x="229" y="91"/>
                    </a:lnTo>
                    <a:lnTo>
                      <a:pt x="213" y="98"/>
                    </a:lnTo>
                    <a:lnTo>
                      <a:pt x="197" y="100"/>
                    </a:lnTo>
                    <a:lnTo>
                      <a:pt x="168" y="115"/>
                    </a:lnTo>
                    <a:lnTo>
                      <a:pt x="168" y="127"/>
                    </a:lnTo>
                    <a:lnTo>
                      <a:pt x="163" y="137"/>
                    </a:lnTo>
                    <a:lnTo>
                      <a:pt x="142" y="129"/>
                    </a:lnTo>
                    <a:lnTo>
                      <a:pt x="133" y="139"/>
                    </a:lnTo>
                    <a:lnTo>
                      <a:pt x="142" y="162"/>
                    </a:lnTo>
                    <a:lnTo>
                      <a:pt x="138" y="174"/>
                    </a:lnTo>
                    <a:lnTo>
                      <a:pt x="121" y="165"/>
                    </a:lnTo>
                    <a:lnTo>
                      <a:pt x="113" y="174"/>
                    </a:lnTo>
                    <a:lnTo>
                      <a:pt x="103" y="163"/>
                    </a:lnTo>
                    <a:lnTo>
                      <a:pt x="84" y="169"/>
                    </a:lnTo>
                    <a:lnTo>
                      <a:pt x="60" y="161"/>
                    </a:lnTo>
                    <a:lnTo>
                      <a:pt x="62" y="15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135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2809" y="2331"/>
              <a:ext cx="559" cy="457"/>
              <a:chOff x="2809" y="2331"/>
              <a:chExt cx="559" cy="457"/>
            </a:xfrm>
            <a:grpFill/>
          </p:grpSpPr>
          <p:sp>
            <p:nvSpPr>
              <p:cNvPr id="84" name="Freeform 133"/>
              <p:cNvSpPr>
                <a:spLocks/>
              </p:cNvSpPr>
              <p:nvPr/>
            </p:nvSpPr>
            <p:spPr bwMode="auto">
              <a:xfrm>
                <a:off x="2809" y="2331"/>
                <a:ext cx="559" cy="457"/>
              </a:xfrm>
              <a:custGeom>
                <a:avLst/>
                <a:gdLst>
                  <a:gd name="T0" fmla="*/ 79 w 559"/>
                  <a:gd name="T1" fmla="*/ 86 h 457"/>
                  <a:gd name="T2" fmla="*/ 166 w 559"/>
                  <a:gd name="T3" fmla="*/ 46 h 457"/>
                  <a:gd name="T4" fmla="*/ 162 w 559"/>
                  <a:gd name="T5" fmla="*/ 0 h 457"/>
                  <a:gd name="T6" fmla="*/ 205 w 559"/>
                  <a:gd name="T7" fmla="*/ 52 h 457"/>
                  <a:gd name="T8" fmla="*/ 276 w 559"/>
                  <a:gd name="T9" fmla="*/ 96 h 457"/>
                  <a:gd name="T10" fmla="*/ 241 w 559"/>
                  <a:gd name="T11" fmla="*/ 120 h 457"/>
                  <a:gd name="T12" fmla="*/ 250 w 559"/>
                  <a:gd name="T13" fmla="*/ 155 h 457"/>
                  <a:gd name="T14" fmla="*/ 319 w 559"/>
                  <a:gd name="T15" fmla="*/ 156 h 457"/>
                  <a:gd name="T16" fmla="*/ 391 w 559"/>
                  <a:gd name="T17" fmla="*/ 178 h 457"/>
                  <a:gd name="T18" fmla="*/ 443 w 559"/>
                  <a:gd name="T19" fmla="*/ 214 h 457"/>
                  <a:gd name="T20" fmla="*/ 476 w 559"/>
                  <a:gd name="T21" fmla="*/ 202 h 457"/>
                  <a:gd name="T22" fmla="*/ 473 w 559"/>
                  <a:gd name="T23" fmla="*/ 168 h 457"/>
                  <a:gd name="T24" fmla="*/ 495 w 559"/>
                  <a:gd name="T25" fmla="*/ 176 h 457"/>
                  <a:gd name="T26" fmla="*/ 545 w 559"/>
                  <a:gd name="T27" fmla="*/ 199 h 457"/>
                  <a:gd name="T28" fmla="*/ 539 w 559"/>
                  <a:gd name="T29" fmla="*/ 223 h 457"/>
                  <a:gd name="T30" fmla="*/ 505 w 559"/>
                  <a:gd name="T31" fmla="*/ 292 h 457"/>
                  <a:gd name="T32" fmla="*/ 471 w 559"/>
                  <a:gd name="T33" fmla="*/ 311 h 457"/>
                  <a:gd name="T34" fmla="*/ 436 w 559"/>
                  <a:gd name="T35" fmla="*/ 317 h 457"/>
                  <a:gd name="T36" fmla="*/ 423 w 559"/>
                  <a:gd name="T37" fmla="*/ 351 h 457"/>
                  <a:gd name="T38" fmla="*/ 410 w 559"/>
                  <a:gd name="T39" fmla="*/ 396 h 457"/>
                  <a:gd name="T40" fmla="*/ 375 w 559"/>
                  <a:gd name="T41" fmla="*/ 400 h 457"/>
                  <a:gd name="T42" fmla="*/ 324 w 559"/>
                  <a:gd name="T43" fmla="*/ 386 h 457"/>
                  <a:gd name="T44" fmla="*/ 309 w 559"/>
                  <a:gd name="T45" fmla="*/ 360 h 457"/>
                  <a:gd name="T46" fmla="*/ 295 w 559"/>
                  <a:gd name="T47" fmla="*/ 429 h 457"/>
                  <a:gd name="T48" fmla="*/ 265 w 559"/>
                  <a:gd name="T49" fmla="*/ 430 h 457"/>
                  <a:gd name="T50" fmla="*/ 236 w 559"/>
                  <a:gd name="T51" fmla="*/ 411 h 457"/>
                  <a:gd name="T52" fmla="*/ 217 w 559"/>
                  <a:gd name="T53" fmla="*/ 400 h 457"/>
                  <a:gd name="T54" fmla="*/ 174 w 559"/>
                  <a:gd name="T55" fmla="*/ 421 h 457"/>
                  <a:gd name="T56" fmla="*/ 203 w 559"/>
                  <a:gd name="T57" fmla="*/ 442 h 457"/>
                  <a:gd name="T58" fmla="*/ 181 w 559"/>
                  <a:gd name="T59" fmla="*/ 447 h 457"/>
                  <a:gd name="T60" fmla="*/ 162 w 559"/>
                  <a:gd name="T61" fmla="*/ 455 h 457"/>
                  <a:gd name="T62" fmla="*/ 152 w 559"/>
                  <a:gd name="T63" fmla="*/ 428 h 457"/>
                  <a:gd name="T64" fmla="*/ 108 w 559"/>
                  <a:gd name="T65" fmla="*/ 400 h 457"/>
                  <a:gd name="T66" fmla="*/ 83 w 559"/>
                  <a:gd name="T67" fmla="*/ 367 h 457"/>
                  <a:gd name="T68" fmla="*/ 62 w 559"/>
                  <a:gd name="T69" fmla="*/ 357 h 457"/>
                  <a:gd name="T70" fmla="*/ 33 w 559"/>
                  <a:gd name="T71" fmla="*/ 340 h 457"/>
                  <a:gd name="T72" fmla="*/ 29 w 559"/>
                  <a:gd name="T73" fmla="*/ 310 h 457"/>
                  <a:gd name="T74" fmla="*/ 0 w 559"/>
                  <a:gd name="T75" fmla="*/ 316 h 457"/>
                  <a:gd name="T76" fmla="*/ 37 w 559"/>
                  <a:gd name="T77" fmla="*/ 246 h 457"/>
                  <a:gd name="T78" fmla="*/ 29 w 559"/>
                  <a:gd name="T79" fmla="*/ 216 h 457"/>
                  <a:gd name="T80" fmla="*/ 47 w 559"/>
                  <a:gd name="T81" fmla="*/ 189 h 457"/>
                  <a:gd name="T82" fmla="*/ 64 w 559"/>
                  <a:gd name="T83" fmla="*/ 153 h 457"/>
                  <a:gd name="T84" fmla="*/ 35 w 559"/>
                  <a:gd name="T85" fmla="*/ 130 h 457"/>
                  <a:gd name="T86" fmla="*/ 3 w 559"/>
                  <a:gd name="T87" fmla="*/ 117 h 4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59" h="457">
                    <a:moveTo>
                      <a:pt x="3" y="117"/>
                    </a:moveTo>
                    <a:lnTo>
                      <a:pt x="79" y="86"/>
                    </a:lnTo>
                    <a:lnTo>
                      <a:pt x="87" y="65"/>
                    </a:lnTo>
                    <a:lnTo>
                      <a:pt x="166" y="46"/>
                    </a:lnTo>
                    <a:lnTo>
                      <a:pt x="175" y="28"/>
                    </a:lnTo>
                    <a:lnTo>
                      <a:pt x="162" y="0"/>
                    </a:lnTo>
                    <a:lnTo>
                      <a:pt x="185" y="12"/>
                    </a:lnTo>
                    <a:lnTo>
                      <a:pt x="205" y="52"/>
                    </a:lnTo>
                    <a:lnTo>
                      <a:pt x="253" y="91"/>
                    </a:lnTo>
                    <a:lnTo>
                      <a:pt x="276" y="96"/>
                    </a:lnTo>
                    <a:lnTo>
                      <a:pt x="271" y="113"/>
                    </a:lnTo>
                    <a:lnTo>
                      <a:pt x="241" y="120"/>
                    </a:lnTo>
                    <a:lnTo>
                      <a:pt x="258" y="137"/>
                    </a:lnTo>
                    <a:lnTo>
                      <a:pt x="250" y="155"/>
                    </a:lnTo>
                    <a:lnTo>
                      <a:pt x="276" y="163"/>
                    </a:lnTo>
                    <a:lnTo>
                      <a:pt x="319" y="156"/>
                    </a:lnTo>
                    <a:lnTo>
                      <a:pt x="333" y="176"/>
                    </a:lnTo>
                    <a:lnTo>
                      <a:pt x="391" y="178"/>
                    </a:lnTo>
                    <a:lnTo>
                      <a:pt x="412" y="202"/>
                    </a:lnTo>
                    <a:lnTo>
                      <a:pt x="443" y="214"/>
                    </a:lnTo>
                    <a:lnTo>
                      <a:pt x="453" y="205"/>
                    </a:lnTo>
                    <a:lnTo>
                      <a:pt x="476" y="202"/>
                    </a:lnTo>
                    <a:lnTo>
                      <a:pt x="476" y="189"/>
                    </a:lnTo>
                    <a:lnTo>
                      <a:pt x="473" y="168"/>
                    </a:lnTo>
                    <a:lnTo>
                      <a:pt x="483" y="176"/>
                    </a:lnTo>
                    <a:lnTo>
                      <a:pt x="495" y="176"/>
                    </a:lnTo>
                    <a:lnTo>
                      <a:pt x="506" y="175"/>
                    </a:lnTo>
                    <a:lnTo>
                      <a:pt x="545" y="199"/>
                    </a:lnTo>
                    <a:lnTo>
                      <a:pt x="559" y="218"/>
                    </a:lnTo>
                    <a:lnTo>
                      <a:pt x="539" y="223"/>
                    </a:lnTo>
                    <a:lnTo>
                      <a:pt x="498" y="277"/>
                    </a:lnTo>
                    <a:lnTo>
                      <a:pt x="505" y="292"/>
                    </a:lnTo>
                    <a:lnTo>
                      <a:pt x="498" y="304"/>
                    </a:lnTo>
                    <a:lnTo>
                      <a:pt x="471" y="311"/>
                    </a:lnTo>
                    <a:lnTo>
                      <a:pt x="453" y="334"/>
                    </a:lnTo>
                    <a:lnTo>
                      <a:pt x="436" y="317"/>
                    </a:lnTo>
                    <a:lnTo>
                      <a:pt x="415" y="334"/>
                    </a:lnTo>
                    <a:lnTo>
                      <a:pt x="423" y="351"/>
                    </a:lnTo>
                    <a:lnTo>
                      <a:pt x="427" y="387"/>
                    </a:lnTo>
                    <a:lnTo>
                      <a:pt x="410" y="396"/>
                    </a:lnTo>
                    <a:lnTo>
                      <a:pt x="401" y="389"/>
                    </a:lnTo>
                    <a:lnTo>
                      <a:pt x="375" y="400"/>
                    </a:lnTo>
                    <a:lnTo>
                      <a:pt x="343" y="399"/>
                    </a:lnTo>
                    <a:lnTo>
                      <a:pt x="324" y="386"/>
                    </a:lnTo>
                    <a:lnTo>
                      <a:pt x="321" y="364"/>
                    </a:lnTo>
                    <a:lnTo>
                      <a:pt x="309" y="360"/>
                    </a:lnTo>
                    <a:lnTo>
                      <a:pt x="290" y="373"/>
                    </a:lnTo>
                    <a:lnTo>
                      <a:pt x="295" y="429"/>
                    </a:lnTo>
                    <a:lnTo>
                      <a:pt x="281" y="439"/>
                    </a:lnTo>
                    <a:lnTo>
                      <a:pt x="265" y="430"/>
                    </a:lnTo>
                    <a:lnTo>
                      <a:pt x="260" y="412"/>
                    </a:lnTo>
                    <a:lnTo>
                      <a:pt x="236" y="411"/>
                    </a:lnTo>
                    <a:lnTo>
                      <a:pt x="223" y="414"/>
                    </a:lnTo>
                    <a:lnTo>
                      <a:pt x="217" y="400"/>
                    </a:lnTo>
                    <a:lnTo>
                      <a:pt x="178" y="411"/>
                    </a:lnTo>
                    <a:lnTo>
                      <a:pt x="174" y="421"/>
                    </a:lnTo>
                    <a:lnTo>
                      <a:pt x="188" y="434"/>
                    </a:lnTo>
                    <a:lnTo>
                      <a:pt x="203" y="442"/>
                    </a:lnTo>
                    <a:lnTo>
                      <a:pt x="194" y="447"/>
                    </a:lnTo>
                    <a:lnTo>
                      <a:pt x="181" y="447"/>
                    </a:lnTo>
                    <a:lnTo>
                      <a:pt x="178" y="457"/>
                    </a:lnTo>
                    <a:lnTo>
                      <a:pt x="162" y="455"/>
                    </a:lnTo>
                    <a:lnTo>
                      <a:pt x="151" y="448"/>
                    </a:lnTo>
                    <a:lnTo>
                      <a:pt x="152" y="428"/>
                    </a:lnTo>
                    <a:lnTo>
                      <a:pt x="150" y="424"/>
                    </a:lnTo>
                    <a:lnTo>
                      <a:pt x="108" y="400"/>
                    </a:lnTo>
                    <a:lnTo>
                      <a:pt x="98" y="377"/>
                    </a:lnTo>
                    <a:lnTo>
                      <a:pt x="83" y="367"/>
                    </a:lnTo>
                    <a:lnTo>
                      <a:pt x="70" y="354"/>
                    </a:lnTo>
                    <a:lnTo>
                      <a:pt x="62" y="357"/>
                    </a:lnTo>
                    <a:lnTo>
                      <a:pt x="35" y="348"/>
                    </a:lnTo>
                    <a:lnTo>
                      <a:pt x="33" y="340"/>
                    </a:lnTo>
                    <a:lnTo>
                      <a:pt x="39" y="322"/>
                    </a:lnTo>
                    <a:lnTo>
                      <a:pt x="29" y="310"/>
                    </a:lnTo>
                    <a:lnTo>
                      <a:pt x="2" y="320"/>
                    </a:lnTo>
                    <a:lnTo>
                      <a:pt x="0" y="316"/>
                    </a:lnTo>
                    <a:lnTo>
                      <a:pt x="10" y="265"/>
                    </a:lnTo>
                    <a:lnTo>
                      <a:pt x="37" y="246"/>
                    </a:lnTo>
                    <a:lnTo>
                      <a:pt x="20" y="229"/>
                    </a:lnTo>
                    <a:lnTo>
                      <a:pt x="29" y="216"/>
                    </a:lnTo>
                    <a:lnTo>
                      <a:pt x="59" y="201"/>
                    </a:lnTo>
                    <a:lnTo>
                      <a:pt x="47" y="189"/>
                    </a:lnTo>
                    <a:lnTo>
                      <a:pt x="67" y="168"/>
                    </a:lnTo>
                    <a:lnTo>
                      <a:pt x="64" y="153"/>
                    </a:lnTo>
                    <a:lnTo>
                      <a:pt x="41" y="146"/>
                    </a:lnTo>
                    <a:lnTo>
                      <a:pt x="35" y="130"/>
                    </a:lnTo>
                    <a:lnTo>
                      <a:pt x="2" y="117"/>
                    </a:lnTo>
                    <a:lnTo>
                      <a:pt x="3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09" y="2331"/>
                <a:ext cx="559" cy="457"/>
              </a:xfrm>
              <a:custGeom>
                <a:avLst/>
                <a:gdLst>
                  <a:gd name="T0" fmla="*/ 79 w 559"/>
                  <a:gd name="T1" fmla="*/ 86 h 457"/>
                  <a:gd name="T2" fmla="*/ 166 w 559"/>
                  <a:gd name="T3" fmla="*/ 46 h 457"/>
                  <a:gd name="T4" fmla="*/ 162 w 559"/>
                  <a:gd name="T5" fmla="*/ 0 h 457"/>
                  <a:gd name="T6" fmla="*/ 205 w 559"/>
                  <a:gd name="T7" fmla="*/ 52 h 457"/>
                  <a:gd name="T8" fmla="*/ 276 w 559"/>
                  <a:gd name="T9" fmla="*/ 96 h 457"/>
                  <a:gd name="T10" fmla="*/ 241 w 559"/>
                  <a:gd name="T11" fmla="*/ 120 h 457"/>
                  <a:gd name="T12" fmla="*/ 250 w 559"/>
                  <a:gd name="T13" fmla="*/ 155 h 457"/>
                  <a:gd name="T14" fmla="*/ 319 w 559"/>
                  <a:gd name="T15" fmla="*/ 156 h 457"/>
                  <a:gd name="T16" fmla="*/ 391 w 559"/>
                  <a:gd name="T17" fmla="*/ 178 h 457"/>
                  <a:gd name="T18" fmla="*/ 443 w 559"/>
                  <a:gd name="T19" fmla="*/ 214 h 457"/>
                  <a:gd name="T20" fmla="*/ 476 w 559"/>
                  <a:gd name="T21" fmla="*/ 202 h 457"/>
                  <a:gd name="T22" fmla="*/ 473 w 559"/>
                  <a:gd name="T23" fmla="*/ 168 h 457"/>
                  <a:gd name="T24" fmla="*/ 495 w 559"/>
                  <a:gd name="T25" fmla="*/ 176 h 457"/>
                  <a:gd name="T26" fmla="*/ 545 w 559"/>
                  <a:gd name="T27" fmla="*/ 199 h 457"/>
                  <a:gd name="T28" fmla="*/ 539 w 559"/>
                  <a:gd name="T29" fmla="*/ 223 h 457"/>
                  <a:gd name="T30" fmla="*/ 505 w 559"/>
                  <a:gd name="T31" fmla="*/ 292 h 457"/>
                  <a:gd name="T32" fmla="*/ 471 w 559"/>
                  <a:gd name="T33" fmla="*/ 311 h 457"/>
                  <a:gd name="T34" fmla="*/ 436 w 559"/>
                  <a:gd name="T35" fmla="*/ 317 h 457"/>
                  <a:gd name="T36" fmla="*/ 423 w 559"/>
                  <a:gd name="T37" fmla="*/ 351 h 457"/>
                  <a:gd name="T38" fmla="*/ 410 w 559"/>
                  <a:gd name="T39" fmla="*/ 396 h 457"/>
                  <a:gd name="T40" fmla="*/ 375 w 559"/>
                  <a:gd name="T41" fmla="*/ 400 h 457"/>
                  <a:gd name="T42" fmla="*/ 324 w 559"/>
                  <a:gd name="T43" fmla="*/ 386 h 457"/>
                  <a:gd name="T44" fmla="*/ 309 w 559"/>
                  <a:gd name="T45" fmla="*/ 360 h 457"/>
                  <a:gd name="T46" fmla="*/ 295 w 559"/>
                  <a:gd name="T47" fmla="*/ 429 h 457"/>
                  <a:gd name="T48" fmla="*/ 265 w 559"/>
                  <a:gd name="T49" fmla="*/ 430 h 457"/>
                  <a:gd name="T50" fmla="*/ 236 w 559"/>
                  <a:gd name="T51" fmla="*/ 411 h 457"/>
                  <a:gd name="T52" fmla="*/ 217 w 559"/>
                  <a:gd name="T53" fmla="*/ 400 h 457"/>
                  <a:gd name="T54" fmla="*/ 174 w 559"/>
                  <a:gd name="T55" fmla="*/ 421 h 457"/>
                  <a:gd name="T56" fmla="*/ 203 w 559"/>
                  <a:gd name="T57" fmla="*/ 442 h 457"/>
                  <a:gd name="T58" fmla="*/ 181 w 559"/>
                  <a:gd name="T59" fmla="*/ 447 h 457"/>
                  <a:gd name="T60" fmla="*/ 162 w 559"/>
                  <a:gd name="T61" fmla="*/ 455 h 457"/>
                  <a:gd name="T62" fmla="*/ 152 w 559"/>
                  <a:gd name="T63" fmla="*/ 428 h 457"/>
                  <a:gd name="T64" fmla="*/ 108 w 559"/>
                  <a:gd name="T65" fmla="*/ 400 h 457"/>
                  <a:gd name="T66" fmla="*/ 83 w 559"/>
                  <a:gd name="T67" fmla="*/ 367 h 457"/>
                  <a:gd name="T68" fmla="*/ 62 w 559"/>
                  <a:gd name="T69" fmla="*/ 357 h 457"/>
                  <a:gd name="T70" fmla="*/ 33 w 559"/>
                  <a:gd name="T71" fmla="*/ 340 h 457"/>
                  <a:gd name="T72" fmla="*/ 29 w 559"/>
                  <a:gd name="T73" fmla="*/ 310 h 457"/>
                  <a:gd name="T74" fmla="*/ 0 w 559"/>
                  <a:gd name="T75" fmla="*/ 316 h 457"/>
                  <a:gd name="T76" fmla="*/ 37 w 559"/>
                  <a:gd name="T77" fmla="*/ 246 h 457"/>
                  <a:gd name="T78" fmla="*/ 29 w 559"/>
                  <a:gd name="T79" fmla="*/ 216 h 457"/>
                  <a:gd name="T80" fmla="*/ 47 w 559"/>
                  <a:gd name="T81" fmla="*/ 189 h 457"/>
                  <a:gd name="T82" fmla="*/ 64 w 559"/>
                  <a:gd name="T83" fmla="*/ 153 h 457"/>
                  <a:gd name="T84" fmla="*/ 35 w 559"/>
                  <a:gd name="T85" fmla="*/ 130 h 457"/>
                  <a:gd name="T86" fmla="*/ 3 w 559"/>
                  <a:gd name="T87" fmla="*/ 117 h 4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59" h="457">
                    <a:moveTo>
                      <a:pt x="3" y="117"/>
                    </a:moveTo>
                    <a:lnTo>
                      <a:pt x="79" y="86"/>
                    </a:lnTo>
                    <a:lnTo>
                      <a:pt x="87" y="65"/>
                    </a:lnTo>
                    <a:lnTo>
                      <a:pt x="166" y="46"/>
                    </a:lnTo>
                    <a:lnTo>
                      <a:pt x="175" y="28"/>
                    </a:lnTo>
                    <a:lnTo>
                      <a:pt x="162" y="0"/>
                    </a:lnTo>
                    <a:lnTo>
                      <a:pt x="185" y="12"/>
                    </a:lnTo>
                    <a:lnTo>
                      <a:pt x="205" y="52"/>
                    </a:lnTo>
                    <a:lnTo>
                      <a:pt x="253" y="91"/>
                    </a:lnTo>
                    <a:lnTo>
                      <a:pt x="276" y="96"/>
                    </a:lnTo>
                    <a:lnTo>
                      <a:pt x="271" y="113"/>
                    </a:lnTo>
                    <a:lnTo>
                      <a:pt x="241" y="120"/>
                    </a:lnTo>
                    <a:lnTo>
                      <a:pt x="258" y="137"/>
                    </a:lnTo>
                    <a:lnTo>
                      <a:pt x="250" y="155"/>
                    </a:lnTo>
                    <a:lnTo>
                      <a:pt x="276" y="163"/>
                    </a:lnTo>
                    <a:lnTo>
                      <a:pt x="319" y="156"/>
                    </a:lnTo>
                    <a:lnTo>
                      <a:pt x="333" y="176"/>
                    </a:lnTo>
                    <a:lnTo>
                      <a:pt x="391" y="178"/>
                    </a:lnTo>
                    <a:lnTo>
                      <a:pt x="412" y="202"/>
                    </a:lnTo>
                    <a:lnTo>
                      <a:pt x="443" y="214"/>
                    </a:lnTo>
                    <a:lnTo>
                      <a:pt x="453" y="205"/>
                    </a:lnTo>
                    <a:lnTo>
                      <a:pt x="476" y="202"/>
                    </a:lnTo>
                    <a:lnTo>
                      <a:pt x="476" y="189"/>
                    </a:lnTo>
                    <a:lnTo>
                      <a:pt x="473" y="168"/>
                    </a:lnTo>
                    <a:lnTo>
                      <a:pt x="483" y="176"/>
                    </a:lnTo>
                    <a:lnTo>
                      <a:pt x="495" y="176"/>
                    </a:lnTo>
                    <a:lnTo>
                      <a:pt x="506" y="175"/>
                    </a:lnTo>
                    <a:lnTo>
                      <a:pt x="545" y="199"/>
                    </a:lnTo>
                    <a:lnTo>
                      <a:pt x="559" y="218"/>
                    </a:lnTo>
                    <a:lnTo>
                      <a:pt x="539" y="223"/>
                    </a:lnTo>
                    <a:lnTo>
                      <a:pt x="498" y="277"/>
                    </a:lnTo>
                    <a:lnTo>
                      <a:pt x="505" y="292"/>
                    </a:lnTo>
                    <a:lnTo>
                      <a:pt x="498" y="304"/>
                    </a:lnTo>
                    <a:lnTo>
                      <a:pt x="471" y="311"/>
                    </a:lnTo>
                    <a:lnTo>
                      <a:pt x="453" y="334"/>
                    </a:lnTo>
                    <a:lnTo>
                      <a:pt x="436" y="317"/>
                    </a:lnTo>
                    <a:lnTo>
                      <a:pt x="415" y="334"/>
                    </a:lnTo>
                    <a:lnTo>
                      <a:pt x="423" y="351"/>
                    </a:lnTo>
                    <a:lnTo>
                      <a:pt x="427" y="387"/>
                    </a:lnTo>
                    <a:lnTo>
                      <a:pt x="410" y="396"/>
                    </a:lnTo>
                    <a:lnTo>
                      <a:pt x="401" y="389"/>
                    </a:lnTo>
                    <a:lnTo>
                      <a:pt x="375" y="400"/>
                    </a:lnTo>
                    <a:lnTo>
                      <a:pt x="343" y="399"/>
                    </a:lnTo>
                    <a:lnTo>
                      <a:pt x="324" y="386"/>
                    </a:lnTo>
                    <a:lnTo>
                      <a:pt x="321" y="364"/>
                    </a:lnTo>
                    <a:lnTo>
                      <a:pt x="309" y="360"/>
                    </a:lnTo>
                    <a:lnTo>
                      <a:pt x="290" y="373"/>
                    </a:lnTo>
                    <a:lnTo>
                      <a:pt x="295" y="429"/>
                    </a:lnTo>
                    <a:lnTo>
                      <a:pt x="281" y="439"/>
                    </a:lnTo>
                    <a:lnTo>
                      <a:pt x="265" y="430"/>
                    </a:lnTo>
                    <a:lnTo>
                      <a:pt x="260" y="412"/>
                    </a:lnTo>
                    <a:lnTo>
                      <a:pt x="236" y="411"/>
                    </a:lnTo>
                    <a:lnTo>
                      <a:pt x="223" y="414"/>
                    </a:lnTo>
                    <a:lnTo>
                      <a:pt x="217" y="400"/>
                    </a:lnTo>
                    <a:lnTo>
                      <a:pt x="178" y="411"/>
                    </a:lnTo>
                    <a:lnTo>
                      <a:pt x="174" y="421"/>
                    </a:lnTo>
                    <a:lnTo>
                      <a:pt x="188" y="434"/>
                    </a:lnTo>
                    <a:lnTo>
                      <a:pt x="203" y="442"/>
                    </a:lnTo>
                    <a:lnTo>
                      <a:pt x="194" y="447"/>
                    </a:lnTo>
                    <a:lnTo>
                      <a:pt x="181" y="447"/>
                    </a:lnTo>
                    <a:lnTo>
                      <a:pt x="178" y="457"/>
                    </a:lnTo>
                    <a:lnTo>
                      <a:pt x="162" y="455"/>
                    </a:lnTo>
                    <a:lnTo>
                      <a:pt x="151" y="448"/>
                    </a:lnTo>
                    <a:lnTo>
                      <a:pt x="152" y="428"/>
                    </a:lnTo>
                    <a:lnTo>
                      <a:pt x="150" y="424"/>
                    </a:lnTo>
                    <a:lnTo>
                      <a:pt x="108" y="400"/>
                    </a:lnTo>
                    <a:lnTo>
                      <a:pt x="98" y="377"/>
                    </a:lnTo>
                    <a:lnTo>
                      <a:pt x="83" y="367"/>
                    </a:lnTo>
                    <a:lnTo>
                      <a:pt x="70" y="354"/>
                    </a:lnTo>
                    <a:lnTo>
                      <a:pt x="62" y="357"/>
                    </a:lnTo>
                    <a:lnTo>
                      <a:pt x="35" y="348"/>
                    </a:lnTo>
                    <a:lnTo>
                      <a:pt x="33" y="340"/>
                    </a:lnTo>
                    <a:lnTo>
                      <a:pt x="39" y="322"/>
                    </a:lnTo>
                    <a:lnTo>
                      <a:pt x="29" y="310"/>
                    </a:lnTo>
                    <a:lnTo>
                      <a:pt x="2" y="320"/>
                    </a:lnTo>
                    <a:lnTo>
                      <a:pt x="0" y="316"/>
                    </a:lnTo>
                    <a:lnTo>
                      <a:pt x="10" y="265"/>
                    </a:lnTo>
                    <a:lnTo>
                      <a:pt x="37" y="246"/>
                    </a:lnTo>
                    <a:lnTo>
                      <a:pt x="20" y="229"/>
                    </a:lnTo>
                    <a:lnTo>
                      <a:pt x="29" y="216"/>
                    </a:lnTo>
                    <a:lnTo>
                      <a:pt x="59" y="201"/>
                    </a:lnTo>
                    <a:lnTo>
                      <a:pt x="47" y="189"/>
                    </a:lnTo>
                    <a:lnTo>
                      <a:pt x="67" y="168"/>
                    </a:lnTo>
                    <a:lnTo>
                      <a:pt x="64" y="153"/>
                    </a:lnTo>
                    <a:lnTo>
                      <a:pt x="41" y="146"/>
                    </a:lnTo>
                    <a:lnTo>
                      <a:pt x="35" y="130"/>
                    </a:lnTo>
                    <a:lnTo>
                      <a:pt x="2" y="117"/>
                    </a:lnTo>
                    <a:lnTo>
                      <a:pt x="3" y="117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7" name="Group 138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2187" y="1305"/>
              <a:ext cx="954" cy="1157"/>
              <a:chOff x="2187" y="1305"/>
              <a:chExt cx="954" cy="1157"/>
            </a:xfrm>
            <a:grpFill/>
          </p:grpSpPr>
          <p:sp>
            <p:nvSpPr>
              <p:cNvPr id="82" name="Freeform 136"/>
              <p:cNvSpPr>
                <a:spLocks/>
              </p:cNvSpPr>
              <p:nvPr/>
            </p:nvSpPr>
            <p:spPr bwMode="auto">
              <a:xfrm>
                <a:off x="2187" y="1305"/>
                <a:ext cx="954" cy="1157"/>
              </a:xfrm>
              <a:custGeom>
                <a:avLst/>
                <a:gdLst>
                  <a:gd name="T0" fmla="*/ 318 w 954"/>
                  <a:gd name="T1" fmla="*/ 75 h 1157"/>
                  <a:gd name="T2" fmla="*/ 345 w 954"/>
                  <a:gd name="T3" fmla="*/ 61 h 1157"/>
                  <a:gd name="T4" fmla="*/ 385 w 954"/>
                  <a:gd name="T5" fmla="*/ 57 h 1157"/>
                  <a:gd name="T6" fmla="*/ 450 w 954"/>
                  <a:gd name="T7" fmla="*/ 161 h 1157"/>
                  <a:gd name="T8" fmla="*/ 385 w 954"/>
                  <a:gd name="T9" fmla="*/ 201 h 1157"/>
                  <a:gd name="T10" fmla="*/ 407 w 954"/>
                  <a:gd name="T11" fmla="*/ 234 h 1157"/>
                  <a:gd name="T12" fmla="*/ 438 w 954"/>
                  <a:gd name="T13" fmla="*/ 234 h 1157"/>
                  <a:gd name="T14" fmla="*/ 427 w 954"/>
                  <a:gd name="T15" fmla="*/ 283 h 1157"/>
                  <a:gd name="T16" fmla="*/ 450 w 954"/>
                  <a:gd name="T17" fmla="*/ 314 h 1157"/>
                  <a:gd name="T18" fmla="*/ 462 w 954"/>
                  <a:gd name="T19" fmla="*/ 351 h 1157"/>
                  <a:gd name="T20" fmla="*/ 419 w 954"/>
                  <a:gd name="T21" fmla="*/ 371 h 1157"/>
                  <a:gd name="T22" fmla="*/ 364 w 954"/>
                  <a:gd name="T23" fmla="*/ 438 h 1157"/>
                  <a:gd name="T24" fmla="*/ 374 w 954"/>
                  <a:gd name="T25" fmla="*/ 475 h 1157"/>
                  <a:gd name="T26" fmla="*/ 306 w 954"/>
                  <a:gd name="T27" fmla="*/ 448 h 1157"/>
                  <a:gd name="T28" fmla="*/ 273 w 954"/>
                  <a:gd name="T29" fmla="*/ 483 h 1157"/>
                  <a:gd name="T30" fmla="*/ 236 w 954"/>
                  <a:gd name="T31" fmla="*/ 404 h 1157"/>
                  <a:gd name="T32" fmla="*/ 132 w 954"/>
                  <a:gd name="T33" fmla="*/ 415 h 1157"/>
                  <a:gd name="T34" fmla="*/ 77 w 954"/>
                  <a:gd name="T35" fmla="*/ 467 h 1157"/>
                  <a:gd name="T36" fmla="*/ 111 w 954"/>
                  <a:gd name="T37" fmla="*/ 522 h 1157"/>
                  <a:gd name="T38" fmla="*/ 108 w 954"/>
                  <a:gd name="T39" fmla="*/ 620 h 1157"/>
                  <a:gd name="T40" fmla="*/ 45 w 954"/>
                  <a:gd name="T41" fmla="*/ 727 h 1157"/>
                  <a:gd name="T42" fmla="*/ 14 w 954"/>
                  <a:gd name="T43" fmla="*/ 748 h 1157"/>
                  <a:gd name="T44" fmla="*/ 41 w 954"/>
                  <a:gd name="T45" fmla="*/ 791 h 1157"/>
                  <a:gd name="T46" fmla="*/ 60 w 954"/>
                  <a:gd name="T47" fmla="*/ 834 h 1157"/>
                  <a:gd name="T48" fmla="*/ 146 w 954"/>
                  <a:gd name="T49" fmla="*/ 824 h 1157"/>
                  <a:gd name="T50" fmla="*/ 208 w 954"/>
                  <a:gd name="T51" fmla="*/ 809 h 1157"/>
                  <a:gd name="T52" fmla="*/ 236 w 954"/>
                  <a:gd name="T53" fmla="*/ 868 h 1157"/>
                  <a:gd name="T54" fmla="*/ 243 w 954"/>
                  <a:gd name="T55" fmla="*/ 916 h 1157"/>
                  <a:gd name="T56" fmla="*/ 323 w 954"/>
                  <a:gd name="T57" fmla="*/ 896 h 1157"/>
                  <a:gd name="T58" fmla="*/ 341 w 954"/>
                  <a:gd name="T59" fmla="*/ 824 h 1157"/>
                  <a:gd name="T60" fmla="*/ 345 w 954"/>
                  <a:gd name="T61" fmla="*/ 792 h 1157"/>
                  <a:gd name="T62" fmla="*/ 396 w 954"/>
                  <a:gd name="T63" fmla="*/ 778 h 1157"/>
                  <a:gd name="T64" fmla="*/ 445 w 954"/>
                  <a:gd name="T65" fmla="*/ 801 h 1157"/>
                  <a:gd name="T66" fmla="*/ 453 w 954"/>
                  <a:gd name="T67" fmla="*/ 834 h 1157"/>
                  <a:gd name="T68" fmla="*/ 463 w 954"/>
                  <a:gd name="T69" fmla="*/ 896 h 1157"/>
                  <a:gd name="T70" fmla="*/ 576 w 954"/>
                  <a:gd name="T71" fmla="*/ 1141 h 1157"/>
                  <a:gd name="T72" fmla="*/ 702 w 954"/>
                  <a:gd name="T73" fmla="*/ 1110 h 1157"/>
                  <a:gd name="T74" fmla="*/ 777 w 954"/>
                  <a:gd name="T75" fmla="*/ 1004 h 1157"/>
                  <a:gd name="T76" fmla="*/ 846 w 954"/>
                  <a:gd name="T77" fmla="*/ 928 h 1157"/>
                  <a:gd name="T78" fmla="*/ 832 w 954"/>
                  <a:gd name="T79" fmla="*/ 758 h 1157"/>
                  <a:gd name="T80" fmla="*/ 796 w 954"/>
                  <a:gd name="T81" fmla="*/ 686 h 1157"/>
                  <a:gd name="T82" fmla="*/ 864 w 954"/>
                  <a:gd name="T83" fmla="*/ 650 h 1157"/>
                  <a:gd name="T84" fmla="*/ 943 w 954"/>
                  <a:gd name="T85" fmla="*/ 608 h 1157"/>
                  <a:gd name="T86" fmla="*/ 890 w 954"/>
                  <a:gd name="T87" fmla="*/ 591 h 1157"/>
                  <a:gd name="T88" fmla="*/ 827 w 954"/>
                  <a:gd name="T89" fmla="*/ 563 h 1157"/>
                  <a:gd name="T90" fmla="*/ 770 w 954"/>
                  <a:gd name="T91" fmla="*/ 515 h 1157"/>
                  <a:gd name="T92" fmla="*/ 786 w 954"/>
                  <a:gd name="T93" fmla="*/ 478 h 1157"/>
                  <a:gd name="T94" fmla="*/ 822 w 954"/>
                  <a:gd name="T95" fmla="*/ 415 h 1157"/>
                  <a:gd name="T96" fmla="*/ 812 w 954"/>
                  <a:gd name="T97" fmla="*/ 328 h 1157"/>
                  <a:gd name="T98" fmla="*/ 813 w 954"/>
                  <a:gd name="T99" fmla="*/ 285 h 1157"/>
                  <a:gd name="T100" fmla="*/ 846 w 954"/>
                  <a:gd name="T101" fmla="*/ 211 h 1157"/>
                  <a:gd name="T102" fmla="*/ 782 w 954"/>
                  <a:gd name="T103" fmla="*/ 226 h 1157"/>
                  <a:gd name="T104" fmla="*/ 677 w 954"/>
                  <a:gd name="T105" fmla="*/ 191 h 1157"/>
                  <a:gd name="T106" fmla="*/ 644 w 954"/>
                  <a:gd name="T107" fmla="*/ 155 h 1157"/>
                  <a:gd name="T108" fmla="*/ 640 w 954"/>
                  <a:gd name="T109" fmla="*/ 107 h 1157"/>
                  <a:gd name="T110" fmla="*/ 552 w 954"/>
                  <a:gd name="T111" fmla="*/ 61 h 1157"/>
                  <a:gd name="T112" fmla="*/ 473 w 954"/>
                  <a:gd name="T113" fmla="*/ 53 h 1157"/>
                  <a:gd name="T114" fmla="*/ 391 w 954"/>
                  <a:gd name="T115" fmla="*/ 44 h 1157"/>
                  <a:gd name="T116" fmla="*/ 342 w 954"/>
                  <a:gd name="T117" fmla="*/ 26 h 1157"/>
                  <a:gd name="T118" fmla="*/ 342 w 954"/>
                  <a:gd name="T119" fmla="*/ 4 h 11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54" h="1157">
                    <a:moveTo>
                      <a:pt x="345" y="0"/>
                    </a:moveTo>
                    <a:lnTo>
                      <a:pt x="332" y="30"/>
                    </a:lnTo>
                    <a:lnTo>
                      <a:pt x="321" y="48"/>
                    </a:lnTo>
                    <a:lnTo>
                      <a:pt x="318" y="75"/>
                    </a:lnTo>
                    <a:lnTo>
                      <a:pt x="323" y="76"/>
                    </a:lnTo>
                    <a:lnTo>
                      <a:pt x="326" y="54"/>
                    </a:lnTo>
                    <a:lnTo>
                      <a:pt x="339" y="60"/>
                    </a:lnTo>
                    <a:lnTo>
                      <a:pt x="345" y="61"/>
                    </a:lnTo>
                    <a:lnTo>
                      <a:pt x="355" y="58"/>
                    </a:lnTo>
                    <a:lnTo>
                      <a:pt x="365" y="58"/>
                    </a:lnTo>
                    <a:lnTo>
                      <a:pt x="381" y="57"/>
                    </a:lnTo>
                    <a:lnTo>
                      <a:pt x="385" y="57"/>
                    </a:lnTo>
                    <a:lnTo>
                      <a:pt x="387" y="69"/>
                    </a:lnTo>
                    <a:lnTo>
                      <a:pt x="396" y="89"/>
                    </a:lnTo>
                    <a:lnTo>
                      <a:pt x="410" y="112"/>
                    </a:lnTo>
                    <a:lnTo>
                      <a:pt x="450" y="161"/>
                    </a:lnTo>
                    <a:lnTo>
                      <a:pt x="452" y="181"/>
                    </a:lnTo>
                    <a:lnTo>
                      <a:pt x="431" y="194"/>
                    </a:lnTo>
                    <a:lnTo>
                      <a:pt x="399" y="192"/>
                    </a:lnTo>
                    <a:lnTo>
                      <a:pt x="385" y="201"/>
                    </a:lnTo>
                    <a:lnTo>
                      <a:pt x="391" y="212"/>
                    </a:lnTo>
                    <a:lnTo>
                      <a:pt x="378" y="218"/>
                    </a:lnTo>
                    <a:lnTo>
                      <a:pt x="389" y="237"/>
                    </a:lnTo>
                    <a:lnTo>
                      <a:pt x="407" y="234"/>
                    </a:lnTo>
                    <a:lnTo>
                      <a:pt x="417" y="237"/>
                    </a:lnTo>
                    <a:lnTo>
                      <a:pt x="427" y="230"/>
                    </a:lnTo>
                    <a:lnTo>
                      <a:pt x="441" y="230"/>
                    </a:lnTo>
                    <a:lnTo>
                      <a:pt x="438" y="234"/>
                    </a:lnTo>
                    <a:lnTo>
                      <a:pt x="429" y="242"/>
                    </a:lnTo>
                    <a:lnTo>
                      <a:pt x="422" y="253"/>
                    </a:lnTo>
                    <a:lnTo>
                      <a:pt x="415" y="267"/>
                    </a:lnTo>
                    <a:lnTo>
                      <a:pt x="427" y="283"/>
                    </a:lnTo>
                    <a:lnTo>
                      <a:pt x="448" y="278"/>
                    </a:lnTo>
                    <a:lnTo>
                      <a:pt x="450" y="294"/>
                    </a:lnTo>
                    <a:lnTo>
                      <a:pt x="455" y="306"/>
                    </a:lnTo>
                    <a:lnTo>
                      <a:pt x="450" y="314"/>
                    </a:lnTo>
                    <a:lnTo>
                      <a:pt x="431" y="310"/>
                    </a:lnTo>
                    <a:lnTo>
                      <a:pt x="426" y="321"/>
                    </a:lnTo>
                    <a:lnTo>
                      <a:pt x="439" y="351"/>
                    </a:lnTo>
                    <a:lnTo>
                      <a:pt x="462" y="351"/>
                    </a:lnTo>
                    <a:lnTo>
                      <a:pt x="479" y="362"/>
                    </a:lnTo>
                    <a:lnTo>
                      <a:pt x="464" y="368"/>
                    </a:lnTo>
                    <a:lnTo>
                      <a:pt x="439" y="368"/>
                    </a:lnTo>
                    <a:lnTo>
                      <a:pt x="419" y="371"/>
                    </a:lnTo>
                    <a:lnTo>
                      <a:pt x="385" y="355"/>
                    </a:lnTo>
                    <a:lnTo>
                      <a:pt x="368" y="363"/>
                    </a:lnTo>
                    <a:lnTo>
                      <a:pt x="351" y="417"/>
                    </a:lnTo>
                    <a:lnTo>
                      <a:pt x="364" y="438"/>
                    </a:lnTo>
                    <a:lnTo>
                      <a:pt x="377" y="441"/>
                    </a:lnTo>
                    <a:lnTo>
                      <a:pt x="381" y="457"/>
                    </a:lnTo>
                    <a:lnTo>
                      <a:pt x="384" y="472"/>
                    </a:lnTo>
                    <a:lnTo>
                      <a:pt x="374" y="475"/>
                    </a:lnTo>
                    <a:lnTo>
                      <a:pt x="361" y="460"/>
                    </a:lnTo>
                    <a:lnTo>
                      <a:pt x="342" y="450"/>
                    </a:lnTo>
                    <a:lnTo>
                      <a:pt x="316" y="437"/>
                    </a:lnTo>
                    <a:lnTo>
                      <a:pt x="306" y="448"/>
                    </a:lnTo>
                    <a:lnTo>
                      <a:pt x="306" y="465"/>
                    </a:lnTo>
                    <a:lnTo>
                      <a:pt x="321" y="472"/>
                    </a:lnTo>
                    <a:lnTo>
                      <a:pt x="304" y="499"/>
                    </a:lnTo>
                    <a:lnTo>
                      <a:pt x="273" y="483"/>
                    </a:lnTo>
                    <a:lnTo>
                      <a:pt x="287" y="463"/>
                    </a:lnTo>
                    <a:lnTo>
                      <a:pt x="264" y="412"/>
                    </a:lnTo>
                    <a:lnTo>
                      <a:pt x="256" y="404"/>
                    </a:lnTo>
                    <a:lnTo>
                      <a:pt x="236" y="404"/>
                    </a:lnTo>
                    <a:lnTo>
                      <a:pt x="214" y="405"/>
                    </a:lnTo>
                    <a:lnTo>
                      <a:pt x="186" y="412"/>
                    </a:lnTo>
                    <a:lnTo>
                      <a:pt x="155" y="414"/>
                    </a:lnTo>
                    <a:lnTo>
                      <a:pt x="132" y="415"/>
                    </a:lnTo>
                    <a:lnTo>
                      <a:pt x="110" y="424"/>
                    </a:lnTo>
                    <a:lnTo>
                      <a:pt x="90" y="441"/>
                    </a:lnTo>
                    <a:lnTo>
                      <a:pt x="93" y="458"/>
                    </a:lnTo>
                    <a:lnTo>
                      <a:pt x="77" y="467"/>
                    </a:lnTo>
                    <a:lnTo>
                      <a:pt x="70" y="494"/>
                    </a:lnTo>
                    <a:lnTo>
                      <a:pt x="74" y="512"/>
                    </a:lnTo>
                    <a:lnTo>
                      <a:pt x="89" y="517"/>
                    </a:lnTo>
                    <a:lnTo>
                      <a:pt x="111" y="522"/>
                    </a:lnTo>
                    <a:lnTo>
                      <a:pt x="106" y="545"/>
                    </a:lnTo>
                    <a:lnTo>
                      <a:pt x="108" y="553"/>
                    </a:lnTo>
                    <a:lnTo>
                      <a:pt x="103" y="573"/>
                    </a:lnTo>
                    <a:lnTo>
                      <a:pt x="108" y="620"/>
                    </a:lnTo>
                    <a:lnTo>
                      <a:pt x="79" y="664"/>
                    </a:lnTo>
                    <a:lnTo>
                      <a:pt x="77" y="697"/>
                    </a:lnTo>
                    <a:lnTo>
                      <a:pt x="68" y="728"/>
                    </a:lnTo>
                    <a:lnTo>
                      <a:pt x="45" y="727"/>
                    </a:lnTo>
                    <a:lnTo>
                      <a:pt x="28" y="725"/>
                    </a:lnTo>
                    <a:lnTo>
                      <a:pt x="8" y="728"/>
                    </a:lnTo>
                    <a:lnTo>
                      <a:pt x="7" y="742"/>
                    </a:lnTo>
                    <a:lnTo>
                      <a:pt x="14" y="748"/>
                    </a:lnTo>
                    <a:lnTo>
                      <a:pt x="0" y="768"/>
                    </a:lnTo>
                    <a:lnTo>
                      <a:pt x="7" y="783"/>
                    </a:lnTo>
                    <a:lnTo>
                      <a:pt x="21" y="785"/>
                    </a:lnTo>
                    <a:lnTo>
                      <a:pt x="41" y="791"/>
                    </a:lnTo>
                    <a:lnTo>
                      <a:pt x="55" y="787"/>
                    </a:lnTo>
                    <a:lnTo>
                      <a:pt x="68" y="799"/>
                    </a:lnTo>
                    <a:lnTo>
                      <a:pt x="68" y="816"/>
                    </a:lnTo>
                    <a:lnTo>
                      <a:pt x="60" y="834"/>
                    </a:lnTo>
                    <a:lnTo>
                      <a:pt x="66" y="845"/>
                    </a:lnTo>
                    <a:lnTo>
                      <a:pt x="93" y="844"/>
                    </a:lnTo>
                    <a:lnTo>
                      <a:pt x="122" y="839"/>
                    </a:lnTo>
                    <a:lnTo>
                      <a:pt x="146" y="824"/>
                    </a:lnTo>
                    <a:lnTo>
                      <a:pt x="165" y="809"/>
                    </a:lnTo>
                    <a:lnTo>
                      <a:pt x="171" y="798"/>
                    </a:lnTo>
                    <a:lnTo>
                      <a:pt x="181" y="785"/>
                    </a:lnTo>
                    <a:lnTo>
                      <a:pt x="208" y="809"/>
                    </a:lnTo>
                    <a:lnTo>
                      <a:pt x="222" y="809"/>
                    </a:lnTo>
                    <a:lnTo>
                      <a:pt x="247" y="832"/>
                    </a:lnTo>
                    <a:lnTo>
                      <a:pt x="238" y="854"/>
                    </a:lnTo>
                    <a:lnTo>
                      <a:pt x="236" y="868"/>
                    </a:lnTo>
                    <a:lnTo>
                      <a:pt x="254" y="873"/>
                    </a:lnTo>
                    <a:lnTo>
                      <a:pt x="245" y="896"/>
                    </a:lnTo>
                    <a:lnTo>
                      <a:pt x="228" y="901"/>
                    </a:lnTo>
                    <a:lnTo>
                      <a:pt x="243" y="916"/>
                    </a:lnTo>
                    <a:lnTo>
                      <a:pt x="257" y="904"/>
                    </a:lnTo>
                    <a:lnTo>
                      <a:pt x="289" y="904"/>
                    </a:lnTo>
                    <a:lnTo>
                      <a:pt x="307" y="889"/>
                    </a:lnTo>
                    <a:lnTo>
                      <a:pt x="323" y="896"/>
                    </a:lnTo>
                    <a:lnTo>
                      <a:pt x="351" y="873"/>
                    </a:lnTo>
                    <a:lnTo>
                      <a:pt x="341" y="865"/>
                    </a:lnTo>
                    <a:lnTo>
                      <a:pt x="345" y="837"/>
                    </a:lnTo>
                    <a:lnTo>
                      <a:pt x="341" y="824"/>
                    </a:lnTo>
                    <a:lnTo>
                      <a:pt x="325" y="811"/>
                    </a:lnTo>
                    <a:lnTo>
                      <a:pt x="316" y="803"/>
                    </a:lnTo>
                    <a:lnTo>
                      <a:pt x="319" y="791"/>
                    </a:lnTo>
                    <a:lnTo>
                      <a:pt x="345" y="792"/>
                    </a:lnTo>
                    <a:lnTo>
                      <a:pt x="352" y="778"/>
                    </a:lnTo>
                    <a:lnTo>
                      <a:pt x="365" y="771"/>
                    </a:lnTo>
                    <a:lnTo>
                      <a:pt x="381" y="771"/>
                    </a:lnTo>
                    <a:lnTo>
                      <a:pt x="396" y="778"/>
                    </a:lnTo>
                    <a:lnTo>
                      <a:pt x="395" y="790"/>
                    </a:lnTo>
                    <a:lnTo>
                      <a:pt x="398" y="804"/>
                    </a:lnTo>
                    <a:lnTo>
                      <a:pt x="417" y="809"/>
                    </a:lnTo>
                    <a:lnTo>
                      <a:pt x="445" y="801"/>
                    </a:lnTo>
                    <a:lnTo>
                      <a:pt x="460" y="790"/>
                    </a:lnTo>
                    <a:lnTo>
                      <a:pt x="474" y="781"/>
                    </a:lnTo>
                    <a:lnTo>
                      <a:pt x="473" y="815"/>
                    </a:lnTo>
                    <a:lnTo>
                      <a:pt x="453" y="834"/>
                    </a:lnTo>
                    <a:lnTo>
                      <a:pt x="450" y="850"/>
                    </a:lnTo>
                    <a:lnTo>
                      <a:pt x="458" y="857"/>
                    </a:lnTo>
                    <a:lnTo>
                      <a:pt x="451" y="880"/>
                    </a:lnTo>
                    <a:lnTo>
                      <a:pt x="463" y="896"/>
                    </a:lnTo>
                    <a:lnTo>
                      <a:pt x="492" y="912"/>
                    </a:lnTo>
                    <a:lnTo>
                      <a:pt x="499" y="942"/>
                    </a:lnTo>
                    <a:lnTo>
                      <a:pt x="592" y="1075"/>
                    </a:lnTo>
                    <a:lnTo>
                      <a:pt x="576" y="1141"/>
                    </a:lnTo>
                    <a:lnTo>
                      <a:pt x="596" y="1157"/>
                    </a:lnTo>
                    <a:lnTo>
                      <a:pt x="603" y="1138"/>
                    </a:lnTo>
                    <a:lnTo>
                      <a:pt x="626" y="1143"/>
                    </a:lnTo>
                    <a:lnTo>
                      <a:pt x="702" y="1110"/>
                    </a:lnTo>
                    <a:lnTo>
                      <a:pt x="710" y="1091"/>
                    </a:lnTo>
                    <a:lnTo>
                      <a:pt x="787" y="1072"/>
                    </a:lnTo>
                    <a:lnTo>
                      <a:pt x="797" y="1055"/>
                    </a:lnTo>
                    <a:lnTo>
                      <a:pt x="777" y="1004"/>
                    </a:lnTo>
                    <a:lnTo>
                      <a:pt x="795" y="982"/>
                    </a:lnTo>
                    <a:lnTo>
                      <a:pt x="765" y="949"/>
                    </a:lnTo>
                    <a:lnTo>
                      <a:pt x="789" y="942"/>
                    </a:lnTo>
                    <a:lnTo>
                      <a:pt x="846" y="928"/>
                    </a:lnTo>
                    <a:lnTo>
                      <a:pt x="872" y="895"/>
                    </a:lnTo>
                    <a:lnTo>
                      <a:pt x="857" y="854"/>
                    </a:lnTo>
                    <a:lnTo>
                      <a:pt x="843" y="780"/>
                    </a:lnTo>
                    <a:lnTo>
                      <a:pt x="832" y="758"/>
                    </a:lnTo>
                    <a:lnTo>
                      <a:pt x="838" y="742"/>
                    </a:lnTo>
                    <a:lnTo>
                      <a:pt x="823" y="722"/>
                    </a:lnTo>
                    <a:lnTo>
                      <a:pt x="803" y="706"/>
                    </a:lnTo>
                    <a:lnTo>
                      <a:pt x="796" y="686"/>
                    </a:lnTo>
                    <a:lnTo>
                      <a:pt x="797" y="673"/>
                    </a:lnTo>
                    <a:lnTo>
                      <a:pt x="820" y="671"/>
                    </a:lnTo>
                    <a:lnTo>
                      <a:pt x="844" y="653"/>
                    </a:lnTo>
                    <a:lnTo>
                      <a:pt x="864" y="650"/>
                    </a:lnTo>
                    <a:lnTo>
                      <a:pt x="890" y="660"/>
                    </a:lnTo>
                    <a:lnTo>
                      <a:pt x="932" y="643"/>
                    </a:lnTo>
                    <a:lnTo>
                      <a:pt x="954" y="620"/>
                    </a:lnTo>
                    <a:lnTo>
                      <a:pt x="943" y="608"/>
                    </a:lnTo>
                    <a:lnTo>
                      <a:pt x="925" y="597"/>
                    </a:lnTo>
                    <a:lnTo>
                      <a:pt x="907" y="603"/>
                    </a:lnTo>
                    <a:lnTo>
                      <a:pt x="890" y="584"/>
                    </a:lnTo>
                    <a:lnTo>
                      <a:pt x="890" y="591"/>
                    </a:lnTo>
                    <a:lnTo>
                      <a:pt x="878" y="580"/>
                    </a:lnTo>
                    <a:lnTo>
                      <a:pt x="857" y="570"/>
                    </a:lnTo>
                    <a:lnTo>
                      <a:pt x="848" y="574"/>
                    </a:lnTo>
                    <a:lnTo>
                      <a:pt x="827" y="563"/>
                    </a:lnTo>
                    <a:lnTo>
                      <a:pt x="801" y="547"/>
                    </a:lnTo>
                    <a:lnTo>
                      <a:pt x="790" y="534"/>
                    </a:lnTo>
                    <a:lnTo>
                      <a:pt x="783" y="517"/>
                    </a:lnTo>
                    <a:lnTo>
                      <a:pt x="770" y="515"/>
                    </a:lnTo>
                    <a:lnTo>
                      <a:pt x="761" y="512"/>
                    </a:lnTo>
                    <a:lnTo>
                      <a:pt x="765" y="496"/>
                    </a:lnTo>
                    <a:lnTo>
                      <a:pt x="768" y="486"/>
                    </a:lnTo>
                    <a:lnTo>
                      <a:pt x="786" y="478"/>
                    </a:lnTo>
                    <a:lnTo>
                      <a:pt x="797" y="461"/>
                    </a:lnTo>
                    <a:lnTo>
                      <a:pt x="805" y="450"/>
                    </a:lnTo>
                    <a:lnTo>
                      <a:pt x="820" y="446"/>
                    </a:lnTo>
                    <a:lnTo>
                      <a:pt x="822" y="415"/>
                    </a:lnTo>
                    <a:lnTo>
                      <a:pt x="792" y="397"/>
                    </a:lnTo>
                    <a:lnTo>
                      <a:pt x="792" y="357"/>
                    </a:lnTo>
                    <a:lnTo>
                      <a:pt x="812" y="345"/>
                    </a:lnTo>
                    <a:lnTo>
                      <a:pt x="812" y="328"/>
                    </a:lnTo>
                    <a:lnTo>
                      <a:pt x="789" y="317"/>
                    </a:lnTo>
                    <a:lnTo>
                      <a:pt x="789" y="306"/>
                    </a:lnTo>
                    <a:lnTo>
                      <a:pt x="797" y="292"/>
                    </a:lnTo>
                    <a:lnTo>
                      <a:pt x="813" y="285"/>
                    </a:lnTo>
                    <a:lnTo>
                      <a:pt x="844" y="258"/>
                    </a:lnTo>
                    <a:lnTo>
                      <a:pt x="844" y="240"/>
                    </a:lnTo>
                    <a:lnTo>
                      <a:pt x="840" y="226"/>
                    </a:lnTo>
                    <a:lnTo>
                      <a:pt x="846" y="211"/>
                    </a:lnTo>
                    <a:lnTo>
                      <a:pt x="851" y="202"/>
                    </a:lnTo>
                    <a:lnTo>
                      <a:pt x="836" y="201"/>
                    </a:lnTo>
                    <a:lnTo>
                      <a:pt x="816" y="205"/>
                    </a:lnTo>
                    <a:lnTo>
                      <a:pt x="782" y="226"/>
                    </a:lnTo>
                    <a:lnTo>
                      <a:pt x="702" y="186"/>
                    </a:lnTo>
                    <a:lnTo>
                      <a:pt x="670" y="222"/>
                    </a:lnTo>
                    <a:lnTo>
                      <a:pt x="670" y="201"/>
                    </a:lnTo>
                    <a:lnTo>
                      <a:pt x="677" y="191"/>
                    </a:lnTo>
                    <a:lnTo>
                      <a:pt x="660" y="170"/>
                    </a:lnTo>
                    <a:lnTo>
                      <a:pt x="620" y="179"/>
                    </a:lnTo>
                    <a:lnTo>
                      <a:pt x="619" y="178"/>
                    </a:lnTo>
                    <a:lnTo>
                      <a:pt x="644" y="155"/>
                    </a:lnTo>
                    <a:lnTo>
                      <a:pt x="647" y="135"/>
                    </a:lnTo>
                    <a:lnTo>
                      <a:pt x="637" y="119"/>
                    </a:lnTo>
                    <a:lnTo>
                      <a:pt x="632" y="114"/>
                    </a:lnTo>
                    <a:lnTo>
                      <a:pt x="640" y="107"/>
                    </a:lnTo>
                    <a:lnTo>
                      <a:pt x="629" y="83"/>
                    </a:lnTo>
                    <a:lnTo>
                      <a:pt x="617" y="94"/>
                    </a:lnTo>
                    <a:lnTo>
                      <a:pt x="596" y="81"/>
                    </a:lnTo>
                    <a:lnTo>
                      <a:pt x="552" y="61"/>
                    </a:lnTo>
                    <a:lnTo>
                      <a:pt x="528" y="68"/>
                    </a:lnTo>
                    <a:lnTo>
                      <a:pt x="508" y="73"/>
                    </a:lnTo>
                    <a:lnTo>
                      <a:pt x="492" y="61"/>
                    </a:lnTo>
                    <a:lnTo>
                      <a:pt x="473" y="53"/>
                    </a:lnTo>
                    <a:lnTo>
                      <a:pt x="446" y="47"/>
                    </a:lnTo>
                    <a:lnTo>
                      <a:pt x="427" y="45"/>
                    </a:lnTo>
                    <a:lnTo>
                      <a:pt x="403" y="50"/>
                    </a:lnTo>
                    <a:lnTo>
                      <a:pt x="391" y="44"/>
                    </a:lnTo>
                    <a:lnTo>
                      <a:pt x="366" y="50"/>
                    </a:lnTo>
                    <a:lnTo>
                      <a:pt x="345" y="47"/>
                    </a:lnTo>
                    <a:lnTo>
                      <a:pt x="335" y="38"/>
                    </a:lnTo>
                    <a:lnTo>
                      <a:pt x="342" y="26"/>
                    </a:lnTo>
                    <a:lnTo>
                      <a:pt x="349" y="14"/>
                    </a:lnTo>
                    <a:lnTo>
                      <a:pt x="348" y="11"/>
                    </a:lnTo>
                    <a:lnTo>
                      <a:pt x="344" y="6"/>
                    </a:lnTo>
                    <a:lnTo>
                      <a:pt x="342" y="4"/>
                    </a:lnTo>
                    <a:lnTo>
                      <a:pt x="339" y="12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Freeform 137"/>
              <p:cNvSpPr>
                <a:spLocks/>
              </p:cNvSpPr>
              <p:nvPr/>
            </p:nvSpPr>
            <p:spPr bwMode="auto">
              <a:xfrm>
                <a:off x="2187" y="1305"/>
                <a:ext cx="954" cy="1157"/>
              </a:xfrm>
              <a:custGeom>
                <a:avLst/>
                <a:gdLst>
                  <a:gd name="T0" fmla="*/ 318 w 954"/>
                  <a:gd name="T1" fmla="*/ 75 h 1157"/>
                  <a:gd name="T2" fmla="*/ 345 w 954"/>
                  <a:gd name="T3" fmla="*/ 61 h 1157"/>
                  <a:gd name="T4" fmla="*/ 385 w 954"/>
                  <a:gd name="T5" fmla="*/ 57 h 1157"/>
                  <a:gd name="T6" fmla="*/ 450 w 954"/>
                  <a:gd name="T7" fmla="*/ 161 h 1157"/>
                  <a:gd name="T8" fmla="*/ 385 w 954"/>
                  <a:gd name="T9" fmla="*/ 201 h 1157"/>
                  <a:gd name="T10" fmla="*/ 407 w 954"/>
                  <a:gd name="T11" fmla="*/ 234 h 1157"/>
                  <a:gd name="T12" fmla="*/ 438 w 954"/>
                  <a:gd name="T13" fmla="*/ 234 h 1157"/>
                  <a:gd name="T14" fmla="*/ 427 w 954"/>
                  <a:gd name="T15" fmla="*/ 283 h 1157"/>
                  <a:gd name="T16" fmla="*/ 450 w 954"/>
                  <a:gd name="T17" fmla="*/ 314 h 1157"/>
                  <a:gd name="T18" fmla="*/ 462 w 954"/>
                  <a:gd name="T19" fmla="*/ 351 h 1157"/>
                  <a:gd name="T20" fmla="*/ 419 w 954"/>
                  <a:gd name="T21" fmla="*/ 371 h 1157"/>
                  <a:gd name="T22" fmla="*/ 364 w 954"/>
                  <a:gd name="T23" fmla="*/ 438 h 1157"/>
                  <a:gd name="T24" fmla="*/ 374 w 954"/>
                  <a:gd name="T25" fmla="*/ 475 h 1157"/>
                  <a:gd name="T26" fmla="*/ 306 w 954"/>
                  <a:gd name="T27" fmla="*/ 448 h 1157"/>
                  <a:gd name="T28" fmla="*/ 273 w 954"/>
                  <a:gd name="T29" fmla="*/ 483 h 1157"/>
                  <a:gd name="T30" fmla="*/ 236 w 954"/>
                  <a:gd name="T31" fmla="*/ 404 h 1157"/>
                  <a:gd name="T32" fmla="*/ 132 w 954"/>
                  <a:gd name="T33" fmla="*/ 415 h 1157"/>
                  <a:gd name="T34" fmla="*/ 77 w 954"/>
                  <a:gd name="T35" fmla="*/ 467 h 1157"/>
                  <a:gd name="T36" fmla="*/ 111 w 954"/>
                  <a:gd name="T37" fmla="*/ 522 h 1157"/>
                  <a:gd name="T38" fmla="*/ 108 w 954"/>
                  <a:gd name="T39" fmla="*/ 620 h 1157"/>
                  <a:gd name="T40" fmla="*/ 45 w 954"/>
                  <a:gd name="T41" fmla="*/ 727 h 1157"/>
                  <a:gd name="T42" fmla="*/ 14 w 954"/>
                  <a:gd name="T43" fmla="*/ 748 h 1157"/>
                  <a:gd name="T44" fmla="*/ 41 w 954"/>
                  <a:gd name="T45" fmla="*/ 791 h 1157"/>
                  <a:gd name="T46" fmla="*/ 60 w 954"/>
                  <a:gd name="T47" fmla="*/ 834 h 1157"/>
                  <a:gd name="T48" fmla="*/ 146 w 954"/>
                  <a:gd name="T49" fmla="*/ 824 h 1157"/>
                  <a:gd name="T50" fmla="*/ 208 w 954"/>
                  <a:gd name="T51" fmla="*/ 809 h 1157"/>
                  <a:gd name="T52" fmla="*/ 236 w 954"/>
                  <a:gd name="T53" fmla="*/ 868 h 1157"/>
                  <a:gd name="T54" fmla="*/ 243 w 954"/>
                  <a:gd name="T55" fmla="*/ 916 h 1157"/>
                  <a:gd name="T56" fmla="*/ 323 w 954"/>
                  <a:gd name="T57" fmla="*/ 896 h 1157"/>
                  <a:gd name="T58" fmla="*/ 341 w 954"/>
                  <a:gd name="T59" fmla="*/ 824 h 1157"/>
                  <a:gd name="T60" fmla="*/ 345 w 954"/>
                  <a:gd name="T61" fmla="*/ 792 h 1157"/>
                  <a:gd name="T62" fmla="*/ 396 w 954"/>
                  <a:gd name="T63" fmla="*/ 778 h 1157"/>
                  <a:gd name="T64" fmla="*/ 445 w 954"/>
                  <a:gd name="T65" fmla="*/ 801 h 1157"/>
                  <a:gd name="T66" fmla="*/ 453 w 954"/>
                  <a:gd name="T67" fmla="*/ 834 h 1157"/>
                  <a:gd name="T68" fmla="*/ 463 w 954"/>
                  <a:gd name="T69" fmla="*/ 896 h 1157"/>
                  <a:gd name="T70" fmla="*/ 576 w 954"/>
                  <a:gd name="T71" fmla="*/ 1141 h 1157"/>
                  <a:gd name="T72" fmla="*/ 702 w 954"/>
                  <a:gd name="T73" fmla="*/ 1110 h 1157"/>
                  <a:gd name="T74" fmla="*/ 777 w 954"/>
                  <a:gd name="T75" fmla="*/ 1004 h 1157"/>
                  <a:gd name="T76" fmla="*/ 846 w 954"/>
                  <a:gd name="T77" fmla="*/ 928 h 1157"/>
                  <a:gd name="T78" fmla="*/ 832 w 954"/>
                  <a:gd name="T79" fmla="*/ 758 h 1157"/>
                  <a:gd name="T80" fmla="*/ 796 w 954"/>
                  <a:gd name="T81" fmla="*/ 686 h 1157"/>
                  <a:gd name="T82" fmla="*/ 864 w 954"/>
                  <a:gd name="T83" fmla="*/ 650 h 1157"/>
                  <a:gd name="T84" fmla="*/ 943 w 954"/>
                  <a:gd name="T85" fmla="*/ 608 h 1157"/>
                  <a:gd name="T86" fmla="*/ 890 w 954"/>
                  <a:gd name="T87" fmla="*/ 591 h 1157"/>
                  <a:gd name="T88" fmla="*/ 827 w 954"/>
                  <a:gd name="T89" fmla="*/ 563 h 1157"/>
                  <a:gd name="T90" fmla="*/ 770 w 954"/>
                  <a:gd name="T91" fmla="*/ 515 h 1157"/>
                  <a:gd name="T92" fmla="*/ 786 w 954"/>
                  <a:gd name="T93" fmla="*/ 478 h 1157"/>
                  <a:gd name="T94" fmla="*/ 822 w 954"/>
                  <a:gd name="T95" fmla="*/ 415 h 1157"/>
                  <a:gd name="T96" fmla="*/ 812 w 954"/>
                  <a:gd name="T97" fmla="*/ 328 h 1157"/>
                  <a:gd name="T98" fmla="*/ 813 w 954"/>
                  <a:gd name="T99" fmla="*/ 285 h 1157"/>
                  <a:gd name="T100" fmla="*/ 846 w 954"/>
                  <a:gd name="T101" fmla="*/ 211 h 1157"/>
                  <a:gd name="T102" fmla="*/ 782 w 954"/>
                  <a:gd name="T103" fmla="*/ 226 h 1157"/>
                  <a:gd name="T104" fmla="*/ 677 w 954"/>
                  <a:gd name="T105" fmla="*/ 191 h 1157"/>
                  <a:gd name="T106" fmla="*/ 644 w 954"/>
                  <a:gd name="T107" fmla="*/ 155 h 1157"/>
                  <a:gd name="T108" fmla="*/ 640 w 954"/>
                  <a:gd name="T109" fmla="*/ 107 h 1157"/>
                  <a:gd name="T110" fmla="*/ 552 w 954"/>
                  <a:gd name="T111" fmla="*/ 61 h 1157"/>
                  <a:gd name="T112" fmla="*/ 473 w 954"/>
                  <a:gd name="T113" fmla="*/ 53 h 1157"/>
                  <a:gd name="T114" fmla="*/ 391 w 954"/>
                  <a:gd name="T115" fmla="*/ 44 h 1157"/>
                  <a:gd name="T116" fmla="*/ 342 w 954"/>
                  <a:gd name="T117" fmla="*/ 26 h 1157"/>
                  <a:gd name="T118" fmla="*/ 342 w 954"/>
                  <a:gd name="T119" fmla="*/ 4 h 11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54" h="1157">
                    <a:moveTo>
                      <a:pt x="345" y="0"/>
                    </a:moveTo>
                    <a:lnTo>
                      <a:pt x="332" y="30"/>
                    </a:lnTo>
                    <a:lnTo>
                      <a:pt x="321" y="48"/>
                    </a:lnTo>
                    <a:lnTo>
                      <a:pt x="318" y="75"/>
                    </a:lnTo>
                    <a:lnTo>
                      <a:pt x="323" y="76"/>
                    </a:lnTo>
                    <a:lnTo>
                      <a:pt x="326" y="54"/>
                    </a:lnTo>
                    <a:lnTo>
                      <a:pt x="339" y="60"/>
                    </a:lnTo>
                    <a:lnTo>
                      <a:pt x="345" y="61"/>
                    </a:lnTo>
                    <a:lnTo>
                      <a:pt x="355" y="58"/>
                    </a:lnTo>
                    <a:lnTo>
                      <a:pt x="365" y="58"/>
                    </a:lnTo>
                    <a:lnTo>
                      <a:pt x="381" y="57"/>
                    </a:lnTo>
                    <a:lnTo>
                      <a:pt x="385" y="57"/>
                    </a:lnTo>
                    <a:lnTo>
                      <a:pt x="387" y="69"/>
                    </a:lnTo>
                    <a:lnTo>
                      <a:pt x="396" y="89"/>
                    </a:lnTo>
                    <a:lnTo>
                      <a:pt x="410" y="112"/>
                    </a:lnTo>
                    <a:lnTo>
                      <a:pt x="450" y="161"/>
                    </a:lnTo>
                    <a:lnTo>
                      <a:pt x="452" y="181"/>
                    </a:lnTo>
                    <a:lnTo>
                      <a:pt x="431" y="194"/>
                    </a:lnTo>
                    <a:lnTo>
                      <a:pt x="399" y="192"/>
                    </a:lnTo>
                    <a:lnTo>
                      <a:pt x="385" y="201"/>
                    </a:lnTo>
                    <a:lnTo>
                      <a:pt x="391" y="212"/>
                    </a:lnTo>
                    <a:lnTo>
                      <a:pt x="378" y="218"/>
                    </a:lnTo>
                    <a:lnTo>
                      <a:pt x="389" y="237"/>
                    </a:lnTo>
                    <a:lnTo>
                      <a:pt x="407" y="234"/>
                    </a:lnTo>
                    <a:lnTo>
                      <a:pt x="417" y="237"/>
                    </a:lnTo>
                    <a:lnTo>
                      <a:pt x="427" y="230"/>
                    </a:lnTo>
                    <a:lnTo>
                      <a:pt x="441" y="230"/>
                    </a:lnTo>
                    <a:lnTo>
                      <a:pt x="438" y="234"/>
                    </a:lnTo>
                    <a:lnTo>
                      <a:pt x="429" y="242"/>
                    </a:lnTo>
                    <a:lnTo>
                      <a:pt x="422" y="253"/>
                    </a:lnTo>
                    <a:lnTo>
                      <a:pt x="415" y="267"/>
                    </a:lnTo>
                    <a:lnTo>
                      <a:pt x="427" y="283"/>
                    </a:lnTo>
                    <a:lnTo>
                      <a:pt x="448" y="278"/>
                    </a:lnTo>
                    <a:lnTo>
                      <a:pt x="450" y="294"/>
                    </a:lnTo>
                    <a:lnTo>
                      <a:pt x="455" y="306"/>
                    </a:lnTo>
                    <a:lnTo>
                      <a:pt x="450" y="314"/>
                    </a:lnTo>
                    <a:lnTo>
                      <a:pt x="431" y="310"/>
                    </a:lnTo>
                    <a:lnTo>
                      <a:pt x="426" y="321"/>
                    </a:lnTo>
                    <a:lnTo>
                      <a:pt x="439" y="351"/>
                    </a:lnTo>
                    <a:lnTo>
                      <a:pt x="462" y="351"/>
                    </a:lnTo>
                    <a:lnTo>
                      <a:pt x="479" y="362"/>
                    </a:lnTo>
                    <a:lnTo>
                      <a:pt x="464" y="368"/>
                    </a:lnTo>
                    <a:lnTo>
                      <a:pt x="439" y="368"/>
                    </a:lnTo>
                    <a:lnTo>
                      <a:pt x="419" y="371"/>
                    </a:lnTo>
                    <a:lnTo>
                      <a:pt x="385" y="355"/>
                    </a:lnTo>
                    <a:lnTo>
                      <a:pt x="368" y="363"/>
                    </a:lnTo>
                    <a:lnTo>
                      <a:pt x="351" y="417"/>
                    </a:lnTo>
                    <a:lnTo>
                      <a:pt x="364" y="438"/>
                    </a:lnTo>
                    <a:lnTo>
                      <a:pt x="377" y="441"/>
                    </a:lnTo>
                    <a:lnTo>
                      <a:pt x="381" y="457"/>
                    </a:lnTo>
                    <a:lnTo>
                      <a:pt x="384" y="472"/>
                    </a:lnTo>
                    <a:lnTo>
                      <a:pt x="374" y="475"/>
                    </a:lnTo>
                    <a:lnTo>
                      <a:pt x="361" y="460"/>
                    </a:lnTo>
                    <a:lnTo>
                      <a:pt x="342" y="450"/>
                    </a:lnTo>
                    <a:lnTo>
                      <a:pt x="316" y="437"/>
                    </a:lnTo>
                    <a:lnTo>
                      <a:pt x="306" y="448"/>
                    </a:lnTo>
                    <a:lnTo>
                      <a:pt x="306" y="465"/>
                    </a:lnTo>
                    <a:lnTo>
                      <a:pt x="321" y="472"/>
                    </a:lnTo>
                    <a:lnTo>
                      <a:pt x="304" y="499"/>
                    </a:lnTo>
                    <a:lnTo>
                      <a:pt x="273" y="483"/>
                    </a:lnTo>
                    <a:lnTo>
                      <a:pt x="287" y="463"/>
                    </a:lnTo>
                    <a:lnTo>
                      <a:pt x="264" y="412"/>
                    </a:lnTo>
                    <a:lnTo>
                      <a:pt x="256" y="404"/>
                    </a:lnTo>
                    <a:lnTo>
                      <a:pt x="236" y="404"/>
                    </a:lnTo>
                    <a:lnTo>
                      <a:pt x="214" y="405"/>
                    </a:lnTo>
                    <a:lnTo>
                      <a:pt x="186" y="412"/>
                    </a:lnTo>
                    <a:lnTo>
                      <a:pt x="155" y="414"/>
                    </a:lnTo>
                    <a:lnTo>
                      <a:pt x="132" y="415"/>
                    </a:lnTo>
                    <a:lnTo>
                      <a:pt x="110" y="424"/>
                    </a:lnTo>
                    <a:lnTo>
                      <a:pt x="90" y="441"/>
                    </a:lnTo>
                    <a:lnTo>
                      <a:pt x="93" y="458"/>
                    </a:lnTo>
                    <a:lnTo>
                      <a:pt x="77" y="467"/>
                    </a:lnTo>
                    <a:lnTo>
                      <a:pt x="70" y="494"/>
                    </a:lnTo>
                    <a:lnTo>
                      <a:pt x="74" y="512"/>
                    </a:lnTo>
                    <a:lnTo>
                      <a:pt x="89" y="517"/>
                    </a:lnTo>
                    <a:lnTo>
                      <a:pt x="111" y="522"/>
                    </a:lnTo>
                    <a:lnTo>
                      <a:pt x="106" y="545"/>
                    </a:lnTo>
                    <a:lnTo>
                      <a:pt x="108" y="553"/>
                    </a:lnTo>
                    <a:lnTo>
                      <a:pt x="103" y="573"/>
                    </a:lnTo>
                    <a:lnTo>
                      <a:pt x="108" y="620"/>
                    </a:lnTo>
                    <a:lnTo>
                      <a:pt x="79" y="664"/>
                    </a:lnTo>
                    <a:lnTo>
                      <a:pt x="77" y="697"/>
                    </a:lnTo>
                    <a:lnTo>
                      <a:pt x="68" y="728"/>
                    </a:lnTo>
                    <a:lnTo>
                      <a:pt x="45" y="727"/>
                    </a:lnTo>
                    <a:lnTo>
                      <a:pt x="28" y="725"/>
                    </a:lnTo>
                    <a:lnTo>
                      <a:pt x="8" y="728"/>
                    </a:lnTo>
                    <a:lnTo>
                      <a:pt x="7" y="742"/>
                    </a:lnTo>
                    <a:lnTo>
                      <a:pt x="14" y="748"/>
                    </a:lnTo>
                    <a:lnTo>
                      <a:pt x="0" y="768"/>
                    </a:lnTo>
                    <a:lnTo>
                      <a:pt x="7" y="783"/>
                    </a:lnTo>
                    <a:lnTo>
                      <a:pt x="21" y="785"/>
                    </a:lnTo>
                    <a:lnTo>
                      <a:pt x="41" y="791"/>
                    </a:lnTo>
                    <a:lnTo>
                      <a:pt x="55" y="787"/>
                    </a:lnTo>
                    <a:lnTo>
                      <a:pt x="68" y="799"/>
                    </a:lnTo>
                    <a:lnTo>
                      <a:pt x="68" y="816"/>
                    </a:lnTo>
                    <a:lnTo>
                      <a:pt x="60" y="834"/>
                    </a:lnTo>
                    <a:lnTo>
                      <a:pt x="66" y="845"/>
                    </a:lnTo>
                    <a:lnTo>
                      <a:pt x="93" y="844"/>
                    </a:lnTo>
                    <a:lnTo>
                      <a:pt x="122" y="839"/>
                    </a:lnTo>
                    <a:lnTo>
                      <a:pt x="146" y="824"/>
                    </a:lnTo>
                    <a:lnTo>
                      <a:pt x="165" y="809"/>
                    </a:lnTo>
                    <a:lnTo>
                      <a:pt x="171" y="798"/>
                    </a:lnTo>
                    <a:lnTo>
                      <a:pt x="181" y="785"/>
                    </a:lnTo>
                    <a:lnTo>
                      <a:pt x="208" y="809"/>
                    </a:lnTo>
                    <a:lnTo>
                      <a:pt x="222" y="809"/>
                    </a:lnTo>
                    <a:lnTo>
                      <a:pt x="247" y="832"/>
                    </a:lnTo>
                    <a:lnTo>
                      <a:pt x="238" y="854"/>
                    </a:lnTo>
                    <a:lnTo>
                      <a:pt x="236" y="868"/>
                    </a:lnTo>
                    <a:lnTo>
                      <a:pt x="254" y="873"/>
                    </a:lnTo>
                    <a:lnTo>
                      <a:pt x="245" y="896"/>
                    </a:lnTo>
                    <a:lnTo>
                      <a:pt x="228" y="901"/>
                    </a:lnTo>
                    <a:lnTo>
                      <a:pt x="243" y="916"/>
                    </a:lnTo>
                    <a:lnTo>
                      <a:pt x="257" y="904"/>
                    </a:lnTo>
                    <a:lnTo>
                      <a:pt x="289" y="904"/>
                    </a:lnTo>
                    <a:lnTo>
                      <a:pt x="307" y="889"/>
                    </a:lnTo>
                    <a:lnTo>
                      <a:pt x="323" y="896"/>
                    </a:lnTo>
                    <a:lnTo>
                      <a:pt x="351" y="873"/>
                    </a:lnTo>
                    <a:lnTo>
                      <a:pt x="341" y="865"/>
                    </a:lnTo>
                    <a:lnTo>
                      <a:pt x="345" y="837"/>
                    </a:lnTo>
                    <a:lnTo>
                      <a:pt x="341" y="824"/>
                    </a:lnTo>
                    <a:lnTo>
                      <a:pt x="325" y="811"/>
                    </a:lnTo>
                    <a:lnTo>
                      <a:pt x="316" y="803"/>
                    </a:lnTo>
                    <a:lnTo>
                      <a:pt x="319" y="791"/>
                    </a:lnTo>
                    <a:lnTo>
                      <a:pt x="345" y="792"/>
                    </a:lnTo>
                    <a:lnTo>
                      <a:pt x="352" y="778"/>
                    </a:lnTo>
                    <a:lnTo>
                      <a:pt x="365" y="771"/>
                    </a:lnTo>
                    <a:lnTo>
                      <a:pt x="381" y="771"/>
                    </a:lnTo>
                    <a:lnTo>
                      <a:pt x="396" y="778"/>
                    </a:lnTo>
                    <a:lnTo>
                      <a:pt x="395" y="790"/>
                    </a:lnTo>
                    <a:lnTo>
                      <a:pt x="398" y="804"/>
                    </a:lnTo>
                    <a:lnTo>
                      <a:pt x="417" y="809"/>
                    </a:lnTo>
                    <a:lnTo>
                      <a:pt x="445" y="801"/>
                    </a:lnTo>
                    <a:lnTo>
                      <a:pt x="460" y="790"/>
                    </a:lnTo>
                    <a:lnTo>
                      <a:pt x="474" y="781"/>
                    </a:lnTo>
                    <a:lnTo>
                      <a:pt x="473" y="815"/>
                    </a:lnTo>
                    <a:lnTo>
                      <a:pt x="453" y="834"/>
                    </a:lnTo>
                    <a:lnTo>
                      <a:pt x="450" y="850"/>
                    </a:lnTo>
                    <a:lnTo>
                      <a:pt x="458" y="857"/>
                    </a:lnTo>
                    <a:lnTo>
                      <a:pt x="451" y="880"/>
                    </a:lnTo>
                    <a:lnTo>
                      <a:pt x="463" y="896"/>
                    </a:lnTo>
                    <a:lnTo>
                      <a:pt x="492" y="912"/>
                    </a:lnTo>
                    <a:lnTo>
                      <a:pt x="499" y="942"/>
                    </a:lnTo>
                    <a:lnTo>
                      <a:pt x="592" y="1075"/>
                    </a:lnTo>
                    <a:lnTo>
                      <a:pt x="576" y="1141"/>
                    </a:lnTo>
                    <a:lnTo>
                      <a:pt x="596" y="1157"/>
                    </a:lnTo>
                    <a:lnTo>
                      <a:pt x="603" y="1138"/>
                    </a:lnTo>
                    <a:lnTo>
                      <a:pt x="626" y="1143"/>
                    </a:lnTo>
                    <a:lnTo>
                      <a:pt x="702" y="1110"/>
                    </a:lnTo>
                    <a:lnTo>
                      <a:pt x="710" y="1091"/>
                    </a:lnTo>
                    <a:lnTo>
                      <a:pt x="787" y="1072"/>
                    </a:lnTo>
                    <a:lnTo>
                      <a:pt x="797" y="1055"/>
                    </a:lnTo>
                    <a:lnTo>
                      <a:pt x="777" y="1004"/>
                    </a:lnTo>
                    <a:lnTo>
                      <a:pt x="795" y="982"/>
                    </a:lnTo>
                    <a:lnTo>
                      <a:pt x="765" y="949"/>
                    </a:lnTo>
                    <a:lnTo>
                      <a:pt x="789" y="942"/>
                    </a:lnTo>
                    <a:lnTo>
                      <a:pt x="846" y="928"/>
                    </a:lnTo>
                    <a:lnTo>
                      <a:pt x="872" y="895"/>
                    </a:lnTo>
                    <a:lnTo>
                      <a:pt x="857" y="854"/>
                    </a:lnTo>
                    <a:lnTo>
                      <a:pt x="843" y="780"/>
                    </a:lnTo>
                    <a:lnTo>
                      <a:pt x="832" y="758"/>
                    </a:lnTo>
                    <a:lnTo>
                      <a:pt x="838" y="742"/>
                    </a:lnTo>
                    <a:lnTo>
                      <a:pt x="823" y="722"/>
                    </a:lnTo>
                    <a:lnTo>
                      <a:pt x="803" y="706"/>
                    </a:lnTo>
                    <a:lnTo>
                      <a:pt x="796" y="686"/>
                    </a:lnTo>
                    <a:lnTo>
                      <a:pt x="797" y="673"/>
                    </a:lnTo>
                    <a:lnTo>
                      <a:pt x="820" y="671"/>
                    </a:lnTo>
                    <a:lnTo>
                      <a:pt x="844" y="653"/>
                    </a:lnTo>
                    <a:lnTo>
                      <a:pt x="864" y="650"/>
                    </a:lnTo>
                    <a:lnTo>
                      <a:pt x="890" y="660"/>
                    </a:lnTo>
                    <a:lnTo>
                      <a:pt x="932" y="643"/>
                    </a:lnTo>
                    <a:lnTo>
                      <a:pt x="954" y="620"/>
                    </a:lnTo>
                    <a:lnTo>
                      <a:pt x="943" y="608"/>
                    </a:lnTo>
                    <a:lnTo>
                      <a:pt x="925" y="597"/>
                    </a:lnTo>
                    <a:lnTo>
                      <a:pt x="907" y="603"/>
                    </a:lnTo>
                    <a:lnTo>
                      <a:pt x="890" y="584"/>
                    </a:lnTo>
                    <a:lnTo>
                      <a:pt x="890" y="591"/>
                    </a:lnTo>
                    <a:lnTo>
                      <a:pt x="878" y="580"/>
                    </a:lnTo>
                    <a:lnTo>
                      <a:pt x="857" y="570"/>
                    </a:lnTo>
                    <a:lnTo>
                      <a:pt x="848" y="574"/>
                    </a:lnTo>
                    <a:lnTo>
                      <a:pt x="827" y="563"/>
                    </a:lnTo>
                    <a:lnTo>
                      <a:pt x="801" y="547"/>
                    </a:lnTo>
                    <a:lnTo>
                      <a:pt x="790" y="534"/>
                    </a:lnTo>
                    <a:lnTo>
                      <a:pt x="783" y="517"/>
                    </a:lnTo>
                    <a:lnTo>
                      <a:pt x="770" y="515"/>
                    </a:lnTo>
                    <a:lnTo>
                      <a:pt x="761" y="512"/>
                    </a:lnTo>
                    <a:lnTo>
                      <a:pt x="765" y="496"/>
                    </a:lnTo>
                    <a:lnTo>
                      <a:pt x="768" y="486"/>
                    </a:lnTo>
                    <a:lnTo>
                      <a:pt x="786" y="478"/>
                    </a:lnTo>
                    <a:lnTo>
                      <a:pt x="797" y="461"/>
                    </a:lnTo>
                    <a:lnTo>
                      <a:pt x="805" y="450"/>
                    </a:lnTo>
                    <a:lnTo>
                      <a:pt x="820" y="446"/>
                    </a:lnTo>
                    <a:lnTo>
                      <a:pt x="822" y="415"/>
                    </a:lnTo>
                    <a:lnTo>
                      <a:pt x="792" y="397"/>
                    </a:lnTo>
                    <a:lnTo>
                      <a:pt x="792" y="357"/>
                    </a:lnTo>
                    <a:lnTo>
                      <a:pt x="812" y="345"/>
                    </a:lnTo>
                    <a:lnTo>
                      <a:pt x="812" y="328"/>
                    </a:lnTo>
                    <a:lnTo>
                      <a:pt x="789" y="317"/>
                    </a:lnTo>
                    <a:lnTo>
                      <a:pt x="789" y="306"/>
                    </a:lnTo>
                    <a:lnTo>
                      <a:pt x="797" y="292"/>
                    </a:lnTo>
                    <a:lnTo>
                      <a:pt x="813" y="285"/>
                    </a:lnTo>
                    <a:lnTo>
                      <a:pt x="844" y="258"/>
                    </a:lnTo>
                    <a:lnTo>
                      <a:pt x="844" y="240"/>
                    </a:lnTo>
                    <a:lnTo>
                      <a:pt x="840" y="226"/>
                    </a:lnTo>
                    <a:lnTo>
                      <a:pt x="846" y="211"/>
                    </a:lnTo>
                    <a:lnTo>
                      <a:pt x="851" y="202"/>
                    </a:lnTo>
                    <a:lnTo>
                      <a:pt x="836" y="201"/>
                    </a:lnTo>
                    <a:lnTo>
                      <a:pt x="816" y="205"/>
                    </a:lnTo>
                    <a:lnTo>
                      <a:pt x="782" y="226"/>
                    </a:lnTo>
                    <a:lnTo>
                      <a:pt x="702" y="186"/>
                    </a:lnTo>
                    <a:lnTo>
                      <a:pt x="670" y="222"/>
                    </a:lnTo>
                    <a:lnTo>
                      <a:pt x="670" y="201"/>
                    </a:lnTo>
                    <a:lnTo>
                      <a:pt x="677" y="191"/>
                    </a:lnTo>
                    <a:lnTo>
                      <a:pt x="660" y="170"/>
                    </a:lnTo>
                    <a:lnTo>
                      <a:pt x="620" y="179"/>
                    </a:lnTo>
                    <a:lnTo>
                      <a:pt x="619" y="178"/>
                    </a:lnTo>
                    <a:lnTo>
                      <a:pt x="644" y="155"/>
                    </a:lnTo>
                    <a:lnTo>
                      <a:pt x="647" y="135"/>
                    </a:lnTo>
                    <a:lnTo>
                      <a:pt x="637" y="119"/>
                    </a:lnTo>
                    <a:lnTo>
                      <a:pt x="632" y="114"/>
                    </a:lnTo>
                    <a:lnTo>
                      <a:pt x="640" y="107"/>
                    </a:lnTo>
                    <a:lnTo>
                      <a:pt x="629" y="83"/>
                    </a:lnTo>
                    <a:lnTo>
                      <a:pt x="617" y="94"/>
                    </a:lnTo>
                    <a:lnTo>
                      <a:pt x="596" y="81"/>
                    </a:lnTo>
                    <a:lnTo>
                      <a:pt x="552" y="61"/>
                    </a:lnTo>
                    <a:lnTo>
                      <a:pt x="528" y="68"/>
                    </a:lnTo>
                    <a:lnTo>
                      <a:pt x="508" y="73"/>
                    </a:lnTo>
                    <a:lnTo>
                      <a:pt x="492" y="61"/>
                    </a:lnTo>
                    <a:lnTo>
                      <a:pt x="473" y="53"/>
                    </a:lnTo>
                    <a:lnTo>
                      <a:pt x="446" y="47"/>
                    </a:lnTo>
                    <a:lnTo>
                      <a:pt x="427" y="45"/>
                    </a:lnTo>
                    <a:lnTo>
                      <a:pt x="403" y="50"/>
                    </a:lnTo>
                    <a:lnTo>
                      <a:pt x="391" y="44"/>
                    </a:lnTo>
                    <a:lnTo>
                      <a:pt x="366" y="50"/>
                    </a:lnTo>
                    <a:lnTo>
                      <a:pt x="345" y="47"/>
                    </a:lnTo>
                    <a:lnTo>
                      <a:pt x="335" y="38"/>
                    </a:lnTo>
                    <a:lnTo>
                      <a:pt x="342" y="26"/>
                    </a:lnTo>
                    <a:lnTo>
                      <a:pt x="349" y="14"/>
                    </a:lnTo>
                    <a:lnTo>
                      <a:pt x="348" y="11"/>
                    </a:lnTo>
                    <a:lnTo>
                      <a:pt x="344" y="6"/>
                    </a:lnTo>
                    <a:lnTo>
                      <a:pt x="342" y="4"/>
                    </a:lnTo>
                    <a:lnTo>
                      <a:pt x="339" y="12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8" name="Group 141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2544" y="1860"/>
              <a:ext cx="91" cy="63"/>
              <a:chOff x="2544" y="1860"/>
              <a:chExt cx="91" cy="63"/>
            </a:xfrm>
            <a:grpFill/>
          </p:grpSpPr>
          <p:sp>
            <p:nvSpPr>
              <p:cNvPr id="80" name="Freeform 139"/>
              <p:cNvSpPr>
                <a:spLocks/>
              </p:cNvSpPr>
              <p:nvPr/>
            </p:nvSpPr>
            <p:spPr bwMode="auto">
              <a:xfrm>
                <a:off x="2544" y="1860"/>
                <a:ext cx="91" cy="63"/>
              </a:xfrm>
              <a:custGeom>
                <a:avLst/>
                <a:gdLst>
                  <a:gd name="T0" fmla="*/ 3 w 91"/>
                  <a:gd name="T1" fmla="*/ 0 h 63"/>
                  <a:gd name="T2" fmla="*/ 0 w 91"/>
                  <a:gd name="T3" fmla="*/ 8 h 63"/>
                  <a:gd name="T4" fmla="*/ 11 w 91"/>
                  <a:gd name="T5" fmla="*/ 15 h 63"/>
                  <a:gd name="T6" fmla="*/ 22 w 91"/>
                  <a:gd name="T7" fmla="*/ 22 h 63"/>
                  <a:gd name="T8" fmla="*/ 28 w 91"/>
                  <a:gd name="T9" fmla="*/ 35 h 63"/>
                  <a:gd name="T10" fmla="*/ 40 w 91"/>
                  <a:gd name="T11" fmla="*/ 56 h 63"/>
                  <a:gd name="T12" fmla="*/ 66 w 91"/>
                  <a:gd name="T13" fmla="*/ 63 h 63"/>
                  <a:gd name="T14" fmla="*/ 79 w 91"/>
                  <a:gd name="T15" fmla="*/ 63 h 63"/>
                  <a:gd name="T16" fmla="*/ 83 w 91"/>
                  <a:gd name="T17" fmla="*/ 57 h 63"/>
                  <a:gd name="T18" fmla="*/ 87 w 91"/>
                  <a:gd name="T19" fmla="*/ 50 h 63"/>
                  <a:gd name="T20" fmla="*/ 86 w 91"/>
                  <a:gd name="T21" fmla="*/ 45 h 63"/>
                  <a:gd name="T22" fmla="*/ 91 w 91"/>
                  <a:gd name="T23" fmla="*/ 33 h 63"/>
                  <a:gd name="T24" fmla="*/ 91 w 91"/>
                  <a:gd name="T25" fmla="*/ 29 h 63"/>
                  <a:gd name="T26" fmla="*/ 83 w 91"/>
                  <a:gd name="T27" fmla="*/ 24 h 63"/>
                  <a:gd name="T28" fmla="*/ 73 w 91"/>
                  <a:gd name="T29" fmla="*/ 29 h 63"/>
                  <a:gd name="T30" fmla="*/ 46 w 91"/>
                  <a:gd name="T31" fmla="*/ 12 h 63"/>
                  <a:gd name="T32" fmla="*/ 27 w 91"/>
                  <a:gd name="T33" fmla="*/ 11 h 63"/>
                  <a:gd name="T34" fmla="*/ 3 w 91"/>
                  <a:gd name="T35" fmla="*/ 0 h 63"/>
                  <a:gd name="T36" fmla="*/ 3 w 91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63">
                    <a:moveTo>
                      <a:pt x="3" y="0"/>
                    </a:moveTo>
                    <a:lnTo>
                      <a:pt x="0" y="8"/>
                    </a:lnTo>
                    <a:lnTo>
                      <a:pt x="11" y="15"/>
                    </a:lnTo>
                    <a:lnTo>
                      <a:pt x="22" y="22"/>
                    </a:lnTo>
                    <a:lnTo>
                      <a:pt x="28" y="35"/>
                    </a:lnTo>
                    <a:lnTo>
                      <a:pt x="40" y="56"/>
                    </a:lnTo>
                    <a:lnTo>
                      <a:pt x="66" y="63"/>
                    </a:lnTo>
                    <a:lnTo>
                      <a:pt x="79" y="63"/>
                    </a:lnTo>
                    <a:lnTo>
                      <a:pt x="83" y="57"/>
                    </a:lnTo>
                    <a:lnTo>
                      <a:pt x="87" y="50"/>
                    </a:lnTo>
                    <a:lnTo>
                      <a:pt x="86" y="45"/>
                    </a:lnTo>
                    <a:lnTo>
                      <a:pt x="91" y="33"/>
                    </a:lnTo>
                    <a:lnTo>
                      <a:pt x="91" y="29"/>
                    </a:lnTo>
                    <a:lnTo>
                      <a:pt x="83" y="24"/>
                    </a:lnTo>
                    <a:lnTo>
                      <a:pt x="73" y="29"/>
                    </a:lnTo>
                    <a:lnTo>
                      <a:pt x="46" y="12"/>
                    </a:lnTo>
                    <a:lnTo>
                      <a:pt x="27" y="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Freeform 140"/>
              <p:cNvSpPr>
                <a:spLocks/>
              </p:cNvSpPr>
              <p:nvPr/>
            </p:nvSpPr>
            <p:spPr bwMode="auto">
              <a:xfrm>
                <a:off x="2544" y="1860"/>
                <a:ext cx="91" cy="63"/>
              </a:xfrm>
              <a:custGeom>
                <a:avLst/>
                <a:gdLst>
                  <a:gd name="T0" fmla="*/ 3 w 91"/>
                  <a:gd name="T1" fmla="*/ 0 h 63"/>
                  <a:gd name="T2" fmla="*/ 0 w 91"/>
                  <a:gd name="T3" fmla="*/ 8 h 63"/>
                  <a:gd name="T4" fmla="*/ 11 w 91"/>
                  <a:gd name="T5" fmla="*/ 15 h 63"/>
                  <a:gd name="T6" fmla="*/ 22 w 91"/>
                  <a:gd name="T7" fmla="*/ 22 h 63"/>
                  <a:gd name="T8" fmla="*/ 28 w 91"/>
                  <a:gd name="T9" fmla="*/ 35 h 63"/>
                  <a:gd name="T10" fmla="*/ 40 w 91"/>
                  <a:gd name="T11" fmla="*/ 56 h 63"/>
                  <a:gd name="T12" fmla="*/ 66 w 91"/>
                  <a:gd name="T13" fmla="*/ 63 h 63"/>
                  <a:gd name="T14" fmla="*/ 79 w 91"/>
                  <a:gd name="T15" fmla="*/ 63 h 63"/>
                  <a:gd name="T16" fmla="*/ 83 w 91"/>
                  <a:gd name="T17" fmla="*/ 57 h 63"/>
                  <a:gd name="T18" fmla="*/ 87 w 91"/>
                  <a:gd name="T19" fmla="*/ 50 h 63"/>
                  <a:gd name="T20" fmla="*/ 86 w 91"/>
                  <a:gd name="T21" fmla="*/ 45 h 63"/>
                  <a:gd name="T22" fmla="*/ 91 w 91"/>
                  <a:gd name="T23" fmla="*/ 33 h 63"/>
                  <a:gd name="T24" fmla="*/ 91 w 91"/>
                  <a:gd name="T25" fmla="*/ 29 h 63"/>
                  <a:gd name="T26" fmla="*/ 83 w 91"/>
                  <a:gd name="T27" fmla="*/ 24 h 63"/>
                  <a:gd name="T28" fmla="*/ 73 w 91"/>
                  <a:gd name="T29" fmla="*/ 29 h 63"/>
                  <a:gd name="T30" fmla="*/ 46 w 91"/>
                  <a:gd name="T31" fmla="*/ 12 h 63"/>
                  <a:gd name="T32" fmla="*/ 27 w 91"/>
                  <a:gd name="T33" fmla="*/ 11 h 63"/>
                  <a:gd name="T34" fmla="*/ 3 w 91"/>
                  <a:gd name="T35" fmla="*/ 0 h 63"/>
                  <a:gd name="T36" fmla="*/ 3 w 91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63">
                    <a:moveTo>
                      <a:pt x="3" y="0"/>
                    </a:moveTo>
                    <a:lnTo>
                      <a:pt x="0" y="8"/>
                    </a:lnTo>
                    <a:lnTo>
                      <a:pt x="11" y="15"/>
                    </a:lnTo>
                    <a:lnTo>
                      <a:pt x="22" y="22"/>
                    </a:lnTo>
                    <a:lnTo>
                      <a:pt x="28" y="35"/>
                    </a:lnTo>
                    <a:lnTo>
                      <a:pt x="40" y="56"/>
                    </a:lnTo>
                    <a:lnTo>
                      <a:pt x="66" y="63"/>
                    </a:lnTo>
                    <a:lnTo>
                      <a:pt x="79" y="63"/>
                    </a:lnTo>
                    <a:lnTo>
                      <a:pt x="83" y="57"/>
                    </a:lnTo>
                    <a:lnTo>
                      <a:pt x="87" y="50"/>
                    </a:lnTo>
                    <a:lnTo>
                      <a:pt x="86" y="45"/>
                    </a:lnTo>
                    <a:lnTo>
                      <a:pt x="91" y="33"/>
                    </a:lnTo>
                    <a:lnTo>
                      <a:pt x="91" y="29"/>
                    </a:lnTo>
                    <a:lnTo>
                      <a:pt x="83" y="24"/>
                    </a:lnTo>
                    <a:lnTo>
                      <a:pt x="73" y="29"/>
                    </a:lnTo>
                    <a:lnTo>
                      <a:pt x="46" y="12"/>
                    </a:lnTo>
                    <a:lnTo>
                      <a:pt x="27" y="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44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2949" y="1472"/>
              <a:ext cx="745" cy="429"/>
              <a:chOff x="2949" y="1472"/>
              <a:chExt cx="745" cy="429"/>
            </a:xfrm>
            <a:grpFill/>
          </p:grpSpPr>
          <p:sp>
            <p:nvSpPr>
              <p:cNvPr id="78" name="Freeform 142"/>
              <p:cNvSpPr>
                <a:spLocks/>
              </p:cNvSpPr>
              <p:nvPr/>
            </p:nvSpPr>
            <p:spPr bwMode="auto">
              <a:xfrm>
                <a:off x="2949" y="1472"/>
                <a:ext cx="745" cy="429"/>
              </a:xfrm>
              <a:custGeom>
                <a:avLst/>
                <a:gdLst>
                  <a:gd name="T0" fmla="*/ 51 w 745"/>
                  <a:gd name="T1" fmla="*/ 178 h 429"/>
                  <a:gd name="T2" fmla="*/ 29 w 745"/>
                  <a:gd name="T3" fmla="*/ 229 h 429"/>
                  <a:gd name="T4" fmla="*/ 62 w 745"/>
                  <a:gd name="T5" fmla="*/ 279 h 429"/>
                  <a:gd name="T6" fmla="*/ 30 w 745"/>
                  <a:gd name="T7" fmla="*/ 305 h 429"/>
                  <a:gd name="T8" fmla="*/ 4 w 745"/>
                  <a:gd name="T9" fmla="*/ 324 h 429"/>
                  <a:gd name="T10" fmla="*/ 18 w 745"/>
                  <a:gd name="T11" fmla="*/ 351 h 429"/>
                  <a:gd name="T12" fmla="*/ 57 w 745"/>
                  <a:gd name="T13" fmla="*/ 392 h 429"/>
                  <a:gd name="T14" fmla="*/ 99 w 745"/>
                  <a:gd name="T15" fmla="*/ 405 h 429"/>
                  <a:gd name="T16" fmla="*/ 130 w 745"/>
                  <a:gd name="T17" fmla="*/ 429 h 429"/>
                  <a:gd name="T18" fmla="*/ 151 w 745"/>
                  <a:gd name="T19" fmla="*/ 427 h 429"/>
                  <a:gd name="T20" fmla="*/ 176 w 745"/>
                  <a:gd name="T21" fmla="*/ 407 h 429"/>
                  <a:gd name="T22" fmla="*/ 233 w 745"/>
                  <a:gd name="T23" fmla="*/ 393 h 429"/>
                  <a:gd name="T24" fmla="*/ 270 w 745"/>
                  <a:gd name="T25" fmla="*/ 352 h 429"/>
                  <a:gd name="T26" fmla="*/ 295 w 745"/>
                  <a:gd name="T27" fmla="*/ 348 h 429"/>
                  <a:gd name="T28" fmla="*/ 364 w 745"/>
                  <a:gd name="T29" fmla="*/ 372 h 429"/>
                  <a:gd name="T30" fmla="*/ 418 w 745"/>
                  <a:gd name="T31" fmla="*/ 385 h 429"/>
                  <a:gd name="T32" fmla="*/ 469 w 745"/>
                  <a:gd name="T33" fmla="*/ 402 h 429"/>
                  <a:gd name="T34" fmla="*/ 508 w 745"/>
                  <a:gd name="T35" fmla="*/ 396 h 429"/>
                  <a:gd name="T36" fmla="*/ 504 w 745"/>
                  <a:gd name="T37" fmla="*/ 365 h 429"/>
                  <a:gd name="T38" fmla="*/ 557 w 745"/>
                  <a:gd name="T39" fmla="*/ 354 h 429"/>
                  <a:gd name="T40" fmla="*/ 597 w 745"/>
                  <a:gd name="T41" fmla="*/ 305 h 429"/>
                  <a:gd name="T42" fmla="*/ 651 w 745"/>
                  <a:gd name="T43" fmla="*/ 305 h 429"/>
                  <a:gd name="T44" fmla="*/ 679 w 745"/>
                  <a:gd name="T45" fmla="*/ 305 h 429"/>
                  <a:gd name="T46" fmla="*/ 716 w 745"/>
                  <a:gd name="T47" fmla="*/ 325 h 429"/>
                  <a:gd name="T48" fmla="*/ 712 w 745"/>
                  <a:gd name="T49" fmla="*/ 357 h 429"/>
                  <a:gd name="T50" fmla="*/ 730 w 745"/>
                  <a:gd name="T51" fmla="*/ 379 h 429"/>
                  <a:gd name="T52" fmla="*/ 732 w 745"/>
                  <a:gd name="T53" fmla="*/ 317 h 429"/>
                  <a:gd name="T54" fmla="*/ 713 w 745"/>
                  <a:gd name="T55" fmla="*/ 252 h 429"/>
                  <a:gd name="T56" fmla="*/ 651 w 745"/>
                  <a:gd name="T57" fmla="*/ 209 h 429"/>
                  <a:gd name="T58" fmla="*/ 620 w 745"/>
                  <a:gd name="T59" fmla="*/ 153 h 429"/>
                  <a:gd name="T60" fmla="*/ 592 w 745"/>
                  <a:gd name="T61" fmla="*/ 98 h 429"/>
                  <a:gd name="T62" fmla="*/ 553 w 745"/>
                  <a:gd name="T63" fmla="*/ 99 h 429"/>
                  <a:gd name="T64" fmla="*/ 523 w 745"/>
                  <a:gd name="T65" fmla="*/ 88 h 429"/>
                  <a:gd name="T66" fmla="*/ 500 w 745"/>
                  <a:gd name="T67" fmla="*/ 68 h 429"/>
                  <a:gd name="T68" fmla="*/ 459 w 745"/>
                  <a:gd name="T69" fmla="*/ 35 h 429"/>
                  <a:gd name="T70" fmla="*/ 443 w 745"/>
                  <a:gd name="T71" fmla="*/ 12 h 429"/>
                  <a:gd name="T72" fmla="*/ 395 w 745"/>
                  <a:gd name="T73" fmla="*/ 25 h 429"/>
                  <a:gd name="T74" fmla="*/ 360 w 745"/>
                  <a:gd name="T75" fmla="*/ 39 h 429"/>
                  <a:gd name="T76" fmla="*/ 328 w 745"/>
                  <a:gd name="T77" fmla="*/ 59 h 429"/>
                  <a:gd name="T78" fmla="*/ 357 w 745"/>
                  <a:gd name="T79" fmla="*/ 28 h 429"/>
                  <a:gd name="T80" fmla="*/ 389 w 745"/>
                  <a:gd name="T81" fmla="*/ 18 h 429"/>
                  <a:gd name="T82" fmla="*/ 392 w 745"/>
                  <a:gd name="T83" fmla="*/ 8 h 429"/>
                  <a:gd name="T84" fmla="*/ 338 w 745"/>
                  <a:gd name="T85" fmla="*/ 25 h 429"/>
                  <a:gd name="T86" fmla="*/ 298 w 745"/>
                  <a:gd name="T87" fmla="*/ 76 h 429"/>
                  <a:gd name="T88" fmla="*/ 270 w 745"/>
                  <a:gd name="T89" fmla="*/ 93 h 429"/>
                  <a:gd name="T90" fmla="*/ 209 w 745"/>
                  <a:gd name="T91" fmla="*/ 102 h 429"/>
                  <a:gd name="T92" fmla="*/ 187 w 745"/>
                  <a:gd name="T93" fmla="*/ 132 h 429"/>
                  <a:gd name="T94" fmla="*/ 163 w 745"/>
                  <a:gd name="T95" fmla="*/ 166 h 429"/>
                  <a:gd name="T96" fmla="*/ 135 w 745"/>
                  <a:gd name="T97" fmla="*/ 168 h 429"/>
                  <a:gd name="T98" fmla="*/ 117 w 745"/>
                  <a:gd name="T99" fmla="*/ 162 h 429"/>
                  <a:gd name="T100" fmla="*/ 88 w 745"/>
                  <a:gd name="T101" fmla="*/ 150 h 429"/>
                  <a:gd name="T102" fmla="*/ 51 w 745"/>
                  <a:gd name="T103" fmla="*/ 163 h 4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45" h="429">
                    <a:moveTo>
                      <a:pt x="51" y="163"/>
                    </a:moveTo>
                    <a:lnTo>
                      <a:pt x="51" y="178"/>
                    </a:lnTo>
                    <a:lnTo>
                      <a:pt x="32" y="190"/>
                    </a:lnTo>
                    <a:lnTo>
                      <a:pt x="29" y="229"/>
                    </a:lnTo>
                    <a:lnTo>
                      <a:pt x="62" y="250"/>
                    </a:lnTo>
                    <a:lnTo>
                      <a:pt x="62" y="279"/>
                    </a:lnTo>
                    <a:lnTo>
                      <a:pt x="38" y="286"/>
                    </a:lnTo>
                    <a:lnTo>
                      <a:pt x="30" y="305"/>
                    </a:lnTo>
                    <a:lnTo>
                      <a:pt x="19" y="316"/>
                    </a:lnTo>
                    <a:lnTo>
                      <a:pt x="4" y="324"/>
                    </a:lnTo>
                    <a:lnTo>
                      <a:pt x="0" y="345"/>
                    </a:lnTo>
                    <a:lnTo>
                      <a:pt x="18" y="351"/>
                    </a:lnTo>
                    <a:lnTo>
                      <a:pt x="40" y="383"/>
                    </a:lnTo>
                    <a:lnTo>
                      <a:pt x="57" y="392"/>
                    </a:lnTo>
                    <a:lnTo>
                      <a:pt x="88" y="409"/>
                    </a:lnTo>
                    <a:lnTo>
                      <a:pt x="99" y="405"/>
                    </a:lnTo>
                    <a:lnTo>
                      <a:pt x="120" y="417"/>
                    </a:lnTo>
                    <a:lnTo>
                      <a:pt x="130" y="429"/>
                    </a:lnTo>
                    <a:lnTo>
                      <a:pt x="144" y="429"/>
                    </a:lnTo>
                    <a:lnTo>
                      <a:pt x="151" y="427"/>
                    </a:lnTo>
                    <a:lnTo>
                      <a:pt x="163" y="423"/>
                    </a:lnTo>
                    <a:lnTo>
                      <a:pt x="176" y="407"/>
                    </a:lnTo>
                    <a:lnTo>
                      <a:pt x="212" y="390"/>
                    </a:lnTo>
                    <a:lnTo>
                      <a:pt x="233" y="393"/>
                    </a:lnTo>
                    <a:lnTo>
                      <a:pt x="269" y="360"/>
                    </a:lnTo>
                    <a:lnTo>
                      <a:pt x="270" y="352"/>
                    </a:lnTo>
                    <a:lnTo>
                      <a:pt x="282" y="344"/>
                    </a:lnTo>
                    <a:lnTo>
                      <a:pt x="295" y="348"/>
                    </a:lnTo>
                    <a:lnTo>
                      <a:pt x="309" y="348"/>
                    </a:lnTo>
                    <a:lnTo>
                      <a:pt x="364" y="372"/>
                    </a:lnTo>
                    <a:lnTo>
                      <a:pt x="398" y="377"/>
                    </a:lnTo>
                    <a:lnTo>
                      <a:pt x="418" y="385"/>
                    </a:lnTo>
                    <a:lnTo>
                      <a:pt x="439" y="395"/>
                    </a:lnTo>
                    <a:lnTo>
                      <a:pt x="469" y="402"/>
                    </a:lnTo>
                    <a:lnTo>
                      <a:pt x="499" y="409"/>
                    </a:lnTo>
                    <a:lnTo>
                      <a:pt x="508" y="396"/>
                    </a:lnTo>
                    <a:lnTo>
                      <a:pt x="479" y="379"/>
                    </a:lnTo>
                    <a:lnTo>
                      <a:pt x="504" y="365"/>
                    </a:lnTo>
                    <a:lnTo>
                      <a:pt x="531" y="365"/>
                    </a:lnTo>
                    <a:lnTo>
                      <a:pt x="557" y="354"/>
                    </a:lnTo>
                    <a:lnTo>
                      <a:pt x="576" y="318"/>
                    </a:lnTo>
                    <a:lnTo>
                      <a:pt x="597" y="305"/>
                    </a:lnTo>
                    <a:lnTo>
                      <a:pt x="625" y="301"/>
                    </a:lnTo>
                    <a:lnTo>
                      <a:pt x="651" y="305"/>
                    </a:lnTo>
                    <a:lnTo>
                      <a:pt x="674" y="308"/>
                    </a:lnTo>
                    <a:lnTo>
                      <a:pt x="679" y="305"/>
                    </a:lnTo>
                    <a:lnTo>
                      <a:pt x="700" y="313"/>
                    </a:lnTo>
                    <a:lnTo>
                      <a:pt x="716" y="325"/>
                    </a:lnTo>
                    <a:lnTo>
                      <a:pt x="721" y="341"/>
                    </a:lnTo>
                    <a:lnTo>
                      <a:pt x="712" y="357"/>
                    </a:lnTo>
                    <a:lnTo>
                      <a:pt x="713" y="375"/>
                    </a:lnTo>
                    <a:lnTo>
                      <a:pt x="730" y="379"/>
                    </a:lnTo>
                    <a:lnTo>
                      <a:pt x="745" y="354"/>
                    </a:lnTo>
                    <a:lnTo>
                      <a:pt x="732" y="317"/>
                    </a:lnTo>
                    <a:lnTo>
                      <a:pt x="713" y="278"/>
                    </a:lnTo>
                    <a:lnTo>
                      <a:pt x="713" y="252"/>
                    </a:lnTo>
                    <a:lnTo>
                      <a:pt x="700" y="209"/>
                    </a:lnTo>
                    <a:lnTo>
                      <a:pt x="651" y="209"/>
                    </a:lnTo>
                    <a:lnTo>
                      <a:pt x="613" y="178"/>
                    </a:lnTo>
                    <a:lnTo>
                      <a:pt x="620" y="153"/>
                    </a:lnTo>
                    <a:lnTo>
                      <a:pt x="599" y="132"/>
                    </a:lnTo>
                    <a:lnTo>
                      <a:pt x="592" y="98"/>
                    </a:lnTo>
                    <a:lnTo>
                      <a:pt x="574" y="86"/>
                    </a:lnTo>
                    <a:lnTo>
                      <a:pt x="553" y="99"/>
                    </a:lnTo>
                    <a:lnTo>
                      <a:pt x="545" y="111"/>
                    </a:lnTo>
                    <a:lnTo>
                      <a:pt x="523" y="88"/>
                    </a:lnTo>
                    <a:lnTo>
                      <a:pt x="514" y="90"/>
                    </a:lnTo>
                    <a:lnTo>
                      <a:pt x="500" y="68"/>
                    </a:lnTo>
                    <a:lnTo>
                      <a:pt x="472" y="61"/>
                    </a:lnTo>
                    <a:lnTo>
                      <a:pt x="459" y="35"/>
                    </a:lnTo>
                    <a:lnTo>
                      <a:pt x="456" y="22"/>
                    </a:lnTo>
                    <a:lnTo>
                      <a:pt x="443" y="12"/>
                    </a:lnTo>
                    <a:lnTo>
                      <a:pt x="416" y="33"/>
                    </a:lnTo>
                    <a:lnTo>
                      <a:pt x="395" y="25"/>
                    </a:lnTo>
                    <a:lnTo>
                      <a:pt x="379" y="35"/>
                    </a:lnTo>
                    <a:lnTo>
                      <a:pt x="360" y="39"/>
                    </a:lnTo>
                    <a:lnTo>
                      <a:pt x="332" y="71"/>
                    </a:lnTo>
                    <a:lnTo>
                      <a:pt x="328" y="59"/>
                    </a:lnTo>
                    <a:lnTo>
                      <a:pt x="344" y="26"/>
                    </a:lnTo>
                    <a:lnTo>
                      <a:pt x="357" y="28"/>
                    </a:lnTo>
                    <a:lnTo>
                      <a:pt x="372" y="19"/>
                    </a:lnTo>
                    <a:lnTo>
                      <a:pt x="389" y="18"/>
                    </a:lnTo>
                    <a:lnTo>
                      <a:pt x="422" y="13"/>
                    </a:lnTo>
                    <a:lnTo>
                      <a:pt x="392" y="8"/>
                    </a:lnTo>
                    <a:lnTo>
                      <a:pt x="358" y="0"/>
                    </a:lnTo>
                    <a:lnTo>
                      <a:pt x="338" y="25"/>
                    </a:lnTo>
                    <a:lnTo>
                      <a:pt x="322" y="57"/>
                    </a:lnTo>
                    <a:lnTo>
                      <a:pt x="298" y="76"/>
                    </a:lnTo>
                    <a:lnTo>
                      <a:pt x="277" y="101"/>
                    </a:lnTo>
                    <a:lnTo>
                      <a:pt x="270" y="93"/>
                    </a:lnTo>
                    <a:lnTo>
                      <a:pt x="247" y="99"/>
                    </a:lnTo>
                    <a:lnTo>
                      <a:pt x="209" y="102"/>
                    </a:lnTo>
                    <a:lnTo>
                      <a:pt x="194" y="109"/>
                    </a:lnTo>
                    <a:lnTo>
                      <a:pt x="187" y="132"/>
                    </a:lnTo>
                    <a:lnTo>
                      <a:pt x="167" y="145"/>
                    </a:lnTo>
                    <a:lnTo>
                      <a:pt x="163" y="166"/>
                    </a:lnTo>
                    <a:lnTo>
                      <a:pt x="150" y="177"/>
                    </a:lnTo>
                    <a:lnTo>
                      <a:pt x="135" y="168"/>
                    </a:lnTo>
                    <a:lnTo>
                      <a:pt x="122" y="173"/>
                    </a:lnTo>
                    <a:lnTo>
                      <a:pt x="117" y="162"/>
                    </a:lnTo>
                    <a:lnTo>
                      <a:pt x="102" y="150"/>
                    </a:lnTo>
                    <a:lnTo>
                      <a:pt x="88" y="150"/>
                    </a:lnTo>
                    <a:lnTo>
                      <a:pt x="51" y="164"/>
                    </a:lnTo>
                    <a:lnTo>
                      <a:pt x="51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Freeform 143"/>
              <p:cNvSpPr>
                <a:spLocks/>
              </p:cNvSpPr>
              <p:nvPr/>
            </p:nvSpPr>
            <p:spPr bwMode="auto">
              <a:xfrm>
                <a:off x="2949" y="1472"/>
                <a:ext cx="745" cy="429"/>
              </a:xfrm>
              <a:custGeom>
                <a:avLst/>
                <a:gdLst>
                  <a:gd name="T0" fmla="*/ 51 w 745"/>
                  <a:gd name="T1" fmla="*/ 178 h 429"/>
                  <a:gd name="T2" fmla="*/ 29 w 745"/>
                  <a:gd name="T3" fmla="*/ 229 h 429"/>
                  <a:gd name="T4" fmla="*/ 62 w 745"/>
                  <a:gd name="T5" fmla="*/ 279 h 429"/>
                  <a:gd name="T6" fmla="*/ 30 w 745"/>
                  <a:gd name="T7" fmla="*/ 305 h 429"/>
                  <a:gd name="T8" fmla="*/ 4 w 745"/>
                  <a:gd name="T9" fmla="*/ 324 h 429"/>
                  <a:gd name="T10" fmla="*/ 18 w 745"/>
                  <a:gd name="T11" fmla="*/ 351 h 429"/>
                  <a:gd name="T12" fmla="*/ 57 w 745"/>
                  <a:gd name="T13" fmla="*/ 392 h 429"/>
                  <a:gd name="T14" fmla="*/ 99 w 745"/>
                  <a:gd name="T15" fmla="*/ 405 h 429"/>
                  <a:gd name="T16" fmla="*/ 130 w 745"/>
                  <a:gd name="T17" fmla="*/ 429 h 429"/>
                  <a:gd name="T18" fmla="*/ 151 w 745"/>
                  <a:gd name="T19" fmla="*/ 427 h 429"/>
                  <a:gd name="T20" fmla="*/ 176 w 745"/>
                  <a:gd name="T21" fmla="*/ 407 h 429"/>
                  <a:gd name="T22" fmla="*/ 233 w 745"/>
                  <a:gd name="T23" fmla="*/ 393 h 429"/>
                  <a:gd name="T24" fmla="*/ 270 w 745"/>
                  <a:gd name="T25" fmla="*/ 352 h 429"/>
                  <a:gd name="T26" fmla="*/ 295 w 745"/>
                  <a:gd name="T27" fmla="*/ 348 h 429"/>
                  <a:gd name="T28" fmla="*/ 364 w 745"/>
                  <a:gd name="T29" fmla="*/ 372 h 429"/>
                  <a:gd name="T30" fmla="*/ 418 w 745"/>
                  <a:gd name="T31" fmla="*/ 385 h 429"/>
                  <a:gd name="T32" fmla="*/ 469 w 745"/>
                  <a:gd name="T33" fmla="*/ 402 h 429"/>
                  <a:gd name="T34" fmla="*/ 508 w 745"/>
                  <a:gd name="T35" fmla="*/ 396 h 429"/>
                  <a:gd name="T36" fmla="*/ 504 w 745"/>
                  <a:gd name="T37" fmla="*/ 365 h 429"/>
                  <a:gd name="T38" fmla="*/ 557 w 745"/>
                  <a:gd name="T39" fmla="*/ 354 h 429"/>
                  <a:gd name="T40" fmla="*/ 597 w 745"/>
                  <a:gd name="T41" fmla="*/ 305 h 429"/>
                  <a:gd name="T42" fmla="*/ 651 w 745"/>
                  <a:gd name="T43" fmla="*/ 305 h 429"/>
                  <a:gd name="T44" fmla="*/ 679 w 745"/>
                  <a:gd name="T45" fmla="*/ 305 h 429"/>
                  <a:gd name="T46" fmla="*/ 716 w 745"/>
                  <a:gd name="T47" fmla="*/ 325 h 429"/>
                  <a:gd name="T48" fmla="*/ 712 w 745"/>
                  <a:gd name="T49" fmla="*/ 357 h 429"/>
                  <a:gd name="T50" fmla="*/ 730 w 745"/>
                  <a:gd name="T51" fmla="*/ 379 h 429"/>
                  <a:gd name="T52" fmla="*/ 732 w 745"/>
                  <a:gd name="T53" fmla="*/ 317 h 429"/>
                  <a:gd name="T54" fmla="*/ 713 w 745"/>
                  <a:gd name="T55" fmla="*/ 252 h 429"/>
                  <a:gd name="T56" fmla="*/ 651 w 745"/>
                  <a:gd name="T57" fmla="*/ 209 h 429"/>
                  <a:gd name="T58" fmla="*/ 620 w 745"/>
                  <a:gd name="T59" fmla="*/ 153 h 429"/>
                  <a:gd name="T60" fmla="*/ 592 w 745"/>
                  <a:gd name="T61" fmla="*/ 98 h 429"/>
                  <a:gd name="T62" fmla="*/ 553 w 745"/>
                  <a:gd name="T63" fmla="*/ 99 h 429"/>
                  <a:gd name="T64" fmla="*/ 523 w 745"/>
                  <a:gd name="T65" fmla="*/ 88 h 429"/>
                  <a:gd name="T66" fmla="*/ 500 w 745"/>
                  <a:gd name="T67" fmla="*/ 68 h 429"/>
                  <a:gd name="T68" fmla="*/ 459 w 745"/>
                  <a:gd name="T69" fmla="*/ 35 h 429"/>
                  <a:gd name="T70" fmla="*/ 443 w 745"/>
                  <a:gd name="T71" fmla="*/ 12 h 429"/>
                  <a:gd name="T72" fmla="*/ 395 w 745"/>
                  <a:gd name="T73" fmla="*/ 25 h 429"/>
                  <a:gd name="T74" fmla="*/ 360 w 745"/>
                  <a:gd name="T75" fmla="*/ 39 h 429"/>
                  <a:gd name="T76" fmla="*/ 328 w 745"/>
                  <a:gd name="T77" fmla="*/ 59 h 429"/>
                  <a:gd name="T78" fmla="*/ 357 w 745"/>
                  <a:gd name="T79" fmla="*/ 28 h 429"/>
                  <a:gd name="T80" fmla="*/ 389 w 745"/>
                  <a:gd name="T81" fmla="*/ 18 h 429"/>
                  <a:gd name="T82" fmla="*/ 392 w 745"/>
                  <a:gd name="T83" fmla="*/ 8 h 429"/>
                  <a:gd name="T84" fmla="*/ 338 w 745"/>
                  <a:gd name="T85" fmla="*/ 25 h 429"/>
                  <a:gd name="T86" fmla="*/ 298 w 745"/>
                  <a:gd name="T87" fmla="*/ 76 h 429"/>
                  <a:gd name="T88" fmla="*/ 270 w 745"/>
                  <a:gd name="T89" fmla="*/ 93 h 429"/>
                  <a:gd name="T90" fmla="*/ 209 w 745"/>
                  <a:gd name="T91" fmla="*/ 102 h 429"/>
                  <a:gd name="T92" fmla="*/ 187 w 745"/>
                  <a:gd name="T93" fmla="*/ 132 h 429"/>
                  <a:gd name="T94" fmla="*/ 163 w 745"/>
                  <a:gd name="T95" fmla="*/ 166 h 429"/>
                  <a:gd name="T96" fmla="*/ 135 w 745"/>
                  <a:gd name="T97" fmla="*/ 168 h 429"/>
                  <a:gd name="T98" fmla="*/ 117 w 745"/>
                  <a:gd name="T99" fmla="*/ 162 h 429"/>
                  <a:gd name="T100" fmla="*/ 88 w 745"/>
                  <a:gd name="T101" fmla="*/ 150 h 429"/>
                  <a:gd name="T102" fmla="*/ 51 w 745"/>
                  <a:gd name="T103" fmla="*/ 163 h 4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45" h="429">
                    <a:moveTo>
                      <a:pt x="51" y="163"/>
                    </a:moveTo>
                    <a:lnTo>
                      <a:pt x="51" y="178"/>
                    </a:lnTo>
                    <a:lnTo>
                      <a:pt x="32" y="190"/>
                    </a:lnTo>
                    <a:lnTo>
                      <a:pt x="29" y="229"/>
                    </a:lnTo>
                    <a:lnTo>
                      <a:pt x="62" y="250"/>
                    </a:lnTo>
                    <a:lnTo>
                      <a:pt x="62" y="279"/>
                    </a:lnTo>
                    <a:lnTo>
                      <a:pt x="38" y="286"/>
                    </a:lnTo>
                    <a:lnTo>
                      <a:pt x="30" y="305"/>
                    </a:lnTo>
                    <a:lnTo>
                      <a:pt x="19" y="316"/>
                    </a:lnTo>
                    <a:lnTo>
                      <a:pt x="4" y="324"/>
                    </a:lnTo>
                    <a:lnTo>
                      <a:pt x="0" y="345"/>
                    </a:lnTo>
                    <a:lnTo>
                      <a:pt x="18" y="351"/>
                    </a:lnTo>
                    <a:lnTo>
                      <a:pt x="40" y="383"/>
                    </a:lnTo>
                    <a:lnTo>
                      <a:pt x="57" y="392"/>
                    </a:lnTo>
                    <a:lnTo>
                      <a:pt x="88" y="409"/>
                    </a:lnTo>
                    <a:lnTo>
                      <a:pt x="99" y="405"/>
                    </a:lnTo>
                    <a:lnTo>
                      <a:pt x="120" y="417"/>
                    </a:lnTo>
                    <a:lnTo>
                      <a:pt x="130" y="429"/>
                    </a:lnTo>
                    <a:lnTo>
                      <a:pt x="144" y="429"/>
                    </a:lnTo>
                    <a:lnTo>
                      <a:pt x="151" y="427"/>
                    </a:lnTo>
                    <a:lnTo>
                      <a:pt x="163" y="423"/>
                    </a:lnTo>
                    <a:lnTo>
                      <a:pt x="176" y="407"/>
                    </a:lnTo>
                    <a:lnTo>
                      <a:pt x="212" y="390"/>
                    </a:lnTo>
                    <a:lnTo>
                      <a:pt x="233" y="393"/>
                    </a:lnTo>
                    <a:lnTo>
                      <a:pt x="269" y="360"/>
                    </a:lnTo>
                    <a:lnTo>
                      <a:pt x="270" y="352"/>
                    </a:lnTo>
                    <a:lnTo>
                      <a:pt x="282" y="344"/>
                    </a:lnTo>
                    <a:lnTo>
                      <a:pt x="295" y="348"/>
                    </a:lnTo>
                    <a:lnTo>
                      <a:pt x="309" y="348"/>
                    </a:lnTo>
                    <a:lnTo>
                      <a:pt x="364" y="372"/>
                    </a:lnTo>
                    <a:lnTo>
                      <a:pt x="398" y="377"/>
                    </a:lnTo>
                    <a:lnTo>
                      <a:pt x="418" y="385"/>
                    </a:lnTo>
                    <a:lnTo>
                      <a:pt x="439" y="395"/>
                    </a:lnTo>
                    <a:lnTo>
                      <a:pt x="469" y="402"/>
                    </a:lnTo>
                    <a:lnTo>
                      <a:pt x="499" y="409"/>
                    </a:lnTo>
                    <a:lnTo>
                      <a:pt x="508" y="396"/>
                    </a:lnTo>
                    <a:lnTo>
                      <a:pt x="479" y="379"/>
                    </a:lnTo>
                    <a:lnTo>
                      <a:pt x="504" y="365"/>
                    </a:lnTo>
                    <a:lnTo>
                      <a:pt x="531" y="365"/>
                    </a:lnTo>
                    <a:lnTo>
                      <a:pt x="557" y="354"/>
                    </a:lnTo>
                    <a:lnTo>
                      <a:pt x="576" y="318"/>
                    </a:lnTo>
                    <a:lnTo>
                      <a:pt x="597" y="305"/>
                    </a:lnTo>
                    <a:lnTo>
                      <a:pt x="625" y="301"/>
                    </a:lnTo>
                    <a:lnTo>
                      <a:pt x="651" y="305"/>
                    </a:lnTo>
                    <a:lnTo>
                      <a:pt x="674" y="308"/>
                    </a:lnTo>
                    <a:lnTo>
                      <a:pt x="679" y="305"/>
                    </a:lnTo>
                    <a:lnTo>
                      <a:pt x="700" y="313"/>
                    </a:lnTo>
                    <a:lnTo>
                      <a:pt x="716" y="325"/>
                    </a:lnTo>
                    <a:lnTo>
                      <a:pt x="721" y="341"/>
                    </a:lnTo>
                    <a:lnTo>
                      <a:pt x="712" y="357"/>
                    </a:lnTo>
                    <a:lnTo>
                      <a:pt x="713" y="375"/>
                    </a:lnTo>
                    <a:lnTo>
                      <a:pt x="730" y="379"/>
                    </a:lnTo>
                    <a:lnTo>
                      <a:pt x="745" y="354"/>
                    </a:lnTo>
                    <a:lnTo>
                      <a:pt x="732" y="317"/>
                    </a:lnTo>
                    <a:lnTo>
                      <a:pt x="713" y="278"/>
                    </a:lnTo>
                    <a:lnTo>
                      <a:pt x="713" y="252"/>
                    </a:lnTo>
                    <a:lnTo>
                      <a:pt x="700" y="209"/>
                    </a:lnTo>
                    <a:lnTo>
                      <a:pt x="651" y="209"/>
                    </a:lnTo>
                    <a:lnTo>
                      <a:pt x="613" y="178"/>
                    </a:lnTo>
                    <a:lnTo>
                      <a:pt x="620" y="153"/>
                    </a:lnTo>
                    <a:lnTo>
                      <a:pt x="599" y="132"/>
                    </a:lnTo>
                    <a:lnTo>
                      <a:pt x="592" y="98"/>
                    </a:lnTo>
                    <a:lnTo>
                      <a:pt x="574" y="86"/>
                    </a:lnTo>
                    <a:lnTo>
                      <a:pt x="553" y="99"/>
                    </a:lnTo>
                    <a:lnTo>
                      <a:pt x="545" y="111"/>
                    </a:lnTo>
                    <a:lnTo>
                      <a:pt x="523" y="88"/>
                    </a:lnTo>
                    <a:lnTo>
                      <a:pt x="514" y="90"/>
                    </a:lnTo>
                    <a:lnTo>
                      <a:pt x="500" y="68"/>
                    </a:lnTo>
                    <a:lnTo>
                      <a:pt x="472" y="61"/>
                    </a:lnTo>
                    <a:lnTo>
                      <a:pt x="459" y="35"/>
                    </a:lnTo>
                    <a:lnTo>
                      <a:pt x="456" y="22"/>
                    </a:lnTo>
                    <a:lnTo>
                      <a:pt x="443" y="12"/>
                    </a:lnTo>
                    <a:lnTo>
                      <a:pt x="416" y="33"/>
                    </a:lnTo>
                    <a:lnTo>
                      <a:pt x="395" y="25"/>
                    </a:lnTo>
                    <a:lnTo>
                      <a:pt x="379" y="35"/>
                    </a:lnTo>
                    <a:lnTo>
                      <a:pt x="360" y="39"/>
                    </a:lnTo>
                    <a:lnTo>
                      <a:pt x="332" y="71"/>
                    </a:lnTo>
                    <a:lnTo>
                      <a:pt x="328" y="59"/>
                    </a:lnTo>
                    <a:lnTo>
                      <a:pt x="344" y="26"/>
                    </a:lnTo>
                    <a:lnTo>
                      <a:pt x="357" y="28"/>
                    </a:lnTo>
                    <a:lnTo>
                      <a:pt x="372" y="19"/>
                    </a:lnTo>
                    <a:lnTo>
                      <a:pt x="389" y="18"/>
                    </a:lnTo>
                    <a:lnTo>
                      <a:pt x="422" y="13"/>
                    </a:lnTo>
                    <a:lnTo>
                      <a:pt x="392" y="8"/>
                    </a:lnTo>
                    <a:lnTo>
                      <a:pt x="358" y="0"/>
                    </a:lnTo>
                    <a:lnTo>
                      <a:pt x="338" y="25"/>
                    </a:lnTo>
                    <a:lnTo>
                      <a:pt x="322" y="57"/>
                    </a:lnTo>
                    <a:lnTo>
                      <a:pt x="298" y="76"/>
                    </a:lnTo>
                    <a:lnTo>
                      <a:pt x="277" y="101"/>
                    </a:lnTo>
                    <a:lnTo>
                      <a:pt x="270" y="93"/>
                    </a:lnTo>
                    <a:lnTo>
                      <a:pt x="247" y="99"/>
                    </a:lnTo>
                    <a:lnTo>
                      <a:pt x="209" y="102"/>
                    </a:lnTo>
                    <a:lnTo>
                      <a:pt x="194" y="109"/>
                    </a:lnTo>
                    <a:lnTo>
                      <a:pt x="187" y="132"/>
                    </a:lnTo>
                    <a:lnTo>
                      <a:pt x="167" y="145"/>
                    </a:lnTo>
                    <a:lnTo>
                      <a:pt x="163" y="166"/>
                    </a:lnTo>
                    <a:lnTo>
                      <a:pt x="150" y="177"/>
                    </a:lnTo>
                    <a:lnTo>
                      <a:pt x="135" y="168"/>
                    </a:lnTo>
                    <a:lnTo>
                      <a:pt x="122" y="173"/>
                    </a:lnTo>
                    <a:lnTo>
                      <a:pt x="117" y="162"/>
                    </a:lnTo>
                    <a:lnTo>
                      <a:pt x="102" y="150"/>
                    </a:lnTo>
                    <a:lnTo>
                      <a:pt x="88" y="150"/>
                    </a:lnTo>
                    <a:lnTo>
                      <a:pt x="51" y="164"/>
                    </a:lnTo>
                    <a:lnTo>
                      <a:pt x="51" y="163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" name="Group 147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2504" y="1309"/>
              <a:ext cx="532" cy="506"/>
              <a:chOff x="2504" y="1309"/>
              <a:chExt cx="532" cy="506"/>
            </a:xfrm>
            <a:grpFill/>
          </p:grpSpPr>
          <p:sp>
            <p:nvSpPr>
              <p:cNvPr id="76" name="Freeform 145"/>
              <p:cNvSpPr>
                <a:spLocks/>
              </p:cNvSpPr>
              <p:nvPr/>
            </p:nvSpPr>
            <p:spPr bwMode="auto">
              <a:xfrm>
                <a:off x="2504" y="1309"/>
                <a:ext cx="532" cy="506"/>
              </a:xfrm>
              <a:custGeom>
                <a:avLst/>
                <a:gdLst>
                  <a:gd name="T0" fmla="*/ 144 w 532"/>
                  <a:gd name="T1" fmla="*/ 348 h 506"/>
                  <a:gd name="T2" fmla="*/ 107 w 532"/>
                  <a:gd name="T3" fmla="*/ 314 h 506"/>
                  <a:gd name="T4" fmla="*/ 132 w 532"/>
                  <a:gd name="T5" fmla="*/ 310 h 506"/>
                  <a:gd name="T6" fmla="*/ 134 w 532"/>
                  <a:gd name="T7" fmla="*/ 290 h 506"/>
                  <a:gd name="T8" fmla="*/ 113 w 532"/>
                  <a:gd name="T9" fmla="*/ 280 h 506"/>
                  <a:gd name="T10" fmla="*/ 112 w 532"/>
                  <a:gd name="T11" fmla="*/ 240 h 506"/>
                  <a:gd name="T12" fmla="*/ 109 w 532"/>
                  <a:gd name="T13" fmla="*/ 228 h 506"/>
                  <a:gd name="T14" fmla="*/ 87 w 532"/>
                  <a:gd name="T15" fmla="*/ 231 h 506"/>
                  <a:gd name="T16" fmla="*/ 65 w 532"/>
                  <a:gd name="T17" fmla="*/ 217 h 506"/>
                  <a:gd name="T18" fmla="*/ 72 w 532"/>
                  <a:gd name="T19" fmla="*/ 193 h 506"/>
                  <a:gd name="T20" fmla="*/ 119 w 532"/>
                  <a:gd name="T21" fmla="*/ 191 h 506"/>
                  <a:gd name="T22" fmla="*/ 134 w 532"/>
                  <a:gd name="T23" fmla="*/ 157 h 506"/>
                  <a:gd name="T24" fmla="*/ 70 w 532"/>
                  <a:gd name="T25" fmla="*/ 71 h 506"/>
                  <a:gd name="T26" fmla="*/ 40 w 532"/>
                  <a:gd name="T27" fmla="*/ 53 h 506"/>
                  <a:gd name="T28" fmla="*/ 13 w 532"/>
                  <a:gd name="T29" fmla="*/ 51 h 506"/>
                  <a:gd name="T30" fmla="*/ 0 w 532"/>
                  <a:gd name="T31" fmla="*/ 70 h 506"/>
                  <a:gd name="T32" fmla="*/ 28 w 532"/>
                  <a:gd name="T33" fmla="*/ 0 h 506"/>
                  <a:gd name="T34" fmla="*/ 19 w 532"/>
                  <a:gd name="T35" fmla="*/ 33 h 506"/>
                  <a:gd name="T36" fmla="*/ 49 w 532"/>
                  <a:gd name="T37" fmla="*/ 46 h 506"/>
                  <a:gd name="T38" fmla="*/ 87 w 532"/>
                  <a:gd name="T39" fmla="*/ 47 h 506"/>
                  <a:gd name="T40" fmla="*/ 159 w 532"/>
                  <a:gd name="T41" fmla="*/ 48 h 506"/>
                  <a:gd name="T42" fmla="*/ 236 w 532"/>
                  <a:gd name="T43" fmla="*/ 55 h 506"/>
                  <a:gd name="T44" fmla="*/ 313 w 532"/>
                  <a:gd name="T45" fmla="*/ 78 h 506"/>
                  <a:gd name="T46" fmla="*/ 319 w 532"/>
                  <a:gd name="T47" fmla="*/ 110 h 506"/>
                  <a:gd name="T48" fmla="*/ 331 w 532"/>
                  <a:gd name="T49" fmla="*/ 149 h 506"/>
                  <a:gd name="T50" fmla="*/ 346 w 532"/>
                  <a:gd name="T51" fmla="*/ 165 h 506"/>
                  <a:gd name="T52" fmla="*/ 358 w 532"/>
                  <a:gd name="T53" fmla="*/ 199 h 506"/>
                  <a:gd name="T54" fmla="*/ 384 w 532"/>
                  <a:gd name="T55" fmla="*/ 181 h 506"/>
                  <a:gd name="T56" fmla="*/ 500 w 532"/>
                  <a:gd name="T57" fmla="*/ 202 h 506"/>
                  <a:gd name="T58" fmla="*/ 532 w 532"/>
                  <a:gd name="T59" fmla="*/ 199 h 506"/>
                  <a:gd name="T60" fmla="*/ 528 w 532"/>
                  <a:gd name="T61" fmla="*/ 249 h 506"/>
                  <a:gd name="T62" fmla="*/ 494 w 532"/>
                  <a:gd name="T63" fmla="*/ 282 h 506"/>
                  <a:gd name="T64" fmla="*/ 474 w 532"/>
                  <a:gd name="T65" fmla="*/ 301 h 506"/>
                  <a:gd name="T66" fmla="*/ 497 w 532"/>
                  <a:gd name="T67" fmla="*/ 325 h 506"/>
                  <a:gd name="T68" fmla="*/ 476 w 532"/>
                  <a:gd name="T69" fmla="*/ 354 h 506"/>
                  <a:gd name="T70" fmla="*/ 505 w 532"/>
                  <a:gd name="T71" fmla="*/ 412 h 506"/>
                  <a:gd name="T72" fmla="*/ 487 w 532"/>
                  <a:gd name="T73" fmla="*/ 448 h 506"/>
                  <a:gd name="T74" fmla="*/ 451 w 532"/>
                  <a:gd name="T75" fmla="*/ 482 h 506"/>
                  <a:gd name="T76" fmla="*/ 414 w 532"/>
                  <a:gd name="T77" fmla="*/ 504 h 506"/>
                  <a:gd name="T78" fmla="*/ 364 w 532"/>
                  <a:gd name="T79" fmla="*/ 501 h 506"/>
                  <a:gd name="T80" fmla="*/ 324 w 532"/>
                  <a:gd name="T81" fmla="*/ 496 h 506"/>
                  <a:gd name="T82" fmla="*/ 302 w 532"/>
                  <a:gd name="T83" fmla="*/ 490 h 506"/>
                  <a:gd name="T84" fmla="*/ 255 w 532"/>
                  <a:gd name="T85" fmla="*/ 452 h 506"/>
                  <a:gd name="T86" fmla="*/ 225 w 532"/>
                  <a:gd name="T87" fmla="*/ 414 h 506"/>
                  <a:gd name="T88" fmla="*/ 196 w 532"/>
                  <a:gd name="T89" fmla="*/ 368 h 506"/>
                  <a:gd name="T90" fmla="*/ 161 w 532"/>
                  <a:gd name="T91" fmla="*/ 358 h 5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2" h="506">
                    <a:moveTo>
                      <a:pt x="161" y="358"/>
                    </a:moveTo>
                    <a:lnTo>
                      <a:pt x="144" y="348"/>
                    </a:lnTo>
                    <a:lnTo>
                      <a:pt x="121" y="348"/>
                    </a:lnTo>
                    <a:lnTo>
                      <a:pt x="107" y="314"/>
                    </a:lnTo>
                    <a:lnTo>
                      <a:pt x="114" y="304"/>
                    </a:lnTo>
                    <a:lnTo>
                      <a:pt x="132" y="310"/>
                    </a:lnTo>
                    <a:lnTo>
                      <a:pt x="142" y="303"/>
                    </a:lnTo>
                    <a:lnTo>
                      <a:pt x="134" y="290"/>
                    </a:lnTo>
                    <a:lnTo>
                      <a:pt x="134" y="275"/>
                    </a:lnTo>
                    <a:lnTo>
                      <a:pt x="113" y="280"/>
                    </a:lnTo>
                    <a:lnTo>
                      <a:pt x="98" y="264"/>
                    </a:lnTo>
                    <a:lnTo>
                      <a:pt x="112" y="240"/>
                    </a:lnTo>
                    <a:lnTo>
                      <a:pt x="126" y="227"/>
                    </a:lnTo>
                    <a:lnTo>
                      <a:pt x="109" y="228"/>
                    </a:lnTo>
                    <a:lnTo>
                      <a:pt x="101" y="233"/>
                    </a:lnTo>
                    <a:lnTo>
                      <a:pt x="87" y="231"/>
                    </a:lnTo>
                    <a:lnTo>
                      <a:pt x="77" y="239"/>
                    </a:lnTo>
                    <a:lnTo>
                      <a:pt x="65" y="217"/>
                    </a:lnTo>
                    <a:lnTo>
                      <a:pt x="73" y="208"/>
                    </a:lnTo>
                    <a:lnTo>
                      <a:pt x="72" y="193"/>
                    </a:lnTo>
                    <a:lnTo>
                      <a:pt x="83" y="186"/>
                    </a:lnTo>
                    <a:lnTo>
                      <a:pt x="119" y="191"/>
                    </a:lnTo>
                    <a:lnTo>
                      <a:pt x="134" y="178"/>
                    </a:lnTo>
                    <a:lnTo>
                      <a:pt x="134" y="157"/>
                    </a:lnTo>
                    <a:lnTo>
                      <a:pt x="87" y="101"/>
                    </a:lnTo>
                    <a:lnTo>
                      <a:pt x="70" y="71"/>
                    </a:lnTo>
                    <a:lnTo>
                      <a:pt x="68" y="54"/>
                    </a:lnTo>
                    <a:lnTo>
                      <a:pt x="40" y="53"/>
                    </a:lnTo>
                    <a:lnTo>
                      <a:pt x="31" y="59"/>
                    </a:lnTo>
                    <a:lnTo>
                      <a:pt x="13" y="51"/>
                    </a:lnTo>
                    <a:lnTo>
                      <a:pt x="9" y="73"/>
                    </a:lnTo>
                    <a:lnTo>
                      <a:pt x="0" y="70"/>
                    </a:lnTo>
                    <a:lnTo>
                      <a:pt x="4" y="46"/>
                    </a:lnTo>
                    <a:lnTo>
                      <a:pt x="28" y="0"/>
                    </a:lnTo>
                    <a:lnTo>
                      <a:pt x="37" y="11"/>
                    </a:lnTo>
                    <a:lnTo>
                      <a:pt x="19" y="33"/>
                    </a:lnTo>
                    <a:lnTo>
                      <a:pt x="33" y="43"/>
                    </a:lnTo>
                    <a:lnTo>
                      <a:pt x="49" y="46"/>
                    </a:lnTo>
                    <a:lnTo>
                      <a:pt x="77" y="40"/>
                    </a:lnTo>
                    <a:lnTo>
                      <a:pt x="87" y="47"/>
                    </a:lnTo>
                    <a:lnTo>
                      <a:pt x="111" y="41"/>
                    </a:lnTo>
                    <a:lnTo>
                      <a:pt x="159" y="48"/>
                    </a:lnTo>
                    <a:lnTo>
                      <a:pt x="193" y="69"/>
                    </a:lnTo>
                    <a:lnTo>
                      <a:pt x="236" y="55"/>
                    </a:lnTo>
                    <a:lnTo>
                      <a:pt x="302" y="89"/>
                    </a:lnTo>
                    <a:lnTo>
                      <a:pt x="313" y="78"/>
                    </a:lnTo>
                    <a:lnTo>
                      <a:pt x="324" y="99"/>
                    </a:lnTo>
                    <a:lnTo>
                      <a:pt x="319" y="110"/>
                    </a:lnTo>
                    <a:lnTo>
                      <a:pt x="331" y="130"/>
                    </a:lnTo>
                    <a:lnTo>
                      <a:pt x="331" y="149"/>
                    </a:lnTo>
                    <a:lnTo>
                      <a:pt x="303" y="175"/>
                    </a:lnTo>
                    <a:lnTo>
                      <a:pt x="346" y="165"/>
                    </a:lnTo>
                    <a:lnTo>
                      <a:pt x="364" y="185"/>
                    </a:lnTo>
                    <a:lnTo>
                      <a:pt x="358" y="199"/>
                    </a:lnTo>
                    <a:lnTo>
                      <a:pt x="354" y="222"/>
                    </a:lnTo>
                    <a:lnTo>
                      <a:pt x="384" y="181"/>
                    </a:lnTo>
                    <a:lnTo>
                      <a:pt x="467" y="222"/>
                    </a:lnTo>
                    <a:lnTo>
                      <a:pt x="500" y="202"/>
                    </a:lnTo>
                    <a:lnTo>
                      <a:pt x="518" y="196"/>
                    </a:lnTo>
                    <a:lnTo>
                      <a:pt x="532" y="199"/>
                    </a:lnTo>
                    <a:lnTo>
                      <a:pt x="523" y="220"/>
                    </a:lnTo>
                    <a:lnTo>
                      <a:pt x="528" y="249"/>
                    </a:lnTo>
                    <a:lnTo>
                      <a:pt x="512" y="268"/>
                    </a:lnTo>
                    <a:lnTo>
                      <a:pt x="494" y="282"/>
                    </a:lnTo>
                    <a:lnTo>
                      <a:pt x="479" y="288"/>
                    </a:lnTo>
                    <a:lnTo>
                      <a:pt x="474" y="301"/>
                    </a:lnTo>
                    <a:lnTo>
                      <a:pt x="473" y="313"/>
                    </a:lnTo>
                    <a:lnTo>
                      <a:pt x="497" y="325"/>
                    </a:lnTo>
                    <a:lnTo>
                      <a:pt x="495" y="341"/>
                    </a:lnTo>
                    <a:lnTo>
                      <a:pt x="476" y="354"/>
                    </a:lnTo>
                    <a:lnTo>
                      <a:pt x="475" y="390"/>
                    </a:lnTo>
                    <a:lnTo>
                      <a:pt x="505" y="412"/>
                    </a:lnTo>
                    <a:lnTo>
                      <a:pt x="511" y="443"/>
                    </a:lnTo>
                    <a:lnTo>
                      <a:pt x="487" y="448"/>
                    </a:lnTo>
                    <a:lnTo>
                      <a:pt x="470" y="476"/>
                    </a:lnTo>
                    <a:lnTo>
                      <a:pt x="451" y="482"/>
                    </a:lnTo>
                    <a:lnTo>
                      <a:pt x="446" y="506"/>
                    </a:lnTo>
                    <a:lnTo>
                      <a:pt x="414" y="504"/>
                    </a:lnTo>
                    <a:lnTo>
                      <a:pt x="389" y="490"/>
                    </a:lnTo>
                    <a:lnTo>
                      <a:pt x="364" y="501"/>
                    </a:lnTo>
                    <a:lnTo>
                      <a:pt x="342" y="490"/>
                    </a:lnTo>
                    <a:lnTo>
                      <a:pt x="324" y="496"/>
                    </a:lnTo>
                    <a:lnTo>
                      <a:pt x="312" y="488"/>
                    </a:lnTo>
                    <a:lnTo>
                      <a:pt x="302" y="490"/>
                    </a:lnTo>
                    <a:lnTo>
                      <a:pt x="275" y="453"/>
                    </a:lnTo>
                    <a:lnTo>
                      <a:pt x="255" y="452"/>
                    </a:lnTo>
                    <a:lnTo>
                      <a:pt x="231" y="430"/>
                    </a:lnTo>
                    <a:lnTo>
                      <a:pt x="225" y="414"/>
                    </a:lnTo>
                    <a:lnTo>
                      <a:pt x="212" y="392"/>
                    </a:lnTo>
                    <a:lnTo>
                      <a:pt x="196" y="368"/>
                    </a:lnTo>
                    <a:lnTo>
                      <a:pt x="156" y="356"/>
                    </a:lnTo>
                    <a:lnTo>
                      <a:pt x="161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Freeform 146"/>
              <p:cNvSpPr>
                <a:spLocks/>
              </p:cNvSpPr>
              <p:nvPr/>
            </p:nvSpPr>
            <p:spPr bwMode="auto">
              <a:xfrm>
                <a:off x="2504" y="1309"/>
                <a:ext cx="532" cy="506"/>
              </a:xfrm>
              <a:custGeom>
                <a:avLst/>
                <a:gdLst>
                  <a:gd name="T0" fmla="*/ 144 w 532"/>
                  <a:gd name="T1" fmla="*/ 348 h 506"/>
                  <a:gd name="T2" fmla="*/ 107 w 532"/>
                  <a:gd name="T3" fmla="*/ 314 h 506"/>
                  <a:gd name="T4" fmla="*/ 132 w 532"/>
                  <a:gd name="T5" fmla="*/ 310 h 506"/>
                  <a:gd name="T6" fmla="*/ 134 w 532"/>
                  <a:gd name="T7" fmla="*/ 290 h 506"/>
                  <a:gd name="T8" fmla="*/ 113 w 532"/>
                  <a:gd name="T9" fmla="*/ 280 h 506"/>
                  <a:gd name="T10" fmla="*/ 112 w 532"/>
                  <a:gd name="T11" fmla="*/ 240 h 506"/>
                  <a:gd name="T12" fmla="*/ 109 w 532"/>
                  <a:gd name="T13" fmla="*/ 228 h 506"/>
                  <a:gd name="T14" fmla="*/ 87 w 532"/>
                  <a:gd name="T15" fmla="*/ 231 h 506"/>
                  <a:gd name="T16" fmla="*/ 65 w 532"/>
                  <a:gd name="T17" fmla="*/ 217 h 506"/>
                  <a:gd name="T18" fmla="*/ 72 w 532"/>
                  <a:gd name="T19" fmla="*/ 193 h 506"/>
                  <a:gd name="T20" fmla="*/ 119 w 532"/>
                  <a:gd name="T21" fmla="*/ 191 h 506"/>
                  <a:gd name="T22" fmla="*/ 134 w 532"/>
                  <a:gd name="T23" fmla="*/ 157 h 506"/>
                  <a:gd name="T24" fmla="*/ 70 w 532"/>
                  <a:gd name="T25" fmla="*/ 71 h 506"/>
                  <a:gd name="T26" fmla="*/ 40 w 532"/>
                  <a:gd name="T27" fmla="*/ 53 h 506"/>
                  <a:gd name="T28" fmla="*/ 13 w 532"/>
                  <a:gd name="T29" fmla="*/ 51 h 506"/>
                  <a:gd name="T30" fmla="*/ 0 w 532"/>
                  <a:gd name="T31" fmla="*/ 70 h 506"/>
                  <a:gd name="T32" fmla="*/ 28 w 532"/>
                  <a:gd name="T33" fmla="*/ 0 h 506"/>
                  <a:gd name="T34" fmla="*/ 19 w 532"/>
                  <a:gd name="T35" fmla="*/ 33 h 506"/>
                  <a:gd name="T36" fmla="*/ 49 w 532"/>
                  <a:gd name="T37" fmla="*/ 46 h 506"/>
                  <a:gd name="T38" fmla="*/ 87 w 532"/>
                  <a:gd name="T39" fmla="*/ 47 h 506"/>
                  <a:gd name="T40" fmla="*/ 159 w 532"/>
                  <a:gd name="T41" fmla="*/ 48 h 506"/>
                  <a:gd name="T42" fmla="*/ 236 w 532"/>
                  <a:gd name="T43" fmla="*/ 55 h 506"/>
                  <a:gd name="T44" fmla="*/ 313 w 532"/>
                  <a:gd name="T45" fmla="*/ 78 h 506"/>
                  <a:gd name="T46" fmla="*/ 319 w 532"/>
                  <a:gd name="T47" fmla="*/ 110 h 506"/>
                  <a:gd name="T48" fmla="*/ 331 w 532"/>
                  <a:gd name="T49" fmla="*/ 149 h 506"/>
                  <a:gd name="T50" fmla="*/ 346 w 532"/>
                  <a:gd name="T51" fmla="*/ 165 h 506"/>
                  <a:gd name="T52" fmla="*/ 358 w 532"/>
                  <a:gd name="T53" fmla="*/ 199 h 506"/>
                  <a:gd name="T54" fmla="*/ 384 w 532"/>
                  <a:gd name="T55" fmla="*/ 181 h 506"/>
                  <a:gd name="T56" fmla="*/ 500 w 532"/>
                  <a:gd name="T57" fmla="*/ 202 h 506"/>
                  <a:gd name="T58" fmla="*/ 532 w 532"/>
                  <a:gd name="T59" fmla="*/ 199 h 506"/>
                  <a:gd name="T60" fmla="*/ 528 w 532"/>
                  <a:gd name="T61" fmla="*/ 249 h 506"/>
                  <a:gd name="T62" fmla="*/ 494 w 532"/>
                  <a:gd name="T63" fmla="*/ 282 h 506"/>
                  <a:gd name="T64" fmla="*/ 474 w 532"/>
                  <a:gd name="T65" fmla="*/ 301 h 506"/>
                  <a:gd name="T66" fmla="*/ 497 w 532"/>
                  <a:gd name="T67" fmla="*/ 325 h 506"/>
                  <a:gd name="T68" fmla="*/ 476 w 532"/>
                  <a:gd name="T69" fmla="*/ 354 h 506"/>
                  <a:gd name="T70" fmla="*/ 505 w 532"/>
                  <a:gd name="T71" fmla="*/ 412 h 506"/>
                  <a:gd name="T72" fmla="*/ 487 w 532"/>
                  <a:gd name="T73" fmla="*/ 448 h 506"/>
                  <a:gd name="T74" fmla="*/ 451 w 532"/>
                  <a:gd name="T75" fmla="*/ 482 h 506"/>
                  <a:gd name="T76" fmla="*/ 414 w 532"/>
                  <a:gd name="T77" fmla="*/ 504 h 506"/>
                  <a:gd name="T78" fmla="*/ 364 w 532"/>
                  <a:gd name="T79" fmla="*/ 501 h 506"/>
                  <a:gd name="T80" fmla="*/ 324 w 532"/>
                  <a:gd name="T81" fmla="*/ 496 h 506"/>
                  <a:gd name="T82" fmla="*/ 302 w 532"/>
                  <a:gd name="T83" fmla="*/ 490 h 506"/>
                  <a:gd name="T84" fmla="*/ 255 w 532"/>
                  <a:gd name="T85" fmla="*/ 452 h 506"/>
                  <a:gd name="T86" fmla="*/ 225 w 532"/>
                  <a:gd name="T87" fmla="*/ 414 h 506"/>
                  <a:gd name="T88" fmla="*/ 196 w 532"/>
                  <a:gd name="T89" fmla="*/ 368 h 506"/>
                  <a:gd name="T90" fmla="*/ 161 w 532"/>
                  <a:gd name="T91" fmla="*/ 358 h 5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2" h="506">
                    <a:moveTo>
                      <a:pt x="161" y="358"/>
                    </a:moveTo>
                    <a:lnTo>
                      <a:pt x="144" y="348"/>
                    </a:lnTo>
                    <a:lnTo>
                      <a:pt x="121" y="348"/>
                    </a:lnTo>
                    <a:lnTo>
                      <a:pt x="107" y="314"/>
                    </a:lnTo>
                    <a:lnTo>
                      <a:pt x="114" y="304"/>
                    </a:lnTo>
                    <a:lnTo>
                      <a:pt x="132" y="310"/>
                    </a:lnTo>
                    <a:lnTo>
                      <a:pt x="142" y="303"/>
                    </a:lnTo>
                    <a:lnTo>
                      <a:pt x="134" y="290"/>
                    </a:lnTo>
                    <a:lnTo>
                      <a:pt x="134" y="275"/>
                    </a:lnTo>
                    <a:lnTo>
                      <a:pt x="113" y="280"/>
                    </a:lnTo>
                    <a:lnTo>
                      <a:pt x="98" y="264"/>
                    </a:lnTo>
                    <a:lnTo>
                      <a:pt x="112" y="240"/>
                    </a:lnTo>
                    <a:lnTo>
                      <a:pt x="126" y="227"/>
                    </a:lnTo>
                    <a:lnTo>
                      <a:pt x="109" y="228"/>
                    </a:lnTo>
                    <a:lnTo>
                      <a:pt x="101" y="233"/>
                    </a:lnTo>
                    <a:lnTo>
                      <a:pt x="87" y="231"/>
                    </a:lnTo>
                    <a:lnTo>
                      <a:pt x="77" y="239"/>
                    </a:lnTo>
                    <a:lnTo>
                      <a:pt x="65" y="217"/>
                    </a:lnTo>
                    <a:lnTo>
                      <a:pt x="73" y="208"/>
                    </a:lnTo>
                    <a:lnTo>
                      <a:pt x="72" y="193"/>
                    </a:lnTo>
                    <a:lnTo>
                      <a:pt x="83" y="186"/>
                    </a:lnTo>
                    <a:lnTo>
                      <a:pt x="119" y="191"/>
                    </a:lnTo>
                    <a:lnTo>
                      <a:pt x="134" y="178"/>
                    </a:lnTo>
                    <a:lnTo>
                      <a:pt x="134" y="157"/>
                    </a:lnTo>
                    <a:lnTo>
                      <a:pt x="87" y="101"/>
                    </a:lnTo>
                    <a:lnTo>
                      <a:pt x="70" y="71"/>
                    </a:lnTo>
                    <a:lnTo>
                      <a:pt x="68" y="54"/>
                    </a:lnTo>
                    <a:lnTo>
                      <a:pt x="40" y="53"/>
                    </a:lnTo>
                    <a:lnTo>
                      <a:pt x="31" y="59"/>
                    </a:lnTo>
                    <a:lnTo>
                      <a:pt x="13" y="51"/>
                    </a:lnTo>
                    <a:lnTo>
                      <a:pt x="9" y="73"/>
                    </a:lnTo>
                    <a:lnTo>
                      <a:pt x="0" y="70"/>
                    </a:lnTo>
                    <a:lnTo>
                      <a:pt x="4" y="46"/>
                    </a:lnTo>
                    <a:lnTo>
                      <a:pt x="28" y="0"/>
                    </a:lnTo>
                    <a:lnTo>
                      <a:pt x="37" y="11"/>
                    </a:lnTo>
                    <a:lnTo>
                      <a:pt x="19" y="33"/>
                    </a:lnTo>
                    <a:lnTo>
                      <a:pt x="33" y="43"/>
                    </a:lnTo>
                    <a:lnTo>
                      <a:pt x="49" y="46"/>
                    </a:lnTo>
                    <a:lnTo>
                      <a:pt x="77" y="40"/>
                    </a:lnTo>
                    <a:lnTo>
                      <a:pt x="87" y="47"/>
                    </a:lnTo>
                    <a:lnTo>
                      <a:pt x="111" y="41"/>
                    </a:lnTo>
                    <a:lnTo>
                      <a:pt x="159" y="48"/>
                    </a:lnTo>
                    <a:lnTo>
                      <a:pt x="193" y="69"/>
                    </a:lnTo>
                    <a:lnTo>
                      <a:pt x="236" y="55"/>
                    </a:lnTo>
                    <a:lnTo>
                      <a:pt x="302" y="89"/>
                    </a:lnTo>
                    <a:lnTo>
                      <a:pt x="313" y="78"/>
                    </a:lnTo>
                    <a:lnTo>
                      <a:pt x="324" y="99"/>
                    </a:lnTo>
                    <a:lnTo>
                      <a:pt x="319" y="110"/>
                    </a:lnTo>
                    <a:lnTo>
                      <a:pt x="331" y="130"/>
                    </a:lnTo>
                    <a:lnTo>
                      <a:pt x="331" y="149"/>
                    </a:lnTo>
                    <a:lnTo>
                      <a:pt x="303" y="175"/>
                    </a:lnTo>
                    <a:lnTo>
                      <a:pt x="346" y="165"/>
                    </a:lnTo>
                    <a:lnTo>
                      <a:pt x="364" y="185"/>
                    </a:lnTo>
                    <a:lnTo>
                      <a:pt x="358" y="199"/>
                    </a:lnTo>
                    <a:lnTo>
                      <a:pt x="354" y="222"/>
                    </a:lnTo>
                    <a:lnTo>
                      <a:pt x="384" y="181"/>
                    </a:lnTo>
                    <a:lnTo>
                      <a:pt x="467" y="222"/>
                    </a:lnTo>
                    <a:lnTo>
                      <a:pt x="500" y="202"/>
                    </a:lnTo>
                    <a:lnTo>
                      <a:pt x="518" y="196"/>
                    </a:lnTo>
                    <a:lnTo>
                      <a:pt x="532" y="199"/>
                    </a:lnTo>
                    <a:lnTo>
                      <a:pt x="523" y="220"/>
                    </a:lnTo>
                    <a:lnTo>
                      <a:pt x="528" y="249"/>
                    </a:lnTo>
                    <a:lnTo>
                      <a:pt x="512" y="268"/>
                    </a:lnTo>
                    <a:lnTo>
                      <a:pt x="494" y="282"/>
                    </a:lnTo>
                    <a:lnTo>
                      <a:pt x="479" y="288"/>
                    </a:lnTo>
                    <a:lnTo>
                      <a:pt x="474" y="301"/>
                    </a:lnTo>
                    <a:lnTo>
                      <a:pt x="473" y="313"/>
                    </a:lnTo>
                    <a:lnTo>
                      <a:pt x="497" y="325"/>
                    </a:lnTo>
                    <a:lnTo>
                      <a:pt x="495" y="341"/>
                    </a:lnTo>
                    <a:lnTo>
                      <a:pt x="476" y="354"/>
                    </a:lnTo>
                    <a:lnTo>
                      <a:pt x="475" y="390"/>
                    </a:lnTo>
                    <a:lnTo>
                      <a:pt x="505" y="412"/>
                    </a:lnTo>
                    <a:lnTo>
                      <a:pt x="511" y="443"/>
                    </a:lnTo>
                    <a:lnTo>
                      <a:pt x="487" y="448"/>
                    </a:lnTo>
                    <a:lnTo>
                      <a:pt x="470" y="476"/>
                    </a:lnTo>
                    <a:lnTo>
                      <a:pt x="451" y="482"/>
                    </a:lnTo>
                    <a:lnTo>
                      <a:pt x="446" y="506"/>
                    </a:lnTo>
                    <a:lnTo>
                      <a:pt x="414" y="504"/>
                    </a:lnTo>
                    <a:lnTo>
                      <a:pt x="389" y="490"/>
                    </a:lnTo>
                    <a:lnTo>
                      <a:pt x="364" y="501"/>
                    </a:lnTo>
                    <a:lnTo>
                      <a:pt x="342" y="490"/>
                    </a:lnTo>
                    <a:lnTo>
                      <a:pt x="324" y="496"/>
                    </a:lnTo>
                    <a:lnTo>
                      <a:pt x="312" y="488"/>
                    </a:lnTo>
                    <a:lnTo>
                      <a:pt x="302" y="490"/>
                    </a:lnTo>
                    <a:lnTo>
                      <a:pt x="275" y="453"/>
                    </a:lnTo>
                    <a:lnTo>
                      <a:pt x="255" y="452"/>
                    </a:lnTo>
                    <a:lnTo>
                      <a:pt x="231" y="430"/>
                    </a:lnTo>
                    <a:lnTo>
                      <a:pt x="225" y="414"/>
                    </a:lnTo>
                    <a:lnTo>
                      <a:pt x="212" y="392"/>
                    </a:lnTo>
                    <a:lnTo>
                      <a:pt x="196" y="368"/>
                    </a:lnTo>
                    <a:lnTo>
                      <a:pt x="156" y="356"/>
                    </a:lnTo>
                    <a:lnTo>
                      <a:pt x="161" y="35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" name="Group 15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2776" y="1710"/>
              <a:ext cx="115" cy="101"/>
              <a:chOff x="2776" y="1710"/>
              <a:chExt cx="115" cy="101"/>
            </a:xfrm>
            <a:grpFill/>
          </p:grpSpPr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2776" y="1710"/>
                <a:ext cx="115" cy="101"/>
              </a:xfrm>
              <a:custGeom>
                <a:avLst/>
                <a:gdLst>
                  <a:gd name="T0" fmla="*/ 1 w 115"/>
                  <a:gd name="T1" fmla="*/ 51 h 101"/>
                  <a:gd name="T2" fmla="*/ 14 w 115"/>
                  <a:gd name="T3" fmla="*/ 29 h 101"/>
                  <a:gd name="T4" fmla="*/ 19 w 115"/>
                  <a:gd name="T5" fmla="*/ 35 h 101"/>
                  <a:gd name="T6" fmla="*/ 42 w 115"/>
                  <a:gd name="T7" fmla="*/ 23 h 101"/>
                  <a:gd name="T8" fmla="*/ 49 w 115"/>
                  <a:gd name="T9" fmla="*/ 26 h 101"/>
                  <a:gd name="T10" fmla="*/ 57 w 115"/>
                  <a:gd name="T11" fmla="*/ 16 h 101"/>
                  <a:gd name="T12" fmla="*/ 65 w 115"/>
                  <a:gd name="T13" fmla="*/ 15 h 101"/>
                  <a:gd name="T14" fmla="*/ 73 w 115"/>
                  <a:gd name="T15" fmla="*/ 6 h 101"/>
                  <a:gd name="T16" fmla="*/ 73 w 115"/>
                  <a:gd name="T17" fmla="*/ 0 h 101"/>
                  <a:gd name="T18" fmla="*/ 87 w 115"/>
                  <a:gd name="T19" fmla="*/ 0 h 101"/>
                  <a:gd name="T20" fmla="*/ 87 w 115"/>
                  <a:gd name="T21" fmla="*/ 17 h 101"/>
                  <a:gd name="T22" fmla="*/ 96 w 115"/>
                  <a:gd name="T23" fmla="*/ 30 h 101"/>
                  <a:gd name="T24" fmla="*/ 88 w 115"/>
                  <a:gd name="T25" fmla="*/ 51 h 101"/>
                  <a:gd name="T26" fmla="*/ 96 w 115"/>
                  <a:gd name="T27" fmla="*/ 64 h 101"/>
                  <a:gd name="T28" fmla="*/ 113 w 115"/>
                  <a:gd name="T29" fmla="*/ 82 h 101"/>
                  <a:gd name="T30" fmla="*/ 115 w 115"/>
                  <a:gd name="T31" fmla="*/ 91 h 101"/>
                  <a:gd name="T32" fmla="*/ 104 w 115"/>
                  <a:gd name="T33" fmla="*/ 94 h 101"/>
                  <a:gd name="T34" fmla="*/ 94 w 115"/>
                  <a:gd name="T35" fmla="*/ 101 h 101"/>
                  <a:gd name="T36" fmla="*/ 87 w 115"/>
                  <a:gd name="T37" fmla="*/ 100 h 101"/>
                  <a:gd name="T38" fmla="*/ 67 w 115"/>
                  <a:gd name="T39" fmla="*/ 89 h 101"/>
                  <a:gd name="T40" fmla="*/ 52 w 115"/>
                  <a:gd name="T41" fmla="*/ 96 h 101"/>
                  <a:gd name="T42" fmla="*/ 50 w 115"/>
                  <a:gd name="T43" fmla="*/ 95 h 101"/>
                  <a:gd name="T44" fmla="*/ 38 w 115"/>
                  <a:gd name="T45" fmla="*/ 89 h 101"/>
                  <a:gd name="T46" fmla="*/ 26 w 115"/>
                  <a:gd name="T47" fmla="*/ 89 h 101"/>
                  <a:gd name="T48" fmla="*/ 0 w 115"/>
                  <a:gd name="T49" fmla="*/ 52 h 101"/>
                  <a:gd name="T50" fmla="*/ 1 w 115"/>
                  <a:gd name="T51" fmla="*/ 51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5" h="101">
                    <a:moveTo>
                      <a:pt x="1" y="51"/>
                    </a:moveTo>
                    <a:lnTo>
                      <a:pt x="14" y="29"/>
                    </a:lnTo>
                    <a:lnTo>
                      <a:pt x="19" y="35"/>
                    </a:lnTo>
                    <a:lnTo>
                      <a:pt x="42" y="23"/>
                    </a:lnTo>
                    <a:lnTo>
                      <a:pt x="49" y="26"/>
                    </a:lnTo>
                    <a:lnTo>
                      <a:pt x="57" y="16"/>
                    </a:lnTo>
                    <a:lnTo>
                      <a:pt x="65" y="15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87" y="0"/>
                    </a:lnTo>
                    <a:lnTo>
                      <a:pt x="87" y="17"/>
                    </a:lnTo>
                    <a:lnTo>
                      <a:pt x="96" y="30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113" y="82"/>
                    </a:lnTo>
                    <a:lnTo>
                      <a:pt x="115" y="91"/>
                    </a:lnTo>
                    <a:lnTo>
                      <a:pt x="104" y="94"/>
                    </a:lnTo>
                    <a:lnTo>
                      <a:pt x="94" y="101"/>
                    </a:lnTo>
                    <a:lnTo>
                      <a:pt x="87" y="100"/>
                    </a:lnTo>
                    <a:lnTo>
                      <a:pt x="67" y="89"/>
                    </a:lnTo>
                    <a:lnTo>
                      <a:pt x="52" y="96"/>
                    </a:lnTo>
                    <a:lnTo>
                      <a:pt x="50" y="95"/>
                    </a:lnTo>
                    <a:lnTo>
                      <a:pt x="38" y="89"/>
                    </a:lnTo>
                    <a:lnTo>
                      <a:pt x="26" y="89"/>
                    </a:lnTo>
                    <a:lnTo>
                      <a:pt x="0" y="52"/>
                    </a:lnTo>
                    <a:lnTo>
                      <a:pt x="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2776" y="1710"/>
                <a:ext cx="115" cy="101"/>
              </a:xfrm>
              <a:custGeom>
                <a:avLst/>
                <a:gdLst>
                  <a:gd name="T0" fmla="*/ 1 w 115"/>
                  <a:gd name="T1" fmla="*/ 51 h 101"/>
                  <a:gd name="T2" fmla="*/ 14 w 115"/>
                  <a:gd name="T3" fmla="*/ 29 h 101"/>
                  <a:gd name="T4" fmla="*/ 19 w 115"/>
                  <a:gd name="T5" fmla="*/ 35 h 101"/>
                  <a:gd name="T6" fmla="*/ 42 w 115"/>
                  <a:gd name="T7" fmla="*/ 23 h 101"/>
                  <a:gd name="T8" fmla="*/ 49 w 115"/>
                  <a:gd name="T9" fmla="*/ 26 h 101"/>
                  <a:gd name="T10" fmla="*/ 57 w 115"/>
                  <a:gd name="T11" fmla="*/ 16 h 101"/>
                  <a:gd name="T12" fmla="*/ 65 w 115"/>
                  <a:gd name="T13" fmla="*/ 15 h 101"/>
                  <a:gd name="T14" fmla="*/ 73 w 115"/>
                  <a:gd name="T15" fmla="*/ 6 h 101"/>
                  <a:gd name="T16" fmla="*/ 73 w 115"/>
                  <a:gd name="T17" fmla="*/ 0 h 101"/>
                  <a:gd name="T18" fmla="*/ 87 w 115"/>
                  <a:gd name="T19" fmla="*/ 0 h 101"/>
                  <a:gd name="T20" fmla="*/ 87 w 115"/>
                  <a:gd name="T21" fmla="*/ 17 h 101"/>
                  <a:gd name="T22" fmla="*/ 96 w 115"/>
                  <a:gd name="T23" fmla="*/ 30 h 101"/>
                  <a:gd name="T24" fmla="*/ 88 w 115"/>
                  <a:gd name="T25" fmla="*/ 51 h 101"/>
                  <a:gd name="T26" fmla="*/ 96 w 115"/>
                  <a:gd name="T27" fmla="*/ 64 h 101"/>
                  <a:gd name="T28" fmla="*/ 113 w 115"/>
                  <a:gd name="T29" fmla="*/ 82 h 101"/>
                  <a:gd name="T30" fmla="*/ 115 w 115"/>
                  <a:gd name="T31" fmla="*/ 91 h 101"/>
                  <a:gd name="T32" fmla="*/ 104 w 115"/>
                  <a:gd name="T33" fmla="*/ 94 h 101"/>
                  <a:gd name="T34" fmla="*/ 94 w 115"/>
                  <a:gd name="T35" fmla="*/ 101 h 101"/>
                  <a:gd name="T36" fmla="*/ 87 w 115"/>
                  <a:gd name="T37" fmla="*/ 100 h 101"/>
                  <a:gd name="T38" fmla="*/ 67 w 115"/>
                  <a:gd name="T39" fmla="*/ 89 h 101"/>
                  <a:gd name="T40" fmla="*/ 52 w 115"/>
                  <a:gd name="T41" fmla="*/ 96 h 101"/>
                  <a:gd name="T42" fmla="*/ 50 w 115"/>
                  <a:gd name="T43" fmla="*/ 95 h 101"/>
                  <a:gd name="T44" fmla="*/ 38 w 115"/>
                  <a:gd name="T45" fmla="*/ 89 h 101"/>
                  <a:gd name="T46" fmla="*/ 26 w 115"/>
                  <a:gd name="T47" fmla="*/ 89 h 101"/>
                  <a:gd name="T48" fmla="*/ 0 w 115"/>
                  <a:gd name="T49" fmla="*/ 52 h 101"/>
                  <a:gd name="T50" fmla="*/ 1 w 115"/>
                  <a:gd name="T51" fmla="*/ 51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5" h="101">
                    <a:moveTo>
                      <a:pt x="1" y="51"/>
                    </a:moveTo>
                    <a:lnTo>
                      <a:pt x="14" y="29"/>
                    </a:lnTo>
                    <a:lnTo>
                      <a:pt x="19" y="35"/>
                    </a:lnTo>
                    <a:lnTo>
                      <a:pt x="42" y="23"/>
                    </a:lnTo>
                    <a:lnTo>
                      <a:pt x="49" y="26"/>
                    </a:lnTo>
                    <a:lnTo>
                      <a:pt x="57" y="16"/>
                    </a:lnTo>
                    <a:lnTo>
                      <a:pt x="65" y="15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87" y="0"/>
                    </a:lnTo>
                    <a:lnTo>
                      <a:pt x="87" y="17"/>
                    </a:lnTo>
                    <a:lnTo>
                      <a:pt x="96" y="30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113" y="82"/>
                    </a:lnTo>
                    <a:lnTo>
                      <a:pt x="115" y="91"/>
                    </a:lnTo>
                    <a:lnTo>
                      <a:pt x="104" y="94"/>
                    </a:lnTo>
                    <a:lnTo>
                      <a:pt x="94" y="101"/>
                    </a:lnTo>
                    <a:lnTo>
                      <a:pt x="87" y="100"/>
                    </a:lnTo>
                    <a:lnTo>
                      <a:pt x="67" y="89"/>
                    </a:lnTo>
                    <a:lnTo>
                      <a:pt x="52" y="96"/>
                    </a:lnTo>
                    <a:lnTo>
                      <a:pt x="50" y="95"/>
                    </a:lnTo>
                    <a:lnTo>
                      <a:pt x="38" y="89"/>
                    </a:lnTo>
                    <a:lnTo>
                      <a:pt x="26" y="89"/>
                    </a:lnTo>
                    <a:lnTo>
                      <a:pt x="0" y="52"/>
                    </a:lnTo>
                    <a:lnTo>
                      <a:pt x="1" y="51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" name="Group 153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3022" y="1465"/>
              <a:ext cx="52" cy="33"/>
              <a:chOff x="3022" y="1465"/>
              <a:chExt cx="52" cy="33"/>
            </a:xfrm>
            <a:grpFill/>
          </p:grpSpPr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3022" y="1465"/>
                <a:ext cx="52" cy="33"/>
              </a:xfrm>
              <a:custGeom>
                <a:avLst/>
                <a:gdLst>
                  <a:gd name="T0" fmla="*/ 0 w 52"/>
                  <a:gd name="T1" fmla="*/ 4 h 33"/>
                  <a:gd name="T2" fmla="*/ 2 w 52"/>
                  <a:gd name="T3" fmla="*/ 23 h 33"/>
                  <a:gd name="T4" fmla="*/ 8 w 52"/>
                  <a:gd name="T5" fmla="*/ 23 h 33"/>
                  <a:gd name="T6" fmla="*/ 24 w 52"/>
                  <a:gd name="T7" fmla="*/ 33 h 33"/>
                  <a:gd name="T8" fmla="*/ 31 w 52"/>
                  <a:gd name="T9" fmla="*/ 28 h 33"/>
                  <a:gd name="T10" fmla="*/ 42 w 52"/>
                  <a:gd name="T11" fmla="*/ 29 h 33"/>
                  <a:gd name="T12" fmla="*/ 52 w 52"/>
                  <a:gd name="T13" fmla="*/ 31 h 33"/>
                  <a:gd name="T14" fmla="*/ 42 w 52"/>
                  <a:gd name="T15" fmla="*/ 13 h 33"/>
                  <a:gd name="T16" fmla="*/ 34 w 52"/>
                  <a:gd name="T17" fmla="*/ 1 h 33"/>
                  <a:gd name="T18" fmla="*/ 25 w 52"/>
                  <a:gd name="T19" fmla="*/ 1 h 33"/>
                  <a:gd name="T20" fmla="*/ 5 w 52"/>
                  <a:gd name="T21" fmla="*/ 0 h 33"/>
                  <a:gd name="T22" fmla="*/ 0 w 52"/>
                  <a:gd name="T23" fmla="*/ 4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33">
                    <a:moveTo>
                      <a:pt x="0" y="4"/>
                    </a:moveTo>
                    <a:lnTo>
                      <a:pt x="2" y="23"/>
                    </a:lnTo>
                    <a:lnTo>
                      <a:pt x="8" y="23"/>
                    </a:lnTo>
                    <a:lnTo>
                      <a:pt x="24" y="33"/>
                    </a:lnTo>
                    <a:lnTo>
                      <a:pt x="31" y="28"/>
                    </a:lnTo>
                    <a:lnTo>
                      <a:pt x="42" y="29"/>
                    </a:lnTo>
                    <a:lnTo>
                      <a:pt x="52" y="31"/>
                    </a:lnTo>
                    <a:lnTo>
                      <a:pt x="42" y="13"/>
                    </a:lnTo>
                    <a:lnTo>
                      <a:pt x="34" y="1"/>
                    </a:lnTo>
                    <a:lnTo>
                      <a:pt x="25" y="1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Freeform 152"/>
              <p:cNvSpPr>
                <a:spLocks/>
              </p:cNvSpPr>
              <p:nvPr/>
            </p:nvSpPr>
            <p:spPr bwMode="auto">
              <a:xfrm>
                <a:off x="3022" y="1465"/>
                <a:ext cx="52" cy="33"/>
              </a:xfrm>
              <a:custGeom>
                <a:avLst/>
                <a:gdLst>
                  <a:gd name="T0" fmla="*/ 0 w 52"/>
                  <a:gd name="T1" fmla="*/ 4 h 33"/>
                  <a:gd name="T2" fmla="*/ 2 w 52"/>
                  <a:gd name="T3" fmla="*/ 23 h 33"/>
                  <a:gd name="T4" fmla="*/ 8 w 52"/>
                  <a:gd name="T5" fmla="*/ 23 h 33"/>
                  <a:gd name="T6" fmla="*/ 24 w 52"/>
                  <a:gd name="T7" fmla="*/ 33 h 33"/>
                  <a:gd name="T8" fmla="*/ 31 w 52"/>
                  <a:gd name="T9" fmla="*/ 28 h 33"/>
                  <a:gd name="T10" fmla="*/ 42 w 52"/>
                  <a:gd name="T11" fmla="*/ 29 h 33"/>
                  <a:gd name="T12" fmla="*/ 52 w 52"/>
                  <a:gd name="T13" fmla="*/ 31 h 33"/>
                  <a:gd name="T14" fmla="*/ 42 w 52"/>
                  <a:gd name="T15" fmla="*/ 13 h 33"/>
                  <a:gd name="T16" fmla="*/ 34 w 52"/>
                  <a:gd name="T17" fmla="*/ 1 h 33"/>
                  <a:gd name="T18" fmla="*/ 25 w 52"/>
                  <a:gd name="T19" fmla="*/ 1 h 33"/>
                  <a:gd name="T20" fmla="*/ 5 w 52"/>
                  <a:gd name="T21" fmla="*/ 0 h 33"/>
                  <a:gd name="T22" fmla="*/ 0 w 52"/>
                  <a:gd name="T23" fmla="*/ 4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33">
                    <a:moveTo>
                      <a:pt x="0" y="4"/>
                    </a:moveTo>
                    <a:lnTo>
                      <a:pt x="2" y="23"/>
                    </a:lnTo>
                    <a:lnTo>
                      <a:pt x="8" y="23"/>
                    </a:lnTo>
                    <a:lnTo>
                      <a:pt x="24" y="33"/>
                    </a:lnTo>
                    <a:lnTo>
                      <a:pt x="31" y="28"/>
                    </a:lnTo>
                    <a:lnTo>
                      <a:pt x="42" y="29"/>
                    </a:lnTo>
                    <a:lnTo>
                      <a:pt x="52" y="31"/>
                    </a:lnTo>
                    <a:lnTo>
                      <a:pt x="42" y="13"/>
                    </a:lnTo>
                    <a:lnTo>
                      <a:pt x="34" y="1"/>
                    </a:lnTo>
                    <a:lnTo>
                      <a:pt x="25" y="1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3" name="Group 156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3420" y="1400"/>
              <a:ext cx="115" cy="139"/>
              <a:chOff x="3420" y="1400"/>
              <a:chExt cx="115" cy="139"/>
            </a:xfrm>
            <a:grpFill/>
          </p:grpSpPr>
          <p:sp>
            <p:nvSpPr>
              <p:cNvPr id="70" name="Freeform 154"/>
              <p:cNvSpPr>
                <a:spLocks/>
              </p:cNvSpPr>
              <p:nvPr/>
            </p:nvSpPr>
            <p:spPr bwMode="auto">
              <a:xfrm>
                <a:off x="3420" y="1400"/>
                <a:ext cx="115" cy="139"/>
              </a:xfrm>
              <a:custGeom>
                <a:avLst/>
                <a:gdLst>
                  <a:gd name="T0" fmla="*/ 0 w 115"/>
                  <a:gd name="T1" fmla="*/ 108 h 139"/>
                  <a:gd name="T2" fmla="*/ 16 w 115"/>
                  <a:gd name="T3" fmla="*/ 132 h 139"/>
                  <a:gd name="T4" fmla="*/ 28 w 115"/>
                  <a:gd name="T5" fmla="*/ 129 h 139"/>
                  <a:gd name="T6" fmla="*/ 53 w 115"/>
                  <a:gd name="T7" fmla="*/ 139 h 139"/>
                  <a:gd name="T8" fmla="*/ 52 w 115"/>
                  <a:gd name="T9" fmla="*/ 134 h 139"/>
                  <a:gd name="T10" fmla="*/ 45 w 115"/>
                  <a:gd name="T11" fmla="*/ 129 h 139"/>
                  <a:gd name="T12" fmla="*/ 67 w 115"/>
                  <a:gd name="T13" fmla="*/ 107 h 139"/>
                  <a:gd name="T14" fmla="*/ 89 w 115"/>
                  <a:gd name="T15" fmla="*/ 108 h 139"/>
                  <a:gd name="T16" fmla="*/ 100 w 115"/>
                  <a:gd name="T17" fmla="*/ 114 h 139"/>
                  <a:gd name="T18" fmla="*/ 100 w 115"/>
                  <a:gd name="T19" fmla="*/ 119 h 139"/>
                  <a:gd name="T20" fmla="*/ 111 w 115"/>
                  <a:gd name="T21" fmla="*/ 119 h 139"/>
                  <a:gd name="T22" fmla="*/ 113 w 115"/>
                  <a:gd name="T23" fmla="*/ 112 h 139"/>
                  <a:gd name="T24" fmla="*/ 115 w 115"/>
                  <a:gd name="T25" fmla="*/ 97 h 139"/>
                  <a:gd name="T26" fmla="*/ 97 w 115"/>
                  <a:gd name="T27" fmla="*/ 86 h 139"/>
                  <a:gd name="T28" fmla="*/ 82 w 115"/>
                  <a:gd name="T29" fmla="*/ 66 h 139"/>
                  <a:gd name="T30" fmla="*/ 90 w 115"/>
                  <a:gd name="T31" fmla="*/ 52 h 139"/>
                  <a:gd name="T32" fmla="*/ 94 w 115"/>
                  <a:gd name="T33" fmla="*/ 38 h 139"/>
                  <a:gd name="T34" fmla="*/ 89 w 115"/>
                  <a:gd name="T35" fmla="*/ 29 h 139"/>
                  <a:gd name="T36" fmla="*/ 73 w 115"/>
                  <a:gd name="T37" fmla="*/ 28 h 139"/>
                  <a:gd name="T38" fmla="*/ 50 w 115"/>
                  <a:gd name="T39" fmla="*/ 25 h 139"/>
                  <a:gd name="T40" fmla="*/ 42 w 115"/>
                  <a:gd name="T41" fmla="*/ 18 h 139"/>
                  <a:gd name="T42" fmla="*/ 50 w 115"/>
                  <a:gd name="T43" fmla="*/ 8 h 139"/>
                  <a:gd name="T44" fmla="*/ 45 w 115"/>
                  <a:gd name="T45" fmla="*/ 0 h 139"/>
                  <a:gd name="T46" fmla="*/ 19 w 115"/>
                  <a:gd name="T47" fmla="*/ 12 h 139"/>
                  <a:gd name="T48" fmla="*/ 15 w 115"/>
                  <a:gd name="T49" fmla="*/ 21 h 139"/>
                  <a:gd name="T50" fmla="*/ 22 w 115"/>
                  <a:gd name="T51" fmla="*/ 25 h 139"/>
                  <a:gd name="T52" fmla="*/ 24 w 115"/>
                  <a:gd name="T53" fmla="*/ 35 h 139"/>
                  <a:gd name="T54" fmla="*/ 34 w 115"/>
                  <a:gd name="T55" fmla="*/ 25 h 139"/>
                  <a:gd name="T56" fmla="*/ 47 w 115"/>
                  <a:gd name="T57" fmla="*/ 35 h 139"/>
                  <a:gd name="T58" fmla="*/ 69 w 115"/>
                  <a:gd name="T59" fmla="*/ 40 h 139"/>
                  <a:gd name="T60" fmla="*/ 72 w 115"/>
                  <a:gd name="T61" fmla="*/ 50 h 139"/>
                  <a:gd name="T62" fmla="*/ 60 w 115"/>
                  <a:gd name="T63" fmla="*/ 60 h 139"/>
                  <a:gd name="T64" fmla="*/ 43 w 115"/>
                  <a:gd name="T65" fmla="*/ 41 h 139"/>
                  <a:gd name="T66" fmla="*/ 31 w 115"/>
                  <a:gd name="T67" fmla="*/ 41 h 139"/>
                  <a:gd name="T68" fmla="*/ 27 w 115"/>
                  <a:gd name="T69" fmla="*/ 49 h 139"/>
                  <a:gd name="T70" fmla="*/ 17 w 115"/>
                  <a:gd name="T71" fmla="*/ 42 h 139"/>
                  <a:gd name="T72" fmla="*/ 5 w 115"/>
                  <a:gd name="T73" fmla="*/ 50 h 139"/>
                  <a:gd name="T74" fmla="*/ 14 w 115"/>
                  <a:gd name="T75" fmla="*/ 65 h 139"/>
                  <a:gd name="T76" fmla="*/ 5 w 115"/>
                  <a:gd name="T77" fmla="*/ 79 h 139"/>
                  <a:gd name="T78" fmla="*/ 17 w 115"/>
                  <a:gd name="T79" fmla="*/ 93 h 139"/>
                  <a:gd name="T80" fmla="*/ 0 w 115"/>
                  <a:gd name="T81" fmla="*/ 107 h 139"/>
                  <a:gd name="T82" fmla="*/ 0 w 115"/>
                  <a:gd name="T83" fmla="*/ 108 h 1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39">
                    <a:moveTo>
                      <a:pt x="0" y="108"/>
                    </a:moveTo>
                    <a:lnTo>
                      <a:pt x="16" y="132"/>
                    </a:lnTo>
                    <a:lnTo>
                      <a:pt x="28" y="129"/>
                    </a:lnTo>
                    <a:lnTo>
                      <a:pt x="53" y="139"/>
                    </a:lnTo>
                    <a:lnTo>
                      <a:pt x="52" y="134"/>
                    </a:lnTo>
                    <a:lnTo>
                      <a:pt x="45" y="129"/>
                    </a:lnTo>
                    <a:lnTo>
                      <a:pt x="67" y="107"/>
                    </a:lnTo>
                    <a:lnTo>
                      <a:pt x="89" y="108"/>
                    </a:lnTo>
                    <a:lnTo>
                      <a:pt x="100" y="114"/>
                    </a:lnTo>
                    <a:lnTo>
                      <a:pt x="100" y="119"/>
                    </a:lnTo>
                    <a:lnTo>
                      <a:pt x="111" y="119"/>
                    </a:lnTo>
                    <a:lnTo>
                      <a:pt x="113" y="112"/>
                    </a:lnTo>
                    <a:lnTo>
                      <a:pt x="115" y="97"/>
                    </a:lnTo>
                    <a:lnTo>
                      <a:pt x="97" y="86"/>
                    </a:lnTo>
                    <a:lnTo>
                      <a:pt x="82" y="66"/>
                    </a:lnTo>
                    <a:lnTo>
                      <a:pt x="90" y="52"/>
                    </a:lnTo>
                    <a:lnTo>
                      <a:pt x="94" y="38"/>
                    </a:lnTo>
                    <a:lnTo>
                      <a:pt x="89" y="29"/>
                    </a:lnTo>
                    <a:lnTo>
                      <a:pt x="73" y="28"/>
                    </a:lnTo>
                    <a:lnTo>
                      <a:pt x="50" y="25"/>
                    </a:lnTo>
                    <a:lnTo>
                      <a:pt x="42" y="18"/>
                    </a:lnTo>
                    <a:lnTo>
                      <a:pt x="50" y="8"/>
                    </a:lnTo>
                    <a:lnTo>
                      <a:pt x="45" y="0"/>
                    </a:lnTo>
                    <a:lnTo>
                      <a:pt x="19" y="12"/>
                    </a:lnTo>
                    <a:lnTo>
                      <a:pt x="15" y="21"/>
                    </a:lnTo>
                    <a:lnTo>
                      <a:pt x="22" y="25"/>
                    </a:lnTo>
                    <a:lnTo>
                      <a:pt x="24" y="35"/>
                    </a:lnTo>
                    <a:lnTo>
                      <a:pt x="34" y="25"/>
                    </a:lnTo>
                    <a:lnTo>
                      <a:pt x="47" y="35"/>
                    </a:lnTo>
                    <a:lnTo>
                      <a:pt x="69" y="40"/>
                    </a:lnTo>
                    <a:lnTo>
                      <a:pt x="72" y="50"/>
                    </a:lnTo>
                    <a:lnTo>
                      <a:pt x="60" y="60"/>
                    </a:lnTo>
                    <a:lnTo>
                      <a:pt x="43" y="41"/>
                    </a:lnTo>
                    <a:lnTo>
                      <a:pt x="31" y="41"/>
                    </a:lnTo>
                    <a:lnTo>
                      <a:pt x="27" y="49"/>
                    </a:lnTo>
                    <a:lnTo>
                      <a:pt x="17" y="42"/>
                    </a:lnTo>
                    <a:lnTo>
                      <a:pt x="5" y="50"/>
                    </a:lnTo>
                    <a:lnTo>
                      <a:pt x="14" y="65"/>
                    </a:lnTo>
                    <a:lnTo>
                      <a:pt x="5" y="79"/>
                    </a:lnTo>
                    <a:lnTo>
                      <a:pt x="17" y="93"/>
                    </a:lnTo>
                    <a:lnTo>
                      <a:pt x="0" y="107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3420" y="1400"/>
                <a:ext cx="115" cy="139"/>
              </a:xfrm>
              <a:custGeom>
                <a:avLst/>
                <a:gdLst>
                  <a:gd name="T0" fmla="*/ 0 w 115"/>
                  <a:gd name="T1" fmla="*/ 108 h 139"/>
                  <a:gd name="T2" fmla="*/ 16 w 115"/>
                  <a:gd name="T3" fmla="*/ 132 h 139"/>
                  <a:gd name="T4" fmla="*/ 28 w 115"/>
                  <a:gd name="T5" fmla="*/ 129 h 139"/>
                  <a:gd name="T6" fmla="*/ 53 w 115"/>
                  <a:gd name="T7" fmla="*/ 139 h 139"/>
                  <a:gd name="T8" fmla="*/ 52 w 115"/>
                  <a:gd name="T9" fmla="*/ 134 h 139"/>
                  <a:gd name="T10" fmla="*/ 45 w 115"/>
                  <a:gd name="T11" fmla="*/ 129 h 139"/>
                  <a:gd name="T12" fmla="*/ 67 w 115"/>
                  <a:gd name="T13" fmla="*/ 107 h 139"/>
                  <a:gd name="T14" fmla="*/ 89 w 115"/>
                  <a:gd name="T15" fmla="*/ 108 h 139"/>
                  <a:gd name="T16" fmla="*/ 100 w 115"/>
                  <a:gd name="T17" fmla="*/ 114 h 139"/>
                  <a:gd name="T18" fmla="*/ 100 w 115"/>
                  <a:gd name="T19" fmla="*/ 119 h 139"/>
                  <a:gd name="T20" fmla="*/ 111 w 115"/>
                  <a:gd name="T21" fmla="*/ 119 h 139"/>
                  <a:gd name="T22" fmla="*/ 113 w 115"/>
                  <a:gd name="T23" fmla="*/ 112 h 139"/>
                  <a:gd name="T24" fmla="*/ 115 w 115"/>
                  <a:gd name="T25" fmla="*/ 97 h 139"/>
                  <a:gd name="T26" fmla="*/ 97 w 115"/>
                  <a:gd name="T27" fmla="*/ 86 h 139"/>
                  <a:gd name="T28" fmla="*/ 82 w 115"/>
                  <a:gd name="T29" fmla="*/ 66 h 139"/>
                  <a:gd name="T30" fmla="*/ 90 w 115"/>
                  <a:gd name="T31" fmla="*/ 52 h 139"/>
                  <a:gd name="T32" fmla="*/ 94 w 115"/>
                  <a:gd name="T33" fmla="*/ 38 h 139"/>
                  <a:gd name="T34" fmla="*/ 89 w 115"/>
                  <a:gd name="T35" fmla="*/ 29 h 139"/>
                  <a:gd name="T36" fmla="*/ 73 w 115"/>
                  <a:gd name="T37" fmla="*/ 28 h 139"/>
                  <a:gd name="T38" fmla="*/ 50 w 115"/>
                  <a:gd name="T39" fmla="*/ 25 h 139"/>
                  <a:gd name="T40" fmla="*/ 42 w 115"/>
                  <a:gd name="T41" fmla="*/ 18 h 139"/>
                  <a:gd name="T42" fmla="*/ 50 w 115"/>
                  <a:gd name="T43" fmla="*/ 8 h 139"/>
                  <a:gd name="T44" fmla="*/ 45 w 115"/>
                  <a:gd name="T45" fmla="*/ 0 h 139"/>
                  <a:gd name="T46" fmla="*/ 19 w 115"/>
                  <a:gd name="T47" fmla="*/ 12 h 139"/>
                  <a:gd name="T48" fmla="*/ 15 w 115"/>
                  <a:gd name="T49" fmla="*/ 21 h 139"/>
                  <a:gd name="T50" fmla="*/ 22 w 115"/>
                  <a:gd name="T51" fmla="*/ 25 h 139"/>
                  <a:gd name="T52" fmla="*/ 24 w 115"/>
                  <a:gd name="T53" fmla="*/ 35 h 139"/>
                  <a:gd name="T54" fmla="*/ 34 w 115"/>
                  <a:gd name="T55" fmla="*/ 25 h 139"/>
                  <a:gd name="T56" fmla="*/ 47 w 115"/>
                  <a:gd name="T57" fmla="*/ 35 h 139"/>
                  <a:gd name="T58" fmla="*/ 69 w 115"/>
                  <a:gd name="T59" fmla="*/ 40 h 139"/>
                  <a:gd name="T60" fmla="*/ 72 w 115"/>
                  <a:gd name="T61" fmla="*/ 50 h 139"/>
                  <a:gd name="T62" fmla="*/ 60 w 115"/>
                  <a:gd name="T63" fmla="*/ 60 h 139"/>
                  <a:gd name="T64" fmla="*/ 43 w 115"/>
                  <a:gd name="T65" fmla="*/ 41 h 139"/>
                  <a:gd name="T66" fmla="*/ 31 w 115"/>
                  <a:gd name="T67" fmla="*/ 41 h 139"/>
                  <a:gd name="T68" fmla="*/ 27 w 115"/>
                  <a:gd name="T69" fmla="*/ 49 h 139"/>
                  <a:gd name="T70" fmla="*/ 17 w 115"/>
                  <a:gd name="T71" fmla="*/ 42 h 139"/>
                  <a:gd name="T72" fmla="*/ 5 w 115"/>
                  <a:gd name="T73" fmla="*/ 50 h 139"/>
                  <a:gd name="T74" fmla="*/ 14 w 115"/>
                  <a:gd name="T75" fmla="*/ 65 h 139"/>
                  <a:gd name="T76" fmla="*/ 5 w 115"/>
                  <a:gd name="T77" fmla="*/ 79 h 139"/>
                  <a:gd name="T78" fmla="*/ 17 w 115"/>
                  <a:gd name="T79" fmla="*/ 93 h 139"/>
                  <a:gd name="T80" fmla="*/ 0 w 115"/>
                  <a:gd name="T81" fmla="*/ 107 h 139"/>
                  <a:gd name="T82" fmla="*/ 0 w 115"/>
                  <a:gd name="T83" fmla="*/ 108 h 1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39">
                    <a:moveTo>
                      <a:pt x="0" y="108"/>
                    </a:moveTo>
                    <a:lnTo>
                      <a:pt x="16" y="132"/>
                    </a:lnTo>
                    <a:lnTo>
                      <a:pt x="28" y="129"/>
                    </a:lnTo>
                    <a:lnTo>
                      <a:pt x="53" y="139"/>
                    </a:lnTo>
                    <a:lnTo>
                      <a:pt x="52" y="134"/>
                    </a:lnTo>
                    <a:lnTo>
                      <a:pt x="45" y="129"/>
                    </a:lnTo>
                    <a:lnTo>
                      <a:pt x="67" y="107"/>
                    </a:lnTo>
                    <a:lnTo>
                      <a:pt x="89" y="108"/>
                    </a:lnTo>
                    <a:lnTo>
                      <a:pt x="100" y="114"/>
                    </a:lnTo>
                    <a:lnTo>
                      <a:pt x="100" y="119"/>
                    </a:lnTo>
                    <a:lnTo>
                      <a:pt x="111" y="119"/>
                    </a:lnTo>
                    <a:lnTo>
                      <a:pt x="113" y="112"/>
                    </a:lnTo>
                    <a:lnTo>
                      <a:pt x="115" y="97"/>
                    </a:lnTo>
                    <a:lnTo>
                      <a:pt x="97" y="86"/>
                    </a:lnTo>
                    <a:lnTo>
                      <a:pt x="82" y="66"/>
                    </a:lnTo>
                    <a:lnTo>
                      <a:pt x="90" y="52"/>
                    </a:lnTo>
                    <a:lnTo>
                      <a:pt x="94" y="38"/>
                    </a:lnTo>
                    <a:lnTo>
                      <a:pt x="89" y="29"/>
                    </a:lnTo>
                    <a:lnTo>
                      <a:pt x="73" y="28"/>
                    </a:lnTo>
                    <a:lnTo>
                      <a:pt x="50" y="25"/>
                    </a:lnTo>
                    <a:lnTo>
                      <a:pt x="42" y="18"/>
                    </a:lnTo>
                    <a:lnTo>
                      <a:pt x="50" y="8"/>
                    </a:lnTo>
                    <a:lnTo>
                      <a:pt x="45" y="0"/>
                    </a:lnTo>
                    <a:lnTo>
                      <a:pt x="19" y="12"/>
                    </a:lnTo>
                    <a:lnTo>
                      <a:pt x="15" y="21"/>
                    </a:lnTo>
                    <a:lnTo>
                      <a:pt x="22" y="25"/>
                    </a:lnTo>
                    <a:lnTo>
                      <a:pt x="24" y="35"/>
                    </a:lnTo>
                    <a:lnTo>
                      <a:pt x="34" y="25"/>
                    </a:lnTo>
                    <a:lnTo>
                      <a:pt x="47" y="35"/>
                    </a:lnTo>
                    <a:lnTo>
                      <a:pt x="69" y="40"/>
                    </a:lnTo>
                    <a:lnTo>
                      <a:pt x="72" y="50"/>
                    </a:lnTo>
                    <a:lnTo>
                      <a:pt x="60" y="60"/>
                    </a:lnTo>
                    <a:lnTo>
                      <a:pt x="43" y="41"/>
                    </a:lnTo>
                    <a:lnTo>
                      <a:pt x="31" y="41"/>
                    </a:lnTo>
                    <a:lnTo>
                      <a:pt x="27" y="49"/>
                    </a:lnTo>
                    <a:lnTo>
                      <a:pt x="17" y="42"/>
                    </a:lnTo>
                    <a:lnTo>
                      <a:pt x="5" y="50"/>
                    </a:lnTo>
                    <a:lnTo>
                      <a:pt x="14" y="65"/>
                    </a:lnTo>
                    <a:lnTo>
                      <a:pt x="5" y="79"/>
                    </a:lnTo>
                    <a:lnTo>
                      <a:pt x="17" y="93"/>
                    </a:lnTo>
                    <a:lnTo>
                      <a:pt x="0" y="107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" name="Group 159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3542" y="1556"/>
              <a:ext cx="94" cy="99"/>
              <a:chOff x="3542" y="1556"/>
              <a:chExt cx="94" cy="99"/>
            </a:xfrm>
            <a:grpFill/>
          </p:grpSpPr>
          <p:sp>
            <p:nvSpPr>
              <p:cNvPr id="68" name="Freeform 157"/>
              <p:cNvSpPr>
                <a:spLocks/>
              </p:cNvSpPr>
              <p:nvPr/>
            </p:nvSpPr>
            <p:spPr bwMode="auto">
              <a:xfrm>
                <a:off x="3542" y="1556"/>
                <a:ext cx="94" cy="99"/>
              </a:xfrm>
              <a:custGeom>
                <a:avLst/>
                <a:gdLst>
                  <a:gd name="T0" fmla="*/ 3 w 94"/>
                  <a:gd name="T1" fmla="*/ 0 h 99"/>
                  <a:gd name="T2" fmla="*/ 0 w 94"/>
                  <a:gd name="T3" fmla="*/ 14 h 99"/>
                  <a:gd name="T4" fmla="*/ 6 w 94"/>
                  <a:gd name="T5" fmla="*/ 22 h 99"/>
                  <a:gd name="T6" fmla="*/ 6 w 94"/>
                  <a:gd name="T7" fmla="*/ 34 h 99"/>
                  <a:gd name="T8" fmla="*/ 8 w 94"/>
                  <a:gd name="T9" fmla="*/ 42 h 99"/>
                  <a:gd name="T10" fmla="*/ 16 w 94"/>
                  <a:gd name="T11" fmla="*/ 36 h 99"/>
                  <a:gd name="T12" fmla="*/ 22 w 94"/>
                  <a:gd name="T13" fmla="*/ 44 h 99"/>
                  <a:gd name="T14" fmla="*/ 32 w 94"/>
                  <a:gd name="T15" fmla="*/ 32 h 99"/>
                  <a:gd name="T16" fmla="*/ 40 w 94"/>
                  <a:gd name="T17" fmla="*/ 33 h 99"/>
                  <a:gd name="T18" fmla="*/ 55 w 94"/>
                  <a:gd name="T19" fmla="*/ 56 h 99"/>
                  <a:gd name="T20" fmla="*/ 51 w 94"/>
                  <a:gd name="T21" fmla="*/ 60 h 99"/>
                  <a:gd name="T22" fmla="*/ 41 w 94"/>
                  <a:gd name="T23" fmla="*/ 62 h 99"/>
                  <a:gd name="T24" fmla="*/ 31 w 94"/>
                  <a:gd name="T25" fmla="*/ 53 h 99"/>
                  <a:gd name="T26" fmla="*/ 32 w 94"/>
                  <a:gd name="T27" fmla="*/ 66 h 99"/>
                  <a:gd name="T28" fmla="*/ 34 w 94"/>
                  <a:gd name="T29" fmla="*/ 76 h 99"/>
                  <a:gd name="T30" fmla="*/ 25 w 94"/>
                  <a:gd name="T31" fmla="*/ 89 h 99"/>
                  <a:gd name="T32" fmla="*/ 31 w 94"/>
                  <a:gd name="T33" fmla="*/ 99 h 99"/>
                  <a:gd name="T34" fmla="*/ 58 w 94"/>
                  <a:gd name="T35" fmla="*/ 88 h 99"/>
                  <a:gd name="T36" fmla="*/ 94 w 94"/>
                  <a:gd name="T37" fmla="*/ 86 h 99"/>
                  <a:gd name="T38" fmla="*/ 90 w 94"/>
                  <a:gd name="T39" fmla="*/ 76 h 99"/>
                  <a:gd name="T40" fmla="*/ 93 w 94"/>
                  <a:gd name="T41" fmla="*/ 70 h 99"/>
                  <a:gd name="T42" fmla="*/ 68 w 94"/>
                  <a:gd name="T43" fmla="*/ 49 h 99"/>
                  <a:gd name="T44" fmla="*/ 45 w 94"/>
                  <a:gd name="T45" fmla="*/ 31 h 99"/>
                  <a:gd name="T46" fmla="*/ 34 w 94"/>
                  <a:gd name="T47" fmla="*/ 25 h 99"/>
                  <a:gd name="T48" fmla="*/ 23 w 94"/>
                  <a:gd name="T49" fmla="*/ 14 h 99"/>
                  <a:gd name="T50" fmla="*/ 4 w 94"/>
                  <a:gd name="T51" fmla="*/ 1 h 99"/>
                  <a:gd name="T52" fmla="*/ 3 w 94"/>
                  <a:gd name="T53" fmla="*/ 0 h 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4" h="99">
                    <a:moveTo>
                      <a:pt x="3" y="0"/>
                    </a:moveTo>
                    <a:lnTo>
                      <a:pt x="0" y="14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2" y="44"/>
                    </a:lnTo>
                    <a:lnTo>
                      <a:pt x="32" y="32"/>
                    </a:lnTo>
                    <a:lnTo>
                      <a:pt x="40" y="33"/>
                    </a:lnTo>
                    <a:lnTo>
                      <a:pt x="55" y="56"/>
                    </a:lnTo>
                    <a:lnTo>
                      <a:pt x="51" y="60"/>
                    </a:lnTo>
                    <a:lnTo>
                      <a:pt x="41" y="62"/>
                    </a:lnTo>
                    <a:lnTo>
                      <a:pt x="31" y="53"/>
                    </a:lnTo>
                    <a:lnTo>
                      <a:pt x="32" y="66"/>
                    </a:lnTo>
                    <a:lnTo>
                      <a:pt x="34" y="76"/>
                    </a:lnTo>
                    <a:lnTo>
                      <a:pt x="25" y="89"/>
                    </a:lnTo>
                    <a:lnTo>
                      <a:pt x="31" y="99"/>
                    </a:lnTo>
                    <a:lnTo>
                      <a:pt x="58" y="88"/>
                    </a:lnTo>
                    <a:lnTo>
                      <a:pt x="94" y="86"/>
                    </a:lnTo>
                    <a:lnTo>
                      <a:pt x="90" y="76"/>
                    </a:lnTo>
                    <a:lnTo>
                      <a:pt x="93" y="70"/>
                    </a:lnTo>
                    <a:lnTo>
                      <a:pt x="68" y="49"/>
                    </a:lnTo>
                    <a:lnTo>
                      <a:pt x="45" y="31"/>
                    </a:lnTo>
                    <a:lnTo>
                      <a:pt x="34" y="25"/>
                    </a:lnTo>
                    <a:lnTo>
                      <a:pt x="23" y="14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Freeform 158"/>
              <p:cNvSpPr>
                <a:spLocks/>
              </p:cNvSpPr>
              <p:nvPr/>
            </p:nvSpPr>
            <p:spPr bwMode="auto">
              <a:xfrm>
                <a:off x="3542" y="1556"/>
                <a:ext cx="94" cy="99"/>
              </a:xfrm>
              <a:custGeom>
                <a:avLst/>
                <a:gdLst>
                  <a:gd name="T0" fmla="*/ 3 w 94"/>
                  <a:gd name="T1" fmla="*/ 0 h 99"/>
                  <a:gd name="T2" fmla="*/ 0 w 94"/>
                  <a:gd name="T3" fmla="*/ 14 h 99"/>
                  <a:gd name="T4" fmla="*/ 6 w 94"/>
                  <a:gd name="T5" fmla="*/ 22 h 99"/>
                  <a:gd name="T6" fmla="*/ 6 w 94"/>
                  <a:gd name="T7" fmla="*/ 34 h 99"/>
                  <a:gd name="T8" fmla="*/ 8 w 94"/>
                  <a:gd name="T9" fmla="*/ 42 h 99"/>
                  <a:gd name="T10" fmla="*/ 16 w 94"/>
                  <a:gd name="T11" fmla="*/ 36 h 99"/>
                  <a:gd name="T12" fmla="*/ 22 w 94"/>
                  <a:gd name="T13" fmla="*/ 44 h 99"/>
                  <a:gd name="T14" fmla="*/ 32 w 94"/>
                  <a:gd name="T15" fmla="*/ 32 h 99"/>
                  <a:gd name="T16" fmla="*/ 40 w 94"/>
                  <a:gd name="T17" fmla="*/ 33 h 99"/>
                  <a:gd name="T18" fmla="*/ 55 w 94"/>
                  <a:gd name="T19" fmla="*/ 56 h 99"/>
                  <a:gd name="T20" fmla="*/ 51 w 94"/>
                  <a:gd name="T21" fmla="*/ 60 h 99"/>
                  <a:gd name="T22" fmla="*/ 41 w 94"/>
                  <a:gd name="T23" fmla="*/ 62 h 99"/>
                  <a:gd name="T24" fmla="*/ 31 w 94"/>
                  <a:gd name="T25" fmla="*/ 53 h 99"/>
                  <a:gd name="T26" fmla="*/ 32 w 94"/>
                  <a:gd name="T27" fmla="*/ 66 h 99"/>
                  <a:gd name="T28" fmla="*/ 34 w 94"/>
                  <a:gd name="T29" fmla="*/ 76 h 99"/>
                  <a:gd name="T30" fmla="*/ 25 w 94"/>
                  <a:gd name="T31" fmla="*/ 89 h 99"/>
                  <a:gd name="T32" fmla="*/ 31 w 94"/>
                  <a:gd name="T33" fmla="*/ 99 h 99"/>
                  <a:gd name="T34" fmla="*/ 58 w 94"/>
                  <a:gd name="T35" fmla="*/ 88 h 99"/>
                  <a:gd name="T36" fmla="*/ 94 w 94"/>
                  <a:gd name="T37" fmla="*/ 86 h 99"/>
                  <a:gd name="T38" fmla="*/ 90 w 94"/>
                  <a:gd name="T39" fmla="*/ 76 h 99"/>
                  <a:gd name="T40" fmla="*/ 93 w 94"/>
                  <a:gd name="T41" fmla="*/ 70 h 99"/>
                  <a:gd name="T42" fmla="*/ 68 w 94"/>
                  <a:gd name="T43" fmla="*/ 49 h 99"/>
                  <a:gd name="T44" fmla="*/ 45 w 94"/>
                  <a:gd name="T45" fmla="*/ 31 h 99"/>
                  <a:gd name="T46" fmla="*/ 34 w 94"/>
                  <a:gd name="T47" fmla="*/ 25 h 99"/>
                  <a:gd name="T48" fmla="*/ 23 w 94"/>
                  <a:gd name="T49" fmla="*/ 14 h 99"/>
                  <a:gd name="T50" fmla="*/ 4 w 94"/>
                  <a:gd name="T51" fmla="*/ 1 h 99"/>
                  <a:gd name="T52" fmla="*/ 3 w 94"/>
                  <a:gd name="T53" fmla="*/ 0 h 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4" h="99">
                    <a:moveTo>
                      <a:pt x="3" y="0"/>
                    </a:moveTo>
                    <a:lnTo>
                      <a:pt x="0" y="14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2" y="44"/>
                    </a:lnTo>
                    <a:lnTo>
                      <a:pt x="32" y="32"/>
                    </a:lnTo>
                    <a:lnTo>
                      <a:pt x="40" y="33"/>
                    </a:lnTo>
                    <a:lnTo>
                      <a:pt x="55" y="56"/>
                    </a:lnTo>
                    <a:lnTo>
                      <a:pt x="51" y="60"/>
                    </a:lnTo>
                    <a:lnTo>
                      <a:pt x="41" y="62"/>
                    </a:lnTo>
                    <a:lnTo>
                      <a:pt x="31" y="53"/>
                    </a:lnTo>
                    <a:lnTo>
                      <a:pt x="32" y="66"/>
                    </a:lnTo>
                    <a:lnTo>
                      <a:pt x="34" y="76"/>
                    </a:lnTo>
                    <a:lnTo>
                      <a:pt x="25" y="89"/>
                    </a:lnTo>
                    <a:lnTo>
                      <a:pt x="31" y="99"/>
                    </a:lnTo>
                    <a:lnTo>
                      <a:pt x="58" y="88"/>
                    </a:lnTo>
                    <a:lnTo>
                      <a:pt x="94" y="86"/>
                    </a:lnTo>
                    <a:lnTo>
                      <a:pt x="90" y="76"/>
                    </a:lnTo>
                    <a:lnTo>
                      <a:pt x="93" y="70"/>
                    </a:lnTo>
                    <a:lnTo>
                      <a:pt x="68" y="49"/>
                    </a:lnTo>
                    <a:lnTo>
                      <a:pt x="45" y="31"/>
                    </a:lnTo>
                    <a:lnTo>
                      <a:pt x="34" y="25"/>
                    </a:lnTo>
                    <a:lnTo>
                      <a:pt x="23" y="14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5" name="Group 162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2004" y="2076"/>
              <a:ext cx="739" cy="661"/>
              <a:chOff x="2004" y="2076"/>
              <a:chExt cx="739" cy="661"/>
            </a:xfrm>
            <a:grpFill/>
          </p:grpSpPr>
          <p:sp>
            <p:nvSpPr>
              <p:cNvPr id="66" name="Freeform 160"/>
              <p:cNvSpPr>
                <a:spLocks/>
              </p:cNvSpPr>
              <p:nvPr/>
            </p:nvSpPr>
            <p:spPr bwMode="auto">
              <a:xfrm>
                <a:off x="2004" y="2076"/>
                <a:ext cx="739" cy="661"/>
              </a:xfrm>
              <a:custGeom>
                <a:avLst/>
                <a:gdLst>
                  <a:gd name="T0" fmla="*/ 123 w 739"/>
                  <a:gd name="T1" fmla="*/ 191 h 661"/>
                  <a:gd name="T2" fmla="*/ 193 w 739"/>
                  <a:gd name="T3" fmla="*/ 178 h 661"/>
                  <a:gd name="T4" fmla="*/ 202 w 739"/>
                  <a:gd name="T5" fmla="*/ 121 h 661"/>
                  <a:gd name="T6" fmla="*/ 269 w 739"/>
                  <a:gd name="T7" fmla="*/ 74 h 661"/>
                  <a:gd name="T8" fmla="*/ 349 w 739"/>
                  <a:gd name="T9" fmla="*/ 37 h 661"/>
                  <a:gd name="T10" fmla="*/ 393 w 739"/>
                  <a:gd name="T11" fmla="*/ 39 h 661"/>
                  <a:gd name="T12" fmla="*/ 428 w 739"/>
                  <a:gd name="T13" fmla="*/ 70 h 661"/>
                  <a:gd name="T14" fmla="*/ 431 w 739"/>
                  <a:gd name="T15" fmla="*/ 126 h 661"/>
                  <a:gd name="T16" fmla="*/ 439 w 739"/>
                  <a:gd name="T17" fmla="*/ 133 h 661"/>
                  <a:gd name="T18" fmla="*/ 516 w 739"/>
                  <a:gd name="T19" fmla="*/ 117 h 661"/>
                  <a:gd name="T20" fmla="*/ 526 w 739"/>
                  <a:gd name="T21" fmla="*/ 59 h 661"/>
                  <a:gd name="T22" fmla="*/ 501 w 739"/>
                  <a:gd name="T23" fmla="*/ 21 h 661"/>
                  <a:gd name="T24" fmla="*/ 568 w 739"/>
                  <a:gd name="T25" fmla="*/ 3 h 661"/>
                  <a:gd name="T26" fmla="*/ 582 w 739"/>
                  <a:gd name="T27" fmla="*/ 35 h 661"/>
                  <a:gd name="T28" fmla="*/ 647 w 739"/>
                  <a:gd name="T29" fmla="*/ 17 h 661"/>
                  <a:gd name="T30" fmla="*/ 660 w 739"/>
                  <a:gd name="T31" fmla="*/ 48 h 661"/>
                  <a:gd name="T32" fmla="*/ 642 w 739"/>
                  <a:gd name="T33" fmla="*/ 102 h 661"/>
                  <a:gd name="T34" fmla="*/ 670 w 739"/>
                  <a:gd name="T35" fmla="*/ 138 h 661"/>
                  <a:gd name="T36" fmla="*/ 684 w 739"/>
                  <a:gd name="T37" fmla="*/ 174 h 661"/>
                  <a:gd name="T38" fmla="*/ 704 w 739"/>
                  <a:gd name="T39" fmla="*/ 202 h 661"/>
                  <a:gd name="T40" fmla="*/ 739 w 739"/>
                  <a:gd name="T41" fmla="*/ 254 h 661"/>
                  <a:gd name="T42" fmla="*/ 660 w 739"/>
                  <a:gd name="T43" fmla="*/ 329 h 661"/>
                  <a:gd name="T44" fmla="*/ 619 w 739"/>
                  <a:gd name="T45" fmla="*/ 331 h 661"/>
                  <a:gd name="T46" fmla="*/ 578 w 739"/>
                  <a:gd name="T47" fmla="*/ 356 h 661"/>
                  <a:gd name="T48" fmla="*/ 560 w 739"/>
                  <a:gd name="T49" fmla="*/ 380 h 661"/>
                  <a:gd name="T50" fmla="*/ 577 w 739"/>
                  <a:gd name="T51" fmla="*/ 404 h 661"/>
                  <a:gd name="T52" fmla="*/ 537 w 739"/>
                  <a:gd name="T53" fmla="*/ 440 h 661"/>
                  <a:gd name="T54" fmla="*/ 515 w 739"/>
                  <a:gd name="T55" fmla="*/ 500 h 661"/>
                  <a:gd name="T56" fmla="*/ 455 w 739"/>
                  <a:gd name="T57" fmla="*/ 534 h 661"/>
                  <a:gd name="T58" fmla="*/ 439 w 739"/>
                  <a:gd name="T59" fmla="*/ 563 h 661"/>
                  <a:gd name="T60" fmla="*/ 395 w 739"/>
                  <a:gd name="T61" fmla="*/ 498 h 661"/>
                  <a:gd name="T62" fmla="*/ 376 w 739"/>
                  <a:gd name="T63" fmla="*/ 511 h 661"/>
                  <a:gd name="T64" fmla="*/ 298 w 739"/>
                  <a:gd name="T65" fmla="*/ 550 h 661"/>
                  <a:gd name="T66" fmla="*/ 244 w 739"/>
                  <a:gd name="T67" fmla="*/ 584 h 661"/>
                  <a:gd name="T68" fmla="*/ 190 w 739"/>
                  <a:gd name="T69" fmla="*/ 624 h 661"/>
                  <a:gd name="T70" fmla="*/ 167 w 739"/>
                  <a:gd name="T71" fmla="*/ 661 h 661"/>
                  <a:gd name="T72" fmla="*/ 113 w 739"/>
                  <a:gd name="T73" fmla="*/ 655 h 661"/>
                  <a:gd name="T74" fmla="*/ 81 w 739"/>
                  <a:gd name="T75" fmla="*/ 611 h 661"/>
                  <a:gd name="T76" fmla="*/ 67 w 739"/>
                  <a:gd name="T77" fmla="*/ 577 h 661"/>
                  <a:gd name="T78" fmla="*/ 27 w 739"/>
                  <a:gd name="T79" fmla="*/ 540 h 661"/>
                  <a:gd name="T80" fmla="*/ 42 w 739"/>
                  <a:gd name="T81" fmla="*/ 484 h 661"/>
                  <a:gd name="T82" fmla="*/ 1 w 739"/>
                  <a:gd name="T83" fmla="*/ 458 h 661"/>
                  <a:gd name="T84" fmla="*/ 32 w 739"/>
                  <a:gd name="T85" fmla="*/ 425 h 661"/>
                  <a:gd name="T86" fmla="*/ 47 w 739"/>
                  <a:gd name="T87" fmla="*/ 405 h 661"/>
                  <a:gd name="T88" fmla="*/ 60 w 739"/>
                  <a:gd name="T89" fmla="*/ 357 h 661"/>
                  <a:gd name="T90" fmla="*/ 51 w 739"/>
                  <a:gd name="T91" fmla="*/ 264 h 661"/>
                  <a:gd name="T92" fmla="*/ 42 w 739"/>
                  <a:gd name="T93" fmla="*/ 233 h 661"/>
                  <a:gd name="T94" fmla="*/ 29 w 739"/>
                  <a:gd name="T95" fmla="*/ 211 h 661"/>
                  <a:gd name="T96" fmla="*/ 68 w 739"/>
                  <a:gd name="T97" fmla="*/ 184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9" h="661">
                    <a:moveTo>
                      <a:pt x="65" y="201"/>
                    </a:moveTo>
                    <a:lnTo>
                      <a:pt x="67" y="184"/>
                    </a:lnTo>
                    <a:lnTo>
                      <a:pt x="106" y="205"/>
                    </a:lnTo>
                    <a:lnTo>
                      <a:pt x="123" y="191"/>
                    </a:lnTo>
                    <a:lnTo>
                      <a:pt x="134" y="196"/>
                    </a:lnTo>
                    <a:lnTo>
                      <a:pt x="170" y="182"/>
                    </a:lnTo>
                    <a:lnTo>
                      <a:pt x="181" y="185"/>
                    </a:lnTo>
                    <a:lnTo>
                      <a:pt x="193" y="178"/>
                    </a:lnTo>
                    <a:lnTo>
                      <a:pt x="204" y="163"/>
                    </a:lnTo>
                    <a:lnTo>
                      <a:pt x="175" y="139"/>
                    </a:lnTo>
                    <a:lnTo>
                      <a:pt x="191" y="119"/>
                    </a:lnTo>
                    <a:lnTo>
                      <a:pt x="202" y="121"/>
                    </a:lnTo>
                    <a:lnTo>
                      <a:pt x="221" y="103"/>
                    </a:lnTo>
                    <a:lnTo>
                      <a:pt x="229" y="102"/>
                    </a:lnTo>
                    <a:lnTo>
                      <a:pt x="251" y="75"/>
                    </a:lnTo>
                    <a:lnTo>
                      <a:pt x="269" y="74"/>
                    </a:lnTo>
                    <a:lnTo>
                      <a:pt x="286" y="72"/>
                    </a:lnTo>
                    <a:lnTo>
                      <a:pt x="311" y="65"/>
                    </a:lnTo>
                    <a:lnTo>
                      <a:pt x="333" y="52"/>
                    </a:lnTo>
                    <a:lnTo>
                      <a:pt x="349" y="37"/>
                    </a:lnTo>
                    <a:lnTo>
                      <a:pt x="353" y="28"/>
                    </a:lnTo>
                    <a:lnTo>
                      <a:pt x="364" y="16"/>
                    </a:lnTo>
                    <a:lnTo>
                      <a:pt x="382" y="31"/>
                    </a:lnTo>
                    <a:lnTo>
                      <a:pt x="393" y="39"/>
                    </a:lnTo>
                    <a:lnTo>
                      <a:pt x="405" y="39"/>
                    </a:lnTo>
                    <a:lnTo>
                      <a:pt x="413" y="46"/>
                    </a:lnTo>
                    <a:lnTo>
                      <a:pt x="433" y="63"/>
                    </a:lnTo>
                    <a:lnTo>
                      <a:pt x="428" y="70"/>
                    </a:lnTo>
                    <a:lnTo>
                      <a:pt x="421" y="87"/>
                    </a:lnTo>
                    <a:lnTo>
                      <a:pt x="418" y="100"/>
                    </a:lnTo>
                    <a:lnTo>
                      <a:pt x="437" y="103"/>
                    </a:lnTo>
                    <a:lnTo>
                      <a:pt x="431" y="126"/>
                    </a:lnTo>
                    <a:lnTo>
                      <a:pt x="413" y="133"/>
                    </a:lnTo>
                    <a:lnTo>
                      <a:pt x="423" y="145"/>
                    </a:lnTo>
                    <a:lnTo>
                      <a:pt x="430" y="142"/>
                    </a:lnTo>
                    <a:lnTo>
                      <a:pt x="439" y="133"/>
                    </a:lnTo>
                    <a:lnTo>
                      <a:pt x="470" y="134"/>
                    </a:lnTo>
                    <a:lnTo>
                      <a:pt x="490" y="118"/>
                    </a:lnTo>
                    <a:lnTo>
                      <a:pt x="505" y="126"/>
                    </a:lnTo>
                    <a:lnTo>
                      <a:pt x="516" y="117"/>
                    </a:lnTo>
                    <a:lnTo>
                      <a:pt x="530" y="105"/>
                    </a:lnTo>
                    <a:lnTo>
                      <a:pt x="522" y="94"/>
                    </a:lnTo>
                    <a:lnTo>
                      <a:pt x="528" y="75"/>
                    </a:lnTo>
                    <a:lnTo>
                      <a:pt x="526" y="59"/>
                    </a:lnTo>
                    <a:lnTo>
                      <a:pt x="519" y="50"/>
                    </a:lnTo>
                    <a:lnTo>
                      <a:pt x="501" y="40"/>
                    </a:lnTo>
                    <a:lnTo>
                      <a:pt x="497" y="33"/>
                    </a:lnTo>
                    <a:lnTo>
                      <a:pt x="501" y="21"/>
                    </a:lnTo>
                    <a:lnTo>
                      <a:pt x="526" y="23"/>
                    </a:lnTo>
                    <a:lnTo>
                      <a:pt x="536" y="7"/>
                    </a:lnTo>
                    <a:lnTo>
                      <a:pt x="551" y="0"/>
                    </a:lnTo>
                    <a:lnTo>
                      <a:pt x="568" y="3"/>
                    </a:lnTo>
                    <a:lnTo>
                      <a:pt x="579" y="8"/>
                    </a:lnTo>
                    <a:lnTo>
                      <a:pt x="577" y="20"/>
                    </a:lnTo>
                    <a:lnTo>
                      <a:pt x="578" y="28"/>
                    </a:lnTo>
                    <a:lnTo>
                      <a:pt x="582" y="35"/>
                    </a:lnTo>
                    <a:lnTo>
                      <a:pt x="597" y="39"/>
                    </a:lnTo>
                    <a:lnTo>
                      <a:pt x="616" y="33"/>
                    </a:lnTo>
                    <a:lnTo>
                      <a:pt x="628" y="29"/>
                    </a:lnTo>
                    <a:lnTo>
                      <a:pt x="647" y="17"/>
                    </a:lnTo>
                    <a:lnTo>
                      <a:pt x="656" y="11"/>
                    </a:lnTo>
                    <a:lnTo>
                      <a:pt x="659" y="17"/>
                    </a:lnTo>
                    <a:lnTo>
                      <a:pt x="661" y="32"/>
                    </a:lnTo>
                    <a:lnTo>
                      <a:pt x="660" y="48"/>
                    </a:lnTo>
                    <a:lnTo>
                      <a:pt x="637" y="63"/>
                    </a:lnTo>
                    <a:lnTo>
                      <a:pt x="632" y="83"/>
                    </a:lnTo>
                    <a:lnTo>
                      <a:pt x="644" y="88"/>
                    </a:lnTo>
                    <a:lnTo>
                      <a:pt x="642" y="102"/>
                    </a:lnTo>
                    <a:lnTo>
                      <a:pt x="634" y="108"/>
                    </a:lnTo>
                    <a:lnTo>
                      <a:pt x="641" y="119"/>
                    </a:lnTo>
                    <a:lnTo>
                      <a:pt x="654" y="124"/>
                    </a:lnTo>
                    <a:lnTo>
                      <a:pt x="670" y="138"/>
                    </a:lnTo>
                    <a:lnTo>
                      <a:pt x="675" y="145"/>
                    </a:lnTo>
                    <a:lnTo>
                      <a:pt x="679" y="159"/>
                    </a:lnTo>
                    <a:lnTo>
                      <a:pt x="679" y="168"/>
                    </a:lnTo>
                    <a:lnTo>
                      <a:pt x="684" y="174"/>
                    </a:lnTo>
                    <a:lnTo>
                      <a:pt x="687" y="182"/>
                    </a:lnTo>
                    <a:lnTo>
                      <a:pt x="693" y="187"/>
                    </a:lnTo>
                    <a:lnTo>
                      <a:pt x="696" y="194"/>
                    </a:lnTo>
                    <a:lnTo>
                      <a:pt x="704" y="202"/>
                    </a:lnTo>
                    <a:lnTo>
                      <a:pt x="709" y="210"/>
                    </a:lnTo>
                    <a:lnTo>
                      <a:pt x="721" y="206"/>
                    </a:lnTo>
                    <a:lnTo>
                      <a:pt x="723" y="232"/>
                    </a:lnTo>
                    <a:lnTo>
                      <a:pt x="739" y="254"/>
                    </a:lnTo>
                    <a:lnTo>
                      <a:pt x="728" y="280"/>
                    </a:lnTo>
                    <a:lnTo>
                      <a:pt x="709" y="298"/>
                    </a:lnTo>
                    <a:lnTo>
                      <a:pt x="691" y="309"/>
                    </a:lnTo>
                    <a:lnTo>
                      <a:pt x="660" y="329"/>
                    </a:lnTo>
                    <a:lnTo>
                      <a:pt x="653" y="328"/>
                    </a:lnTo>
                    <a:lnTo>
                      <a:pt x="642" y="321"/>
                    </a:lnTo>
                    <a:lnTo>
                      <a:pt x="628" y="316"/>
                    </a:lnTo>
                    <a:lnTo>
                      <a:pt x="619" y="331"/>
                    </a:lnTo>
                    <a:lnTo>
                      <a:pt x="610" y="346"/>
                    </a:lnTo>
                    <a:lnTo>
                      <a:pt x="600" y="349"/>
                    </a:lnTo>
                    <a:lnTo>
                      <a:pt x="587" y="352"/>
                    </a:lnTo>
                    <a:lnTo>
                      <a:pt x="578" y="356"/>
                    </a:lnTo>
                    <a:lnTo>
                      <a:pt x="573" y="356"/>
                    </a:lnTo>
                    <a:lnTo>
                      <a:pt x="563" y="362"/>
                    </a:lnTo>
                    <a:lnTo>
                      <a:pt x="560" y="369"/>
                    </a:lnTo>
                    <a:lnTo>
                      <a:pt x="560" y="380"/>
                    </a:lnTo>
                    <a:lnTo>
                      <a:pt x="549" y="382"/>
                    </a:lnTo>
                    <a:lnTo>
                      <a:pt x="549" y="395"/>
                    </a:lnTo>
                    <a:lnTo>
                      <a:pt x="569" y="392"/>
                    </a:lnTo>
                    <a:lnTo>
                      <a:pt x="577" y="404"/>
                    </a:lnTo>
                    <a:lnTo>
                      <a:pt x="580" y="415"/>
                    </a:lnTo>
                    <a:lnTo>
                      <a:pt x="570" y="428"/>
                    </a:lnTo>
                    <a:lnTo>
                      <a:pt x="560" y="440"/>
                    </a:lnTo>
                    <a:lnTo>
                      <a:pt x="537" y="440"/>
                    </a:lnTo>
                    <a:lnTo>
                      <a:pt x="537" y="456"/>
                    </a:lnTo>
                    <a:lnTo>
                      <a:pt x="534" y="468"/>
                    </a:lnTo>
                    <a:lnTo>
                      <a:pt x="518" y="492"/>
                    </a:lnTo>
                    <a:lnTo>
                      <a:pt x="515" y="500"/>
                    </a:lnTo>
                    <a:lnTo>
                      <a:pt x="493" y="509"/>
                    </a:lnTo>
                    <a:lnTo>
                      <a:pt x="485" y="502"/>
                    </a:lnTo>
                    <a:lnTo>
                      <a:pt x="474" y="511"/>
                    </a:lnTo>
                    <a:lnTo>
                      <a:pt x="455" y="534"/>
                    </a:lnTo>
                    <a:lnTo>
                      <a:pt x="462" y="548"/>
                    </a:lnTo>
                    <a:lnTo>
                      <a:pt x="452" y="562"/>
                    </a:lnTo>
                    <a:lnTo>
                      <a:pt x="445" y="563"/>
                    </a:lnTo>
                    <a:lnTo>
                      <a:pt x="439" y="563"/>
                    </a:lnTo>
                    <a:lnTo>
                      <a:pt x="417" y="531"/>
                    </a:lnTo>
                    <a:lnTo>
                      <a:pt x="423" y="519"/>
                    </a:lnTo>
                    <a:lnTo>
                      <a:pt x="406" y="505"/>
                    </a:lnTo>
                    <a:lnTo>
                      <a:pt x="395" y="498"/>
                    </a:lnTo>
                    <a:lnTo>
                      <a:pt x="398" y="491"/>
                    </a:lnTo>
                    <a:lnTo>
                      <a:pt x="390" y="488"/>
                    </a:lnTo>
                    <a:lnTo>
                      <a:pt x="376" y="498"/>
                    </a:lnTo>
                    <a:lnTo>
                      <a:pt x="376" y="511"/>
                    </a:lnTo>
                    <a:lnTo>
                      <a:pt x="363" y="520"/>
                    </a:lnTo>
                    <a:lnTo>
                      <a:pt x="367" y="532"/>
                    </a:lnTo>
                    <a:lnTo>
                      <a:pt x="324" y="552"/>
                    </a:lnTo>
                    <a:lnTo>
                      <a:pt x="298" y="550"/>
                    </a:lnTo>
                    <a:lnTo>
                      <a:pt x="288" y="572"/>
                    </a:lnTo>
                    <a:lnTo>
                      <a:pt x="272" y="582"/>
                    </a:lnTo>
                    <a:lnTo>
                      <a:pt x="261" y="577"/>
                    </a:lnTo>
                    <a:lnTo>
                      <a:pt x="244" y="584"/>
                    </a:lnTo>
                    <a:lnTo>
                      <a:pt x="227" y="587"/>
                    </a:lnTo>
                    <a:lnTo>
                      <a:pt x="198" y="602"/>
                    </a:lnTo>
                    <a:lnTo>
                      <a:pt x="199" y="615"/>
                    </a:lnTo>
                    <a:lnTo>
                      <a:pt x="190" y="624"/>
                    </a:lnTo>
                    <a:lnTo>
                      <a:pt x="173" y="617"/>
                    </a:lnTo>
                    <a:lnTo>
                      <a:pt x="165" y="626"/>
                    </a:lnTo>
                    <a:lnTo>
                      <a:pt x="172" y="651"/>
                    </a:lnTo>
                    <a:lnTo>
                      <a:pt x="167" y="661"/>
                    </a:lnTo>
                    <a:lnTo>
                      <a:pt x="152" y="655"/>
                    </a:lnTo>
                    <a:lnTo>
                      <a:pt x="144" y="661"/>
                    </a:lnTo>
                    <a:lnTo>
                      <a:pt x="134" y="648"/>
                    </a:lnTo>
                    <a:lnTo>
                      <a:pt x="113" y="655"/>
                    </a:lnTo>
                    <a:lnTo>
                      <a:pt x="88" y="647"/>
                    </a:lnTo>
                    <a:lnTo>
                      <a:pt x="84" y="640"/>
                    </a:lnTo>
                    <a:lnTo>
                      <a:pt x="90" y="626"/>
                    </a:lnTo>
                    <a:lnTo>
                      <a:pt x="81" y="611"/>
                    </a:lnTo>
                    <a:lnTo>
                      <a:pt x="70" y="606"/>
                    </a:lnTo>
                    <a:lnTo>
                      <a:pt x="64" y="611"/>
                    </a:lnTo>
                    <a:lnTo>
                      <a:pt x="54" y="596"/>
                    </a:lnTo>
                    <a:lnTo>
                      <a:pt x="67" y="577"/>
                    </a:lnTo>
                    <a:lnTo>
                      <a:pt x="57" y="569"/>
                    </a:lnTo>
                    <a:lnTo>
                      <a:pt x="53" y="565"/>
                    </a:lnTo>
                    <a:lnTo>
                      <a:pt x="42" y="543"/>
                    </a:lnTo>
                    <a:lnTo>
                      <a:pt x="27" y="540"/>
                    </a:lnTo>
                    <a:lnTo>
                      <a:pt x="24" y="520"/>
                    </a:lnTo>
                    <a:lnTo>
                      <a:pt x="27" y="499"/>
                    </a:lnTo>
                    <a:lnTo>
                      <a:pt x="37" y="491"/>
                    </a:lnTo>
                    <a:lnTo>
                      <a:pt x="42" y="484"/>
                    </a:lnTo>
                    <a:lnTo>
                      <a:pt x="26" y="473"/>
                    </a:lnTo>
                    <a:lnTo>
                      <a:pt x="24" y="465"/>
                    </a:lnTo>
                    <a:lnTo>
                      <a:pt x="12" y="462"/>
                    </a:lnTo>
                    <a:lnTo>
                      <a:pt x="1" y="458"/>
                    </a:lnTo>
                    <a:lnTo>
                      <a:pt x="0" y="444"/>
                    </a:lnTo>
                    <a:lnTo>
                      <a:pt x="3" y="437"/>
                    </a:lnTo>
                    <a:lnTo>
                      <a:pt x="11" y="444"/>
                    </a:lnTo>
                    <a:lnTo>
                      <a:pt x="32" y="425"/>
                    </a:lnTo>
                    <a:lnTo>
                      <a:pt x="52" y="413"/>
                    </a:lnTo>
                    <a:lnTo>
                      <a:pt x="57" y="404"/>
                    </a:lnTo>
                    <a:lnTo>
                      <a:pt x="55" y="398"/>
                    </a:lnTo>
                    <a:lnTo>
                      <a:pt x="47" y="405"/>
                    </a:lnTo>
                    <a:lnTo>
                      <a:pt x="43" y="398"/>
                    </a:lnTo>
                    <a:lnTo>
                      <a:pt x="43" y="389"/>
                    </a:lnTo>
                    <a:lnTo>
                      <a:pt x="48" y="375"/>
                    </a:lnTo>
                    <a:lnTo>
                      <a:pt x="60" y="357"/>
                    </a:lnTo>
                    <a:lnTo>
                      <a:pt x="70" y="343"/>
                    </a:lnTo>
                    <a:lnTo>
                      <a:pt x="70" y="320"/>
                    </a:lnTo>
                    <a:lnTo>
                      <a:pt x="73" y="309"/>
                    </a:lnTo>
                    <a:lnTo>
                      <a:pt x="51" y="264"/>
                    </a:lnTo>
                    <a:lnTo>
                      <a:pt x="53" y="254"/>
                    </a:lnTo>
                    <a:lnTo>
                      <a:pt x="43" y="250"/>
                    </a:lnTo>
                    <a:lnTo>
                      <a:pt x="39" y="242"/>
                    </a:lnTo>
                    <a:lnTo>
                      <a:pt x="42" y="233"/>
                    </a:lnTo>
                    <a:lnTo>
                      <a:pt x="42" y="230"/>
                    </a:lnTo>
                    <a:lnTo>
                      <a:pt x="31" y="229"/>
                    </a:lnTo>
                    <a:lnTo>
                      <a:pt x="26" y="218"/>
                    </a:lnTo>
                    <a:lnTo>
                      <a:pt x="29" y="211"/>
                    </a:lnTo>
                    <a:lnTo>
                      <a:pt x="28" y="204"/>
                    </a:lnTo>
                    <a:lnTo>
                      <a:pt x="42" y="196"/>
                    </a:lnTo>
                    <a:lnTo>
                      <a:pt x="64" y="199"/>
                    </a:lnTo>
                    <a:lnTo>
                      <a:pt x="68" y="184"/>
                    </a:lnTo>
                    <a:lnTo>
                      <a:pt x="65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Freeform 161"/>
              <p:cNvSpPr>
                <a:spLocks/>
              </p:cNvSpPr>
              <p:nvPr/>
            </p:nvSpPr>
            <p:spPr bwMode="auto">
              <a:xfrm>
                <a:off x="2004" y="2076"/>
                <a:ext cx="739" cy="661"/>
              </a:xfrm>
              <a:custGeom>
                <a:avLst/>
                <a:gdLst>
                  <a:gd name="T0" fmla="*/ 123 w 739"/>
                  <a:gd name="T1" fmla="*/ 191 h 661"/>
                  <a:gd name="T2" fmla="*/ 193 w 739"/>
                  <a:gd name="T3" fmla="*/ 178 h 661"/>
                  <a:gd name="T4" fmla="*/ 202 w 739"/>
                  <a:gd name="T5" fmla="*/ 121 h 661"/>
                  <a:gd name="T6" fmla="*/ 269 w 739"/>
                  <a:gd name="T7" fmla="*/ 74 h 661"/>
                  <a:gd name="T8" fmla="*/ 349 w 739"/>
                  <a:gd name="T9" fmla="*/ 37 h 661"/>
                  <a:gd name="T10" fmla="*/ 393 w 739"/>
                  <a:gd name="T11" fmla="*/ 39 h 661"/>
                  <a:gd name="T12" fmla="*/ 428 w 739"/>
                  <a:gd name="T13" fmla="*/ 70 h 661"/>
                  <a:gd name="T14" fmla="*/ 431 w 739"/>
                  <a:gd name="T15" fmla="*/ 126 h 661"/>
                  <a:gd name="T16" fmla="*/ 439 w 739"/>
                  <a:gd name="T17" fmla="*/ 133 h 661"/>
                  <a:gd name="T18" fmla="*/ 516 w 739"/>
                  <a:gd name="T19" fmla="*/ 117 h 661"/>
                  <a:gd name="T20" fmla="*/ 526 w 739"/>
                  <a:gd name="T21" fmla="*/ 59 h 661"/>
                  <a:gd name="T22" fmla="*/ 501 w 739"/>
                  <a:gd name="T23" fmla="*/ 21 h 661"/>
                  <a:gd name="T24" fmla="*/ 568 w 739"/>
                  <a:gd name="T25" fmla="*/ 3 h 661"/>
                  <a:gd name="T26" fmla="*/ 582 w 739"/>
                  <a:gd name="T27" fmla="*/ 35 h 661"/>
                  <a:gd name="T28" fmla="*/ 647 w 739"/>
                  <a:gd name="T29" fmla="*/ 17 h 661"/>
                  <a:gd name="T30" fmla="*/ 660 w 739"/>
                  <a:gd name="T31" fmla="*/ 48 h 661"/>
                  <a:gd name="T32" fmla="*/ 642 w 739"/>
                  <a:gd name="T33" fmla="*/ 102 h 661"/>
                  <a:gd name="T34" fmla="*/ 670 w 739"/>
                  <a:gd name="T35" fmla="*/ 138 h 661"/>
                  <a:gd name="T36" fmla="*/ 684 w 739"/>
                  <a:gd name="T37" fmla="*/ 174 h 661"/>
                  <a:gd name="T38" fmla="*/ 704 w 739"/>
                  <a:gd name="T39" fmla="*/ 202 h 661"/>
                  <a:gd name="T40" fmla="*/ 739 w 739"/>
                  <a:gd name="T41" fmla="*/ 254 h 661"/>
                  <a:gd name="T42" fmla="*/ 660 w 739"/>
                  <a:gd name="T43" fmla="*/ 329 h 661"/>
                  <a:gd name="T44" fmla="*/ 619 w 739"/>
                  <a:gd name="T45" fmla="*/ 331 h 661"/>
                  <a:gd name="T46" fmla="*/ 578 w 739"/>
                  <a:gd name="T47" fmla="*/ 356 h 661"/>
                  <a:gd name="T48" fmla="*/ 560 w 739"/>
                  <a:gd name="T49" fmla="*/ 380 h 661"/>
                  <a:gd name="T50" fmla="*/ 577 w 739"/>
                  <a:gd name="T51" fmla="*/ 404 h 661"/>
                  <a:gd name="T52" fmla="*/ 537 w 739"/>
                  <a:gd name="T53" fmla="*/ 440 h 661"/>
                  <a:gd name="T54" fmla="*/ 515 w 739"/>
                  <a:gd name="T55" fmla="*/ 500 h 661"/>
                  <a:gd name="T56" fmla="*/ 455 w 739"/>
                  <a:gd name="T57" fmla="*/ 534 h 661"/>
                  <a:gd name="T58" fmla="*/ 439 w 739"/>
                  <a:gd name="T59" fmla="*/ 563 h 661"/>
                  <a:gd name="T60" fmla="*/ 395 w 739"/>
                  <a:gd name="T61" fmla="*/ 498 h 661"/>
                  <a:gd name="T62" fmla="*/ 376 w 739"/>
                  <a:gd name="T63" fmla="*/ 511 h 661"/>
                  <a:gd name="T64" fmla="*/ 298 w 739"/>
                  <a:gd name="T65" fmla="*/ 550 h 661"/>
                  <a:gd name="T66" fmla="*/ 244 w 739"/>
                  <a:gd name="T67" fmla="*/ 584 h 661"/>
                  <a:gd name="T68" fmla="*/ 190 w 739"/>
                  <a:gd name="T69" fmla="*/ 624 h 661"/>
                  <a:gd name="T70" fmla="*/ 167 w 739"/>
                  <a:gd name="T71" fmla="*/ 661 h 661"/>
                  <a:gd name="T72" fmla="*/ 113 w 739"/>
                  <a:gd name="T73" fmla="*/ 655 h 661"/>
                  <a:gd name="T74" fmla="*/ 81 w 739"/>
                  <a:gd name="T75" fmla="*/ 611 h 661"/>
                  <a:gd name="T76" fmla="*/ 67 w 739"/>
                  <a:gd name="T77" fmla="*/ 577 h 661"/>
                  <a:gd name="T78" fmla="*/ 27 w 739"/>
                  <a:gd name="T79" fmla="*/ 540 h 661"/>
                  <a:gd name="T80" fmla="*/ 42 w 739"/>
                  <a:gd name="T81" fmla="*/ 484 h 661"/>
                  <a:gd name="T82" fmla="*/ 1 w 739"/>
                  <a:gd name="T83" fmla="*/ 458 h 661"/>
                  <a:gd name="T84" fmla="*/ 32 w 739"/>
                  <a:gd name="T85" fmla="*/ 425 h 661"/>
                  <a:gd name="T86" fmla="*/ 47 w 739"/>
                  <a:gd name="T87" fmla="*/ 405 h 661"/>
                  <a:gd name="T88" fmla="*/ 60 w 739"/>
                  <a:gd name="T89" fmla="*/ 357 h 661"/>
                  <a:gd name="T90" fmla="*/ 51 w 739"/>
                  <a:gd name="T91" fmla="*/ 264 h 661"/>
                  <a:gd name="T92" fmla="*/ 42 w 739"/>
                  <a:gd name="T93" fmla="*/ 233 h 661"/>
                  <a:gd name="T94" fmla="*/ 29 w 739"/>
                  <a:gd name="T95" fmla="*/ 211 h 661"/>
                  <a:gd name="T96" fmla="*/ 68 w 739"/>
                  <a:gd name="T97" fmla="*/ 184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9" h="661">
                    <a:moveTo>
                      <a:pt x="65" y="201"/>
                    </a:moveTo>
                    <a:lnTo>
                      <a:pt x="67" y="184"/>
                    </a:lnTo>
                    <a:lnTo>
                      <a:pt x="106" y="205"/>
                    </a:lnTo>
                    <a:lnTo>
                      <a:pt x="123" y="191"/>
                    </a:lnTo>
                    <a:lnTo>
                      <a:pt x="134" y="196"/>
                    </a:lnTo>
                    <a:lnTo>
                      <a:pt x="170" y="182"/>
                    </a:lnTo>
                    <a:lnTo>
                      <a:pt x="181" y="185"/>
                    </a:lnTo>
                    <a:lnTo>
                      <a:pt x="193" y="178"/>
                    </a:lnTo>
                    <a:lnTo>
                      <a:pt x="204" y="163"/>
                    </a:lnTo>
                    <a:lnTo>
                      <a:pt x="175" y="139"/>
                    </a:lnTo>
                    <a:lnTo>
                      <a:pt x="191" y="119"/>
                    </a:lnTo>
                    <a:lnTo>
                      <a:pt x="202" y="121"/>
                    </a:lnTo>
                    <a:lnTo>
                      <a:pt x="221" y="103"/>
                    </a:lnTo>
                    <a:lnTo>
                      <a:pt x="229" y="102"/>
                    </a:lnTo>
                    <a:lnTo>
                      <a:pt x="251" y="75"/>
                    </a:lnTo>
                    <a:lnTo>
                      <a:pt x="269" y="74"/>
                    </a:lnTo>
                    <a:lnTo>
                      <a:pt x="286" y="72"/>
                    </a:lnTo>
                    <a:lnTo>
                      <a:pt x="311" y="65"/>
                    </a:lnTo>
                    <a:lnTo>
                      <a:pt x="333" y="52"/>
                    </a:lnTo>
                    <a:lnTo>
                      <a:pt x="349" y="37"/>
                    </a:lnTo>
                    <a:lnTo>
                      <a:pt x="353" y="28"/>
                    </a:lnTo>
                    <a:lnTo>
                      <a:pt x="364" y="16"/>
                    </a:lnTo>
                    <a:lnTo>
                      <a:pt x="382" y="31"/>
                    </a:lnTo>
                    <a:lnTo>
                      <a:pt x="393" y="39"/>
                    </a:lnTo>
                    <a:lnTo>
                      <a:pt x="405" y="39"/>
                    </a:lnTo>
                    <a:lnTo>
                      <a:pt x="413" y="46"/>
                    </a:lnTo>
                    <a:lnTo>
                      <a:pt x="433" y="63"/>
                    </a:lnTo>
                    <a:lnTo>
                      <a:pt x="428" y="70"/>
                    </a:lnTo>
                    <a:lnTo>
                      <a:pt x="421" y="87"/>
                    </a:lnTo>
                    <a:lnTo>
                      <a:pt x="418" y="100"/>
                    </a:lnTo>
                    <a:lnTo>
                      <a:pt x="437" y="103"/>
                    </a:lnTo>
                    <a:lnTo>
                      <a:pt x="431" y="126"/>
                    </a:lnTo>
                    <a:lnTo>
                      <a:pt x="413" y="133"/>
                    </a:lnTo>
                    <a:lnTo>
                      <a:pt x="423" y="145"/>
                    </a:lnTo>
                    <a:lnTo>
                      <a:pt x="430" y="142"/>
                    </a:lnTo>
                    <a:lnTo>
                      <a:pt x="439" y="133"/>
                    </a:lnTo>
                    <a:lnTo>
                      <a:pt x="470" y="134"/>
                    </a:lnTo>
                    <a:lnTo>
                      <a:pt x="490" y="118"/>
                    </a:lnTo>
                    <a:lnTo>
                      <a:pt x="505" y="126"/>
                    </a:lnTo>
                    <a:lnTo>
                      <a:pt x="516" y="117"/>
                    </a:lnTo>
                    <a:lnTo>
                      <a:pt x="530" y="105"/>
                    </a:lnTo>
                    <a:lnTo>
                      <a:pt x="522" y="94"/>
                    </a:lnTo>
                    <a:lnTo>
                      <a:pt x="528" y="75"/>
                    </a:lnTo>
                    <a:lnTo>
                      <a:pt x="526" y="59"/>
                    </a:lnTo>
                    <a:lnTo>
                      <a:pt x="519" y="50"/>
                    </a:lnTo>
                    <a:lnTo>
                      <a:pt x="501" y="40"/>
                    </a:lnTo>
                    <a:lnTo>
                      <a:pt x="497" y="33"/>
                    </a:lnTo>
                    <a:lnTo>
                      <a:pt x="501" y="21"/>
                    </a:lnTo>
                    <a:lnTo>
                      <a:pt x="526" y="23"/>
                    </a:lnTo>
                    <a:lnTo>
                      <a:pt x="536" y="7"/>
                    </a:lnTo>
                    <a:lnTo>
                      <a:pt x="551" y="0"/>
                    </a:lnTo>
                    <a:lnTo>
                      <a:pt x="568" y="3"/>
                    </a:lnTo>
                    <a:lnTo>
                      <a:pt x="579" y="8"/>
                    </a:lnTo>
                    <a:lnTo>
                      <a:pt x="577" y="20"/>
                    </a:lnTo>
                    <a:lnTo>
                      <a:pt x="578" y="28"/>
                    </a:lnTo>
                    <a:lnTo>
                      <a:pt x="582" y="35"/>
                    </a:lnTo>
                    <a:lnTo>
                      <a:pt x="597" y="39"/>
                    </a:lnTo>
                    <a:lnTo>
                      <a:pt x="616" y="33"/>
                    </a:lnTo>
                    <a:lnTo>
                      <a:pt x="628" y="29"/>
                    </a:lnTo>
                    <a:lnTo>
                      <a:pt x="647" y="17"/>
                    </a:lnTo>
                    <a:lnTo>
                      <a:pt x="656" y="11"/>
                    </a:lnTo>
                    <a:lnTo>
                      <a:pt x="659" y="17"/>
                    </a:lnTo>
                    <a:lnTo>
                      <a:pt x="661" y="32"/>
                    </a:lnTo>
                    <a:lnTo>
                      <a:pt x="660" y="48"/>
                    </a:lnTo>
                    <a:lnTo>
                      <a:pt x="637" y="63"/>
                    </a:lnTo>
                    <a:lnTo>
                      <a:pt x="632" y="83"/>
                    </a:lnTo>
                    <a:lnTo>
                      <a:pt x="644" y="88"/>
                    </a:lnTo>
                    <a:lnTo>
                      <a:pt x="642" y="102"/>
                    </a:lnTo>
                    <a:lnTo>
                      <a:pt x="634" y="108"/>
                    </a:lnTo>
                    <a:lnTo>
                      <a:pt x="641" y="119"/>
                    </a:lnTo>
                    <a:lnTo>
                      <a:pt x="654" y="124"/>
                    </a:lnTo>
                    <a:lnTo>
                      <a:pt x="670" y="138"/>
                    </a:lnTo>
                    <a:lnTo>
                      <a:pt x="675" y="145"/>
                    </a:lnTo>
                    <a:lnTo>
                      <a:pt x="679" y="159"/>
                    </a:lnTo>
                    <a:lnTo>
                      <a:pt x="679" y="168"/>
                    </a:lnTo>
                    <a:lnTo>
                      <a:pt x="684" y="174"/>
                    </a:lnTo>
                    <a:lnTo>
                      <a:pt x="687" y="182"/>
                    </a:lnTo>
                    <a:lnTo>
                      <a:pt x="693" y="187"/>
                    </a:lnTo>
                    <a:lnTo>
                      <a:pt x="696" y="194"/>
                    </a:lnTo>
                    <a:lnTo>
                      <a:pt x="704" y="202"/>
                    </a:lnTo>
                    <a:lnTo>
                      <a:pt x="709" y="210"/>
                    </a:lnTo>
                    <a:lnTo>
                      <a:pt x="721" y="206"/>
                    </a:lnTo>
                    <a:lnTo>
                      <a:pt x="723" y="232"/>
                    </a:lnTo>
                    <a:lnTo>
                      <a:pt x="739" y="254"/>
                    </a:lnTo>
                    <a:lnTo>
                      <a:pt x="728" y="280"/>
                    </a:lnTo>
                    <a:lnTo>
                      <a:pt x="709" y="298"/>
                    </a:lnTo>
                    <a:lnTo>
                      <a:pt x="691" y="309"/>
                    </a:lnTo>
                    <a:lnTo>
                      <a:pt x="660" y="329"/>
                    </a:lnTo>
                    <a:lnTo>
                      <a:pt x="653" y="328"/>
                    </a:lnTo>
                    <a:lnTo>
                      <a:pt x="642" y="321"/>
                    </a:lnTo>
                    <a:lnTo>
                      <a:pt x="628" y="316"/>
                    </a:lnTo>
                    <a:lnTo>
                      <a:pt x="619" y="331"/>
                    </a:lnTo>
                    <a:lnTo>
                      <a:pt x="610" y="346"/>
                    </a:lnTo>
                    <a:lnTo>
                      <a:pt x="600" y="349"/>
                    </a:lnTo>
                    <a:lnTo>
                      <a:pt x="587" y="352"/>
                    </a:lnTo>
                    <a:lnTo>
                      <a:pt x="578" y="356"/>
                    </a:lnTo>
                    <a:lnTo>
                      <a:pt x="573" y="356"/>
                    </a:lnTo>
                    <a:lnTo>
                      <a:pt x="563" y="362"/>
                    </a:lnTo>
                    <a:lnTo>
                      <a:pt x="560" y="369"/>
                    </a:lnTo>
                    <a:lnTo>
                      <a:pt x="560" y="380"/>
                    </a:lnTo>
                    <a:lnTo>
                      <a:pt x="549" y="382"/>
                    </a:lnTo>
                    <a:lnTo>
                      <a:pt x="549" y="395"/>
                    </a:lnTo>
                    <a:lnTo>
                      <a:pt x="569" y="392"/>
                    </a:lnTo>
                    <a:lnTo>
                      <a:pt x="577" y="404"/>
                    </a:lnTo>
                    <a:lnTo>
                      <a:pt x="580" y="415"/>
                    </a:lnTo>
                    <a:lnTo>
                      <a:pt x="570" y="428"/>
                    </a:lnTo>
                    <a:lnTo>
                      <a:pt x="560" y="440"/>
                    </a:lnTo>
                    <a:lnTo>
                      <a:pt x="537" y="440"/>
                    </a:lnTo>
                    <a:lnTo>
                      <a:pt x="537" y="456"/>
                    </a:lnTo>
                    <a:lnTo>
                      <a:pt x="534" y="468"/>
                    </a:lnTo>
                    <a:lnTo>
                      <a:pt x="518" y="492"/>
                    </a:lnTo>
                    <a:lnTo>
                      <a:pt x="515" y="500"/>
                    </a:lnTo>
                    <a:lnTo>
                      <a:pt x="493" y="509"/>
                    </a:lnTo>
                    <a:lnTo>
                      <a:pt x="485" y="502"/>
                    </a:lnTo>
                    <a:lnTo>
                      <a:pt x="474" y="511"/>
                    </a:lnTo>
                    <a:lnTo>
                      <a:pt x="455" y="534"/>
                    </a:lnTo>
                    <a:lnTo>
                      <a:pt x="462" y="548"/>
                    </a:lnTo>
                    <a:lnTo>
                      <a:pt x="452" y="562"/>
                    </a:lnTo>
                    <a:lnTo>
                      <a:pt x="445" y="563"/>
                    </a:lnTo>
                    <a:lnTo>
                      <a:pt x="439" y="563"/>
                    </a:lnTo>
                    <a:lnTo>
                      <a:pt x="417" y="531"/>
                    </a:lnTo>
                    <a:lnTo>
                      <a:pt x="423" y="519"/>
                    </a:lnTo>
                    <a:lnTo>
                      <a:pt x="406" y="505"/>
                    </a:lnTo>
                    <a:lnTo>
                      <a:pt x="395" y="498"/>
                    </a:lnTo>
                    <a:lnTo>
                      <a:pt x="398" y="491"/>
                    </a:lnTo>
                    <a:lnTo>
                      <a:pt x="390" y="488"/>
                    </a:lnTo>
                    <a:lnTo>
                      <a:pt x="376" y="498"/>
                    </a:lnTo>
                    <a:lnTo>
                      <a:pt x="376" y="511"/>
                    </a:lnTo>
                    <a:lnTo>
                      <a:pt x="363" y="520"/>
                    </a:lnTo>
                    <a:lnTo>
                      <a:pt x="367" y="532"/>
                    </a:lnTo>
                    <a:lnTo>
                      <a:pt x="324" y="552"/>
                    </a:lnTo>
                    <a:lnTo>
                      <a:pt x="298" y="550"/>
                    </a:lnTo>
                    <a:lnTo>
                      <a:pt x="288" y="572"/>
                    </a:lnTo>
                    <a:lnTo>
                      <a:pt x="272" y="582"/>
                    </a:lnTo>
                    <a:lnTo>
                      <a:pt x="261" y="577"/>
                    </a:lnTo>
                    <a:lnTo>
                      <a:pt x="244" y="584"/>
                    </a:lnTo>
                    <a:lnTo>
                      <a:pt x="227" y="587"/>
                    </a:lnTo>
                    <a:lnTo>
                      <a:pt x="198" y="602"/>
                    </a:lnTo>
                    <a:lnTo>
                      <a:pt x="199" y="615"/>
                    </a:lnTo>
                    <a:lnTo>
                      <a:pt x="190" y="624"/>
                    </a:lnTo>
                    <a:lnTo>
                      <a:pt x="173" y="617"/>
                    </a:lnTo>
                    <a:lnTo>
                      <a:pt x="165" y="626"/>
                    </a:lnTo>
                    <a:lnTo>
                      <a:pt x="172" y="651"/>
                    </a:lnTo>
                    <a:lnTo>
                      <a:pt x="167" y="661"/>
                    </a:lnTo>
                    <a:lnTo>
                      <a:pt x="152" y="655"/>
                    </a:lnTo>
                    <a:lnTo>
                      <a:pt x="144" y="661"/>
                    </a:lnTo>
                    <a:lnTo>
                      <a:pt x="134" y="648"/>
                    </a:lnTo>
                    <a:lnTo>
                      <a:pt x="113" y="655"/>
                    </a:lnTo>
                    <a:lnTo>
                      <a:pt x="88" y="647"/>
                    </a:lnTo>
                    <a:lnTo>
                      <a:pt x="84" y="640"/>
                    </a:lnTo>
                    <a:lnTo>
                      <a:pt x="90" y="626"/>
                    </a:lnTo>
                    <a:lnTo>
                      <a:pt x="81" y="611"/>
                    </a:lnTo>
                    <a:lnTo>
                      <a:pt x="70" y="606"/>
                    </a:lnTo>
                    <a:lnTo>
                      <a:pt x="64" y="611"/>
                    </a:lnTo>
                    <a:lnTo>
                      <a:pt x="54" y="596"/>
                    </a:lnTo>
                    <a:lnTo>
                      <a:pt x="67" y="577"/>
                    </a:lnTo>
                    <a:lnTo>
                      <a:pt x="57" y="569"/>
                    </a:lnTo>
                    <a:lnTo>
                      <a:pt x="53" y="565"/>
                    </a:lnTo>
                    <a:lnTo>
                      <a:pt x="42" y="543"/>
                    </a:lnTo>
                    <a:lnTo>
                      <a:pt x="27" y="540"/>
                    </a:lnTo>
                    <a:lnTo>
                      <a:pt x="24" y="520"/>
                    </a:lnTo>
                    <a:lnTo>
                      <a:pt x="27" y="499"/>
                    </a:lnTo>
                    <a:lnTo>
                      <a:pt x="37" y="491"/>
                    </a:lnTo>
                    <a:lnTo>
                      <a:pt x="42" y="484"/>
                    </a:lnTo>
                    <a:lnTo>
                      <a:pt x="26" y="473"/>
                    </a:lnTo>
                    <a:lnTo>
                      <a:pt x="24" y="465"/>
                    </a:lnTo>
                    <a:lnTo>
                      <a:pt x="12" y="462"/>
                    </a:lnTo>
                    <a:lnTo>
                      <a:pt x="1" y="458"/>
                    </a:lnTo>
                    <a:lnTo>
                      <a:pt x="0" y="444"/>
                    </a:lnTo>
                    <a:lnTo>
                      <a:pt x="3" y="437"/>
                    </a:lnTo>
                    <a:lnTo>
                      <a:pt x="11" y="444"/>
                    </a:lnTo>
                    <a:lnTo>
                      <a:pt x="32" y="425"/>
                    </a:lnTo>
                    <a:lnTo>
                      <a:pt x="52" y="413"/>
                    </a:lnTo>
                    <a:lnTo>
                      <a:pt x="57" y="404"/>
                    </a:lnTo>
                    <a:lnTo>
                      <a:pt x="55" y="398"/>
                    </a:lnTo>
                    <a:lnTo>
                      <a:pt x="47" y="405"/>
                    </a:lnTo>
                    <a:lnTo>
                      <a:pt x="43" y="398"/>
                    </a:lnTo>
                    <a:lnTo>
                      <a:pt x="43" y="389"/>
                    </a:lnTo>
                    <a:lnTo>
                      <a:pt x="48" y="375"/>
                    </a:lnTo>
                    <a:lnTo>
                      <a:pt x="60" y="357"/>
                    </a:lnTo>
                    <a:lnTo>
                      <a:pt x="70" y="343"/>
                    </a:lnTo>
                    <a:lnTo>
                      <a:pt x="70" y="320"/>
                    </a:lnTo>
                    <a:lnTo>
                      <a:pt x="73" y="309"/>
                    </a:lnTo>
                    <a:lnTo>
                      <a:pt x="51" y="264"/>
                    </a:lnTo>
                    <a:lnTo>
                      <a:pt x="53" y="254"/>
                    </a:lnTo>
                    <a:lnTo>
                      <a:pt x="43" y="250"/>
                    </a:lnTo>
                    <a:lnTo>
                      <a:pt x="39" y="242"/>
                    </a:lnTo>
                    <a:lnTo>
                      <a:pt x="42" y="233"/>
                    </a:lnTo>
                    <a:lnTo>
                      <a:pt x="42" y="230"/>
                    </a:lnTo>
                    <a:lnTo>
                      <a:pt x="31" y="229"/>
                    </a:lnTo>
                    <a:lnTo>
                      <a:pt x="26" y="218"/>
                    </a:lnTo>
                    <a:lnTo>
                      <a:pt x="29" y="211"/>
                    </a:lnTo>
                    <a:lnTo>
                      <a:pt x="28" y="204"/>
                    </a:lnTo>
                    <a:lnTo>
                      <a:pt x="42" y="196"/>
                    </a:lnTo>
                    <a:lnTo>
                      <a:pt x="64" y="199"/>
                    </a:lnTo>
                    <a:lnTo>
                      <a:pt x="68" y="184"/>
                    </a:lnTo>
                    <a:lnTo>
                      <a:pt x="65" y="201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" name="Group 165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3226" y="2327"/>
              <a:ext cx="616" cy="460"/>
              <a:chOff x="3226" y="2327"/>
              <a:chExt cx="616" cy="460"/>
            </a:xfrm>
            <a:grpFill/>
          </p:grpSpPr>
          <p:sp>
            <p:nvSpPr>
              <p:cNvPr id="64" name="Freeform 163"/>
              <p:cNvSpPr>
                <a:spLocks/>
              </p:cNvSpPr>
              <p:nvPr/>
            </p:nvSpPr>
            <p:spPr bwMode="auto">
              <a:xfrm>
                <a:off x="3226" y="2327"/>
                <a:ext cx="616" cy="460"/>
              </a:xfrm>
              <a:custGeom>
                <a:avLst/>
                <a:gdLst>
                  <a:gd name="T0" fmla="*/ 8 w 616"/>
                  <a:gd name="T1" fmla="*/ 370 h 460"/>
                  <a:gd name="T2" fmla="*/ 0 w 616"/>
                  <a:gd name="T3" fmla="*/ 336 h 460"/>
                  <a:gd name="T4" fmla="*/ 37 w 616"/>
                  <a:gd name="T5" fmla="*/ 338 h 460"/>
                  <a:gd name="T6" fmla="*/ 80 w 616"/>
                  <a:gd name="T7" fmla="*/ 308 h 460"/>
                  <a:gd name="T8" fmla="*/ 80 w 616"/>
                  <a:gd name="T9" fmla="*/ 282 h 460"/>
                  <a:gd name="T10" fmla="*/ 124 w 616"/>
                  <a:gd name="T11" fmla="*/ 227 h 460"/>
                  <a:gd name="T12" fmla="*/ 129 w 616"/>
                  <a:gd name="T13" fmla="*/ 204 h 460"/>
                  <a:gd name="T14" fmla="*/ 68 w 616"/>
                  <a:gd name="T15" fmla="*/ 180 h 460"/>
                  <a:gd name="T16" fmla="*/ 59 w 616"/>
                  <a:gd name="T17" fmla="*/ 133 h 460"/>
                  <a:gd name="T18" fmla="*/ 70 w 616"/>
                  <a:gd name="T19" fmla="*/ 85 h 460"/>
                  <a:gd name="T20" fmla="*/ 105 w 616"/>
                  <a:gd name="T21" fmla="*/ 75 h 460"/>
                  <a:gd name="T22" fmla="*/ 151 w 616"/>
                  <a:gd name="T23" fmla="*/ 64 h 460"/>
                  <a:gd name="T24" fmla="*/ 208 w 616"/>
                  <a:gd name="T25" fmla="*/ 67 h 460"/>
                  <a:gd name="T26" fmla="*/ 266 w 616"/>
                  <a:gd name="T27" fmla="*/ 78 h 460"/>
                  <a:gd name="T28" fmla="*/ 357 w 616"/>
                  <a:gd name="T29" fmla="*/ 92 h 460"/>
                  <a:gd name="T30" fmla="*/ 364 w 616"/>
                  <a:gd name="T31" fmla="*/ 68 h 460"/>
                  <a:gd name="T32" fmla="*/ 405 w 616"/>
                  <a:gd name="T33" fmla="*/ 34 h 460"/>
                  <a:gd name="T34" fmla="*/ 438 w 616"/>
                  <a:gd name="T35" fmla="*/ 36 h 460"/>
                  <a:gd name="T36" fmla="*/ 443 w 616"/>
                  <a:gd name="T37" fmla="*/ 17 h 460"/>
                  <a:gd name="T38" fmla="*/ 474 w 616"/>
                  <a:gd name="T39" fmla="*/ 24 h 460"/>
                  <a:gd name="T40" fmla="*/ 509 w 616"/>
                  <a:gd name="T41" fmla="*/ 12 h 460"/>
                  <a:gd name="T42" fmla="*/ 538 w 616"/>
                  <a:gd name="T43" fmla="*/ 5 h 460"/>
                  <a:gd name="T44" fmla="*/ 553 w 616"/>
                  <a:gd name="T45" fmla="*/ 17 h 460"/>
                  <a:gd name="T46" fmla="*/ 599 w 616"/>
                  <a:gd name="T47" fmla="*/ 40 h 460"/>
                  <a:gd name="T48" fmla="*/ 609 w 616"/>
                  <a:gd name="T49" fmla="*/ 80 h 460"/>
                  <a:gd name="T50" fmla="*/ 612 w 616"/>
                  <a:gd name="T51" fmla="*/ 135 h 460"/>
                  <a:gd name="T52" fmla="*/ 590 w 616"/>
                  <a:gd name="T53" fmla="*/ 218 h 460"/>
                  <a:gd name="T54" fmla="*/ 577 w 616"/>
                  <a:gd name="T55" fmla="*/ 237 h 460"/>
                  <a:gd name="T56" fmla="*/ 544 w 616"/>
                  <a:gd name="T57" fmla="*/ 221 h 460"/>
                  <a:gd name="T58" fmla="*/ 538 w 616"/>
                  <a:gd name="T59" fmla="*/ 210 h 460"/>
                  <a:gd name="T60" fmla="*/ 513 w 616"/>
                  <a:gd name="T61" fmla="*/ 177 h 460"/>
                  <a:gd name="T62" fmla="*/ 477 w 616"/>
                  <a:gd name="T63" fmla="*/ 173 h 460"/>
                  <a:gd name="T64" fmla="*/ 497 w 616"/>
                  <a:gd name="T65" fmla="*/ 210 h 460"/>
                  <a:gd name="T66" fmla="*/ 472 w 616"/>
                  <a:gd name="T67" fmla="*/ 226 h 460"/>
                  <a:gd name="T68" fmla="*/ 430 w 616"/>
                  <a:gd name="T69" fmla="*/ 251 h 460"/>
                  <a:gd name="T70" fmla="*/ 400 w 616"/>
                  <a:gd name="T71" fmla="*/ 268 h 460"/>
                  <a:gd name="T72" fmla="*/ 372 w 616"/>
                  <a:gd name="T73" fmla="*/ 279 h 460"/>
                  <a:gd name="T74" fmla="*/ 329 w 616"/>
                  <a:gd name="T75" fmla="*/ 300 h 460"/>
                  <a:gd name="T76" fmla="*/ 296 w 616"/>
                  <a:gd name="T77" fmla="*/ 311 h 460"/>
                  <a:gd name="T78" fmla="*/ 272 w 616"/>
                  <a:gd name="T79" fmla="*/ 324 h 460"/>
                  <a:gd name="T80" fmla="*/ 229 w 616"/>
                  <a:gd name="T81" fmla="*/ 355 h 460"/>
                  <a:gd name="T82" fmla="*/ 210 w 616"/>
                  <a:gd name="T83" fmla="*/ 380 h 460"/>
                  <a:gd name="T84" fmla="*/ 166 w 616"/>
                  <a:gd name="T85" fmla="*/ 380 h 460"/>
                  <a:gd name="T86" fmla="*/ 125 w 616"/>
                  <a:gd name="T87" fmla="*/ 391 h 460"/>
                  <a:gd name="T88" fmla="*/ 93 w 616"/>
                  <a:gd name="T89" fmla="*/ 434 h 460"/>
                  <a:gd name="T90" fmla="*/ 82 w 616"/>
                  <a:gd name="T91" fmla="*/ 460 h 460"/>
                  <a:gd name="T92" fmla="*/ 66 w 616"/>
                  <a:gd name="T93" fmla="*/ 430 h 460"/>
                  <a:gd name="T94" fmla="*/ 25 w 616"/>
                  <a:gd name="T95" fmla="*/ 414 h 4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16" h="460">
                    <a:moveTo>
                      <a:pt x="10" y="388"/>
                    </a:moveTo>
                    <a:lnTo>
                      <a:pt x="8" y="370"/>
                    </a:lnTo>
                    <a:lnTo>
                      <a:pt x="7" y="353"/>
                    </a:lnTo>
                    <a:lnTo>
                      <a:pt x="0" y="336"/>
                    </a:lnTo>
                    <a:lnTo>
                      <a:pt x="21" y="321"/>
                    </a:lnTo>
                    <a:lnTo>
                      <a:pt x="37" y="338"/>
                    </a:lnTo>
                    <a:lnTo>
                      <a:pt x="55" y="316"/>
                    </a:lnTo>
                    <a:lnTo>
                      <a:pt x="80" y="308"/>
                    </a:lnTo>
                    <a:lnTo>
                      <a:pt x="89" y="296"/>
                    </a:lnTo>
                    <a:lnTo>
                      <a:pt x="80" y="282"/>
                    </a:lnTo>
                    <a:lnTo>
                      <a:pt x="96" y="258"/>
                    </a:lnTo>
                    <a:lnTo>
                      <a:pt x="124" y="227"/>
                    </a:lnTo>
                    <a:lnTo>
                      <a:pt x="141" y="223"/>
                    </a:lnTo>
                    <a:lnTo>
                      <a:pt x="129" y="204"/>
                    </a:lnTo>
                    <a:lnTo>
                      <a:pt x="89" y="179"/>
                    </a:lnTo>
                    <a:lnTo>
                      <a:pt x="68" y="180"/>
                    </a:lnTo>
                    <a:lnTo>
                      <a:pt x="51" y="165"/>
                    </a:lnTo>
                    <a:lnTo>
                      <a:pt x="59" y="133"/>
                    </a:lnTo>
                    <a:lnTo>
                      <a:pt x="57" y="104"/>
                    </a:lnTo>
                    <a:lnTo>
                      <a:pt x="70" y="85"/>
                    </a:lnTo>
                    <a:lnTo>
                      <a:pt x="86" y="78"/>
                    </a:lnTo>
                    <a:lnTo>
                      <a:pt x="105" y="75"/>
                    </a:lnTo>
                    <a:lnTo>
                      <a:pt x="129" y="80"/>
                    </a:lnTo>
                    <a:lnTo>
                      <a:pt x="151" y="64"/>
                    </a:lnTo>
                    <a:lnTo>
                      <a:pt x="185" y="68"/>
                    </a:lnTo>
                    <a:lnTo>
                      <a:pt x="208" y="67"/>
                    </a:lnTo>
                    <a:lnTo>
                      <a:pt x="237" y="69"/>
                    </a:lnTo>
                    <a:lnTo>
                      <a:pt x="266" y="78"/>
                    </a:lnTo>
                    <a:lnTo>
                      <a:pt x="285" y="74"/>
                    </a:lnTo>
                    <a:lnTo>
                      <a:pt x="357" y="92"/>
                    </a:lnTo>
                    <a:lnTo>
                      <a:pt x="372" y="82"/>
                    </a:lnTo>
                    <a:lnTo>
                      <a:pt x="364" y="68"/>
                    </a:lnTo>
                    <a:lnTo>
                      <a:pt x="372" y="50"/>
                    </a:lnTo>
                    <a:lnTo>
                      <a:pt x="405" y="34"/>
                    </a:lnTo>
                    <a:lnTo>
                      <a:pt x="430" y="47"/>
                    </a:lnTo>
                    <a:lnTo>
                      <a:pt x="438" y="36"/>
                    </a:lnTo>
                    <a:lnTo>
                      <a:pt x="434" y="30"/>
                    </a:lnTo>
                    <a:lnTo>
                      <a:pt x="443" y="17"/>
                    </a:lnTo>
                    <a:lnTo>
                      <a:pt x="465" y="24"/>
                    </a:lnTo>
                    <a:lnTo>
                      <a:pt x="474" y="24"/>
                    </a:lnTo>
                    <a:lnTo>
                      <a:pt x="499" y="12"/>
                    </a:lnTo>
                    <a:lnTo>
                      <a:pt x="509" y="12"/>
                    </a:lnTo>
                    <a:lnTo>
                      <a:pt x="524" y="4"/>
                    </a:lnTo>
                    <a:lnTo>
                      <a:pt x="538" y="5"/>
                    </a:lnTo>
                    <a:lnTo>
                      <a:pt x="553" y="0"/>
                    </a:lnTo>
                    <a:lnTo>
                      <a:pt x="553" y="17"/>
                    </a:lnTo>
                    <a:lnTo>
                      <a:pt x="572" y="34"/>
                    </a:lnTo>
                    <a:lnTo>
                      <a:pt x="599" y="40"/>
                    </a:lnTo>
                    <a:lnTo>
                      <a:pt x="606" y="67"/>
                    </a:lnTo>
                    <a:lnTo>
                      <a:pt x="609" y="80"/>
                    </a:lnTo>
                    <a:lnTo>
                      <a:pt x="616" y="102"/>
                    </a:lnTo>
                    <a:lnTo>
                      <a:pt x="612" y="135"/>
                    </a:lnTo>
                    <a:lnTo>
                      <a:pt x="610" y="167"/>
                    </a:lnTo>
                    <a:lnTo>
                      <a:pt x="590" y="218"/>
                    </a:lnTo>
                    <a:lnTo>
                      <a:pt x="594" y="226"/>
                    </a:lnTo>
                    <a:lnTo>
                      <a:pt x="577" y="237"/>
                    </a:lnTo>
                    <a:lnTo>
                      <a:pt x="549" y="233"/>
                    </a:lnTo>
                    <a:lnTo>
                      <a:pt x="544" y="221"/>
                    </a:lnTo>
                    <a:lnTo>
                      <a:pt x="547" y="209"/>
                    </a:lnTo>
                    <a:lnTo>
                      <a:pt x="538" y="210"/>
                    </a:lnTo>
                    <a:lnTo>
                      <a:pt x="538" y="194"/>
                    </a:lnTo>
                    <a:lnTo>
                      <a:pt x="513" y="177"/>
                    </a:lnTo>
                    <a:lnTo>
                      <a:pt x="494" y="182"/>
                    </a:lnTo>
                    <a:lnTo>
                      <a:pt x="477" y="173"/>
                    </a:lnTo>
                    <a:lnTo>
                      <a:pt x="474" y="191"/>
                    </a:lnTo>
                    <a:lnTo>
                      <a:pt x="497" y="210"/>
                    </a:lnTo>
                    <a:lnTo>
                      <a:pt x="488" y="219"/>
                    </a:lnTo>
                    <a:lnTo>
                      <a:pt x="472" y="226"/>
                    </a:lnTo>
                    <a:lnTo>
                      <a:pt x="457" y="233"/>
                    </a:lnTo>
                    <a:lnTo>
                      <a:pt x="430" y="251"/>
                    </a:lnTo>
                    <a:lnTo>
                      <a:pt x="409" y="250"/>
                    </a:lnTo>
                    <a:lnTo>
                      <a:pt x="400" y="268"/>
                    </a:lnTo>
                    <a:lnTo>
                      <a:pt x="384" y="279"/>
                    </a:lnTo>
                    <a:lnTo>
                      <a:pt x="372" y="279"/>
                    </a:lnTo>
                    <a:lnTo>
                      <a:pt x="341" y="287"/>
                    </a:lnTo>
                    <a:lnTo>
                      <a:pt x="329" y="300"/>
                    </a:lnTo>
                    <a:lnTo>
                      <a:pt x="308" y="320"/>
                    </a:lnTo>
                    <a:lnTo>
                      <a:pt x="296" y="311"/>
                    </a:lnTo>
                    <a:lnTo>
                      <a:pt x="285" y="327"/>
                    </a:lnTo>
                    <a:lnTo>
                      <a:pt x="272" y="324"/>
                    </a:lnTo>
                    <a:lnTo>
                      <a:pt x="263" y="350"/>
                    </a:lnTo>
                    <a:lnTo>
                      <a:pt x="229" y="355"/>
                    </a:lnTo>
                    <a:lnTo>
                      <a:pt x="220" y="367"/>
                    </a:lnTo>
                    <a:lnTo>
                      <a:pt x="210" y="380"/>
                    </a:lnTo>
                    <a:lnTo>
                      <a:pt x="190" y="374"/>
                    </a:lnTo>
                    <a:lnTo>
                      <a:pt x="166" y="380"/>
                    </a:lnTo>
                    <a:lnTo>
                      <a:pt x="160" y="391"/>
                    </a:lnTo>
                    <a:lnTo>
                      <a:pt x="125" y="391"/>
                    </a:lnTo>
                    <a:lnTo>
                      <a:pt x="105" y="406"/>
                    </a:lnTo>
                    <a:lnTo>
                      <a:pt x="93" y="434"/>
                    </a:lnTo>
                    <a:lnTo>
                      <a:pt x="92" y="458"/>
                    </a:lnTo>
                    <a:lnTo>
                      <a:pt x="82" y="460"/>
                    </a:lnTo>
                    <a:lnTo>
                      <a:pt x="75" y="451"/>
                    </a:lnTo>
                    <a:lnTo>
                      <a:pt x="66" y="430"/>
                    </a:lnTo>
                    <a:lnTo>
                      <a:pt x="44" y="419"/>
                    </a:lnTo>
                    <a:lnTo>
                      <a:pt x="25" y="414"/>
                    </a:lnTo>
                    <a:lnTo>
                      <a:pt x="10" y="3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Freeform 164"/>
              <p:cNvSpPr>
                <a:spLocks/>
              </p:cNvSpPr>
              <p:nvPr/>
            </p:nvSpPr>
            <p:spPr bwMode="auto">
              <a:xfrm>
                <a:off x="3226" y="2327"/>
                <a:ext cx="616" cy="460"/>
              </a:xfrm>
              <a:custGeom>
                <a:avLst/>
                <a:gdLst>
                  <a:gd name="T0" fmla="*/ 8 w 616"/>
                  <a:gd name="T1" fmla="*/ 370 h 460"/>
                  <a:gd name="T2" fmla="*/ 0 w 616"/>
                  <a:gd name="T3" fmla="*/ 336 h 460"/>
                  <a:gd name="T4" fmla="*/ 37 w 616"/>
                  <a:gd name="T5" fmla="*/ 338 h 460"/>
                  <a:gd name="T6" fmla="*/ 80 w 616"/>
                  <a:gd name="T7" fmla="*/ 308 h 460"/>
                  <a:gd name="T8" fmla="*/ 80 w 616"/>
                  <a:gd name="T9" fmla="*/ 282 h 460"/>
                  <a:gd name="T10" fmla="*/ 124 w 616"/>
                  <a:gd name="T11" fmla="*/ 227 h 460"/>
                  <a:gd name="T12" fmla="*/ 129 w 616"/>
                  <a:gd name="T13" fmla="*/ 204 h 460"/>
                  <a:gd name="T14" fmla="*/ 68 w 616"/>
                  <a:gd name="T15" fmla="*/ 180 h 460"/>
                  <a:gd name="T16" fmla="*/ 59 w 616"/>
                  <a:gd name="T17" fmla="*/ 133 h 460"/>
                  <a:gd name="T18" fmla="*/ 70 w 616"/>
                  <a:gd name="T19" fmla="*/ 85 h 460"/>
                  <a:gd name="T20" fmla="*/ 105 w 616"/>
                  <a:gd name="T21" fmla="*/ 75 h 460"/>
                  <a:gd name="T22" fmla="*/ 151 w 616"/>
                  <a:gd name="T23" fmla="*/ 64 h 460"/>
                  <a:gd name="T24" fmla="*/ 208 w 616"/>
                  <a:gd name="T25" fmla="*/ 67 h 460"/>
                  <a:gd name="T26" fmla="*/ 266 w 616"/>
                  <a:gd name="T27" fmla="*/ 78 h 460"/>
                  <a:gd name="T28" fmla="*/ 357 w 616"/>
                  <a:gd name="T29" fmla="*/ 92 h 460"/>
                  <a:gd name="T30" fmla="*/ 364 w 616"/>
                  <a:gd name="T31" fmla="*/ 68 h 460"/>
                  <a:gd name="T32" fmla="*/ 405 w 616"/>
                  <a:gd name="T33" fmla="*/ 34 h 460"/>
                  <a:gd name="T34" fmla="*/ 438 w 616"/>
                  <a:gd name="T35" fmla="*/ 36 h 460"/>
                  <a:gd name="T36" fmla="*/ 443 w 616"/>
                  <a:gd name="T37" fmla="*/ 17 h 460"/>
                  <a:gd name="T38" fmla="*/ 474 w 616"/>
                  <a:gd name="T39" fmla="*/ 24 h 460"/>
                  <a:gd name="T40" fmla="*/ 509 w 616"/>
                  <a:gd name="T41" fmla="*/ 12 h 460"/>
                  <a:gd name="T42" fmla="*/ 538 w 616"/>
                  <a:gd name="T43" fmla="*/ 5 h 460"/>
                  <a:gd name="T44" fmla="*/ 553 w 616"/>
                  <a:gd name="T45" fmla="*/ 17 h 460"/>
                  <a:gd name="T46" fmla="*/ 599 w 616"/>
                  <a:gd name="T47" fmla="*/ 40 h 460"/>
                  <a:gd name="T48" fmla="*/ 609 w 616"/>
                  <a:gd name="T49" fmla="*/ 80 h 460"/>
                  <a:gd name="T50" fmla="*/ 612 w 616"/>
                  <a:gd name="T51" fmla="*/ 135 h 460"/>
                  <a:gd name="T52" fmla="*/ 590 w 616"/>
                  <a:gd name="T53" fmla="*/ 218 h 460"/>
                  <a:gd name="T54" fmla="*/ 577 w 616"/>
                  <a:gd name="T55" fmla="*/ 237 h 460"/>
                  <a:gd name="T56" fmla="*/ 544 w 616"/>
                  <a:gd name="T57" fmla="*/ 221 h 460"/>
                  <a:gd name="T58" fmla="*/ 538 w 616"/>
                  <a:gd name="T59" fmla="*/ 210 h 460"/>
                  <a:gd name="T60" fmla="*/ 513 w 616"/>
                  <a:gd name="T61" fmla="*/ 177 h 460"/>
                  <a:gd name="T62" fmla="*/ 477 w 616"/>
                  <a:gd name="T63" fmla="*/ 173 h 460"/>
                  <a:gd name="T64" fmla="*/ 497 w 616"/>
                  <a:gd name="T65" fmla="*/ 210 h 460"/>
                  <a:gd name="T66" fmla="*/ 472 w 616"/>
                  <a:gd name="T67" fmla="*/ 226 h 460"/>
                  <a:gd name="T68" fmla="*/ 430 w 616"/>
                  <a:gd name="T69" fmla="*/ 251 h 460"/>
                  <a:gd name="T70" fmla="*/ 400 w 616"/>
                  <a:gd name="T71" fmla="*/ 268 h 460"/>
                  <a:gd name="T72" fmla="*/ 372 w 616"/>
                  <a:gd name="T73" fmla="*/ 279 h 460"/>
                  <a:gd name="T74" fmla="*/ 329 w 616"/>
                  <a:gd name="T75" fmla="*/ 300 h 460"/>
                  <a:gd name="T76" fmla="*/ 296 w 616"/>
                  <a:gd name="T77" fmla="*/ 311 h 460"/>
                  <a:gd name="T78" fmla="*/ 272 w 616"/>
                  <a:gd name="T79" fmla="*/ 324 h 460"/>
                  <a:gd name="T80" fmla="*/ 229 w 616"/>
                  <a:gd name="T81" fmla="*/ 355 h 460"/>
                  <a:gd name="T82" fmla="*/ 210 w 616"/>
                  <a:gd name="T83" fmla="*/ 380 h 460"/>
                  <a:gd name="T84" fmla="*/ 166 w 616"/>
                  <a:gd name="T85" fmla="*/ 380 h 460"/>
                  <a:gd name="T86" fmla="*/ 125 w 616"/>
                  <a:gd name="T87" fmla="*/ 391 h 460"/>
                  <a:gd name="T88" fmla="*/ 93 w 616"/>
                  <a:gd name="T89" fmla="*/ 434 h 460"/>
                  <a:gd name="T90" fmla="*/ 82 w 616"/>
                  <a:gd name="T91" fmla="*/ 460 h 460"/>
                  <a:gd name="T92" fmla="*/ 66 w 616"/>
                  <a:gd name="T93" fmla="*/ 430 h 460"/>
                  <a:gd name="T94" fmla="*/ 25 w 616"/>
                  <a:gd name="T95" fmla="*/ 414 h 4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16" h="460">
                    <a:moveTo>
                      <a:pt x="10" y="388"/>
                    </a:moveTo>
                    <a:lnTo>
                      <a:pt x="8" y="370"/>
                    </a:lnTo>
                    <a:lnTo>
                      <a:pt x="7" y="353"/>
                    </a:lnTo>
                    <a:lnTo>
                      <a:pt x="0" y="336"/>
                    </a:lnTo>
                    <a:lnTo>
                      <a:pt x="21" y="321"/>
                    </a:lnTo>
                    <a:lnTo>
                      <a:pt x="37" y="338"/>
                    </a:lnTo>
                    <a:lnTo>
                      <a:pt x="55" y="316"/>
                    </a:lnTo>
                    <a:lnTo>
                      <a:pt x="80" y="308"/>
                    </a:lnTo>
                    <a:lnTo>
                      <a:pt x="89" y="296"/>
                    </a:lnTo>
                    <a:lnTo>
                      <a:pt x="80" y="282"/>
                    </a:lnTo>
                    <a:lnTo>
                      <a:pt x="96" y="258"/>
                    </a:lnTo>
                    <a:lnTo>
                      <a:pt x="124" y="227"/>
                    </a:lnTo>
                    <a:lnTo>
                      <a:pt x="141" y="223"/>
                    </a:lnTo>
                    <a:lnTo>
                      <a:pt x="129" y="204"/>
                    </a:lnTo>
                    <a:lnTo>
                      <a:pt x="89" y="179"/>
                    </a:lnTo>
                    <a:lnTo>
                      <a:pt x="68" y="180"/>
                    </a:lnTo>
                    <a:lnTo>
                      <a:pt x="51" y="165"/>
                    </a:lnTo>
                    <a:lnTo>
                      <a:pt x="59" y="133"/>
                    </a:lnTo>
                    <a:lnTo>
                      <a:pt x="57" y="104"/>
                    </a:lnTo>
                    <a:lnTo>
                      <a:pt x="70" y="85"/>
                    </a:lnTo>
                    <a:lnTo>
                      <a:pt x="86" y="78"/>
                    </a:lnTo>
                    <a:lnTo>
                      <a:pt x="105" y="75"/>
                    </a:lnTo>
                    <a:lnTo>
                      <a:pt x="129" y="80"/>
                    </a:lnTo>
                    <a:lnTo>
                      <a:pt x="151" y="64"/>
                    </a:lnTo>
                    <a:lnTo>
                      <a:pt x="185" y="68"/>
                    </a:lnTo>
                    <a:lnTo>
                      <a:pt x="208" y="67"/>
                    </a:lnTo>
                    <a:lnTo>
                      <a:pt x="237" y="69"/>
                    </a:lnTo>
                    <a:lnTo>
                      <a:pt x="266" y="78"/>
                    </a:lnTo>
                    <a:lnTo>
                      <a:pt x="285" y="74"/>
                    </a:lnTo>
                    <a:lnTo>
                      <a:pt x="357" y="92"/>
                    </a:lnTo>
                    <a:lnTo>
                      <a:pt x="372" y="82"/>
                    </a:lnTo>
                    <a:lnTo>
                      <a:pt x="364" y="68"/>
                    </a:lnTo>
                    <a:lnTo>
                      <a:pt x="372" y="50"/>
                    </a:lnTo>
                    <a:lnTo>
                      <a:pt x="405" y="34"/>
                    </a:lnTo>
                    <a:lnTo>
                      <a:pt x="430" y="47"/>
                    </a:lnTo>
                    <a:lnTo>
                      <a:pt x="438" y="36"/>
                    </a:lnTo>
                    <a:lnTo>
                      <a:pt x="434" y="30"/>
                    </a:lnTo>
                    <a:lnTo>
                      <a:pt x="443" y="17"/>
                    </a:lnTo>
                    <a:lnTo>
                      <a:pt x="465" y="24"/>
                    </a:lnTo>
                    <a:lnTo>
                      <a:pt x="474" y="24"/>
                    </a:lnTo>
                    <a:lnTo>
                      <a:pt x="499" y="12"/>
                    </a:lnTo>
                    <a:lnTo>
                      <a:pt x="509" y="12"/>
                    </a:lnTo>
                    <a:lnTo>
                      <a:pt x="524" y="4"/>
                    </a:lnTo>
                    <a:lnTo>
                      <a:pt x="538" y="5"/>
                    </a:lnTo>
                    <a:lnTo>
                      <a:pt x="553" y="0"/>
                    </a:lnTo>
                    <a:lnTo>
                      <a:pt x="553" y="17"/>
                    </a:lnTo>
                    <a:lnTo>
                      <a:pt x="572" y="34"/>
                    </a:lnTo>
                    <a:lnTo>
                      <a:pt x="599" y="40"/>
                    </a:lnTo>
                    <a:lnTo>
                      <a:pt x="606" y="67"/>
                    </a:lnTo>
                    <a:lnTo>
                      <a:pt x="609" y="80"/>
                    </a:lnTo>
                    <a:lnTo>
                      <a:pt x="616" y="102"/>
                    </a:lnTo>
                    <a:lnTo>
                      <a:pt x="612" y="135"/>
                    </a:lnTo>
                    <a:lnTo>
                      <a:pt x="610" y="167"/>
                    </a:lnTo>
                    <a:lnTo>
                      <a:pt x="590" y="218"/>
                    </a:lnTo>
                    <a:lnTo>
                      <a:pt x="594" y="226"/>
                    </a:lnTo>
                    <a:lnTo>
                      <a:pt x="577" y="237"/>
                    </a:lnTo>
                    <a:lnTo>
                      <a:pt x="549" y="233"/>
                    </a:lnTo>
                    <a:lnTo>
                      <a:pt x="544" y="221"/>
                    </a:lnTo>
                    <a:lnTo>
                      <a:pt x="547" y="209"/>
                    </a:lnTo>
                    <a:lnTo>
                      <a:pt x="538" y="210"/>
                    </a:lnTo>
                    <a:lnTo>
                      <a:pt x="538" y="194"/>
                    </a:lnTo>
                    <a:lnTo>
                      <a:pt x="513" y="177"/>
                    </a:lnTo>
                    <a:lnTo>
                      <a:pt x="494" y="182"/>
                    </a:lnTo>
                    <a:lnTo>
                      <a:pt x="477" y="173"/>
                    </a:lnTo>
                    <a:lnTo>
                      <a:pt x="474" y="191"/>
                    </a:lnTo>
                    <a:lnTo>
                      <a:pt x="497" y="210"/>
                    </a:lnTo>
                    <a:lnTo>
                      <a:pt x="488" y="219"/>
                    </a:lnTo>
                    <a:lnTo>
                      <a:pt x="472" y="226"/>
                    </a:lnTo>
                    <a:lnTo>
                      <a:pt x="457" y="233"/>
                    </a:lnTo>
                    <a:lnTo>
                      <a:pt x="430" y="251"/>
                    </a:lnTo>
                    <a:lnTo>
                      <a:pt x="409" y="250"/>
                    </a:lnTo>
                    <a:lnTo>
                      <a:pt x="400" y="268"/>
                    </a:lnTo>
                    <a:lnTo>
                      <a:pt x="384" y="279"/>
                    </a:lnTo>
                    <a:lnTo>
                      <a:pt x="372" y="279"/>
                    </a:lnTo>
                    <a:lnTo>
                      <a:pt x="341" y="287"/>
                    </a:lnTo>
                    <a:lnTo>
                      <a:pt x="329" y="300"/>
                    </a:lnTo>
                    <a:lnTo>
                      <a:pt x="308" y="320"/>
                    </a:lnTo>
                    <a:lnTo>
                      <a:pt x="296" y="311"/>
                    </a:lnTo>
                    <a:lnTo>
                      <a:pt x="285" y="327"/>
                    </a:lnTo>
                    <a:lnTo>
                      <a:pt x="272" y="324"/>
                    </a:lnTo>
                    <a:lnTo>
                      <a:pt x="263" y="350"/>
                    </a:lnTo>
                    <a:lnTo>
                      <a:pt x="229" y="355"/>
                    </a:lnTo>
                    <a:lnTo>
                      <a:pt x="220" y="367"/>
                    </a:lnTo>
                    <a:lnTo>
                      <a:pt x="210" y="380"/>
                    </a:lnTo>
                    <a:lnTo>
                      <a:pt x="190" y="374"/>
                    </a:lnTo>
                    <a:lnTo>
                      <a:pt x="166" y="380"/>
                    </a:lnTo>
                    <a:lnTo>
                      <a:pt x="160" y="391"/>
                    </a:lnTo>
                    <a:lnTo>
                      <a:pt x="125" y="391"/>
                    </a:lnTo>
                    <a:lnTo>
                      <a:pt x="105" y="406"/>
                    </a:lnTo>
                    <a:lnTo>
                      <a:pt x="93" y="434"/>
                    </a:lnTo>
                    <a:lnTo>
                      <a:pt x="92" y="458"/>
                    </a:lnTo>
                    <a:lnTo>
                      <a:pt x="82" y="460"/>
                    </a:lnTo>
                    <a:lnTo>
                      <a:pt x="75" y="451"/>
                    </a:lnTo>
                    <a:lnTo>
                      <a:pt x="66" y="430"/>
                    </a:lnTo>
                    <a:lnTo>
                      <a:pt x="44" y="419"/>
                    </a:lnTo>
                    <a:lnTo>
                      <a:pt x="25" y="414"/>
                    </a:lnTo>
                    <a:lnTo>
                      <a:pt x="10" y="38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7" name="Group 168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2034" y="2330"/>
              <a:ext cx="845" cy="831"/>
              <a:chOff x="2034" y="2330"/>
              <a:chExt cx="845" cy="831"/>
            </a:xfrm>
            <a:grpFill/>
          </p:grpSpPr>
          <p:sp>
            <p:nvSpPr>
              <p:cNvPr id="62" name="Freeform 166"/>
              <p:cNvSpPr>
                <a:spLocks/>
              </p:cNvSpPr>
              <p:nvPr/>
            </p:nvSpPr>
            <p:spPr bwMode="auto">
              <a:xfrm>
                <a:off x="2034" y="2330"/>
                <a:ext cx="845" cy="831"/>
              </a:xfrm>
              <a:custGeom>
                <a:avLst/>
                <a:gdLst>
                  <a:gd name="T0" fmla="*/ 59 w 845"/>
                  <a:gd name="T1" fmla="*/ 393 h 831"/>
                  <a:gd name="T2" fmla="*/ 115 w 845"/>
                  <a:gd name="T3" fmla="*/ 407 h 831"/>
                  <a:gd name="T4" fmla="*/ 142 w 845"/>
                  <a:gd name="T5" fmla="*/ 394 h 831"/>
                  <a:gd name="T6" fmla="*/ 160 w 845"/>
                  <a:gd name="T7" fmla="*/ 371 h 831"/>
                  <a:gd name="T8" fmla="*/ 200 w 845"/>
                  <a:gd name="T9" fmla="*/ 331 h 831"/>
                  <a:gd name="T10" fmla="*/ 241 w 845"/>
                  <a:gd name="T11" fmla="*/ 328 h 831"/>
                  <a:gd name="T12" fmla="*/ 295 w 845"/>
                  <a:gd name="T13" fmla="*/ 297 h 831"/>
                  <a:gd name="T14" fmla="*/ 348 w 845"/>
                  <a:gd name="T15" fmla="*/ 257 h 831"/>
                  <a:gd name="T16" fmla="*/ 369 w 845"/>
                  <a:gd name="T17" fmla="*/ 237 h 831"/>
                  <a:gd name="T18" fmla="*/ 387 w 845"/>
                  <a:gd name="T19" fmla="*/ 258 h 831"/>
                  <a:gd name="T20" fmla="*/ 405 w 845"/>
                  <a:gd name="T21" fmla="*/ 300 h 831"/>
                  <a:gd name="T22" fmla="*/ 433 w 845"/>
                  <a:gd name="T23" fmla="*/ 295 h 831"/>
                  <a:gd name="T24" fmla="*/ 455 w 845"/>
                  <a:gd name="T25" fmla="*/ 248 h 831"/>
                  <a:gd name="T26" fmla="*/ 496 w 845"/>
                  <a:gd name="T27" fmla="*/ 226 h 831"/>
                  <a:gd name="T28" fmla="*/ 508 w 845"/>
                  <a:gd name="T29" fmla="*/ 186 h 831"/>
                  <a:gd name="T30" fmla="*/ 543 w 845"/>
                  <a:gd name="T31" fmla="*/ 171 h 831"/>
                  <a:gd name="T32" fmla="*/ 540 w 845"/>
                  <a:gd name="T33" fmla="*/ 137 h 831"/>
                  <a:gd name="T34" fmla="*/ 531 w 845"/>
                  <a:gd name="T35" fmla="*/ 126 h 831"/>
                  <a:gd name="T36" fmla="*/ 543 w 845"/>
                  <a:gd name="T37" fmla="*/ 102 h 831"/>
                  <a:gd name="T38" fmla="*/ 599 w 845"/>
                  <a:gd name="T39" fmla="*/ 60 h 831"/>
                  <a:gd name="T40" fmla="*/ 682 w 845"/>
                  <a:gd name="T41" fmla="*/ 39 h 831"/>
                  <a:gd name="T42" fmla="*/ 746 w 845"/>
                  <a:gd name="T43" fmla="*/ 50 h 831"/>
                  <a:gd name="T44" fmla="*/ 756 w 845"/>
                  <a:gd name="T45" fmla="*/ 113 h 831"/>
                  <a:gd name="T46" fmla="*/ 817 w 845"/>
                  <a:gd name="T47" fmla="*/ 146 h 831"/>
                  <a:gd name="T48" fmla="*/ 822 w 845"/>
                  <a:gd name="T49" fmla="*/ 190 h 831"/>
                  <a:gd name="T50" fmla="*/ 806 w 845"/>
                  <a:gd name="T51" fmla="*/ 217 h 831"/>
                  <a:gd name="T52" fmla="*/ 786 w 845"/>
                  <a:gd name="T53" fmla="*/ 268 h 831"/>
                  <a:gd name="T54" fmla="*/ 816 w 845"/>
                  <a:gd name="T55" fmla="*/ 322 h 831"/>
                  <a:gd name="T56" fmla="*/ 800 w 845"/>
                  <a:gd name="T57" fmla="*/ 378 h 831"/>
                  <a:gd name="T58" fmla="*/ 757 w 845"/>
                  <a:gd name="T59" fmla="*/ 394 h 831"/>
                  <a:gd name="T60" fmla="*/ 741 w 845"/>
                  <a:gd name="T61" fmla="*/ 433 h 831"/>
                  <a:gd name="T62" fmla="*/ 696 w 845"/>
                  <a:gd name="T63" fmla="*/ 460 h 831"/>
                  <a:gd name="T64" fmla="*/ 686 w 845"/>
                  <a:gd name="T65" fmla="*/ 491 h 831"/>
                  <a:gd name="T66" fmla="*/ 623 w 845"/>
                  <a:gd name="T67" fmla="*/ 483 h 831"/>
                  <a:gd name="T68" fmla="*/ 593 w 845"/>
                  <a:gd name="T69" fmla="*/ 507 h 831"/>
                  <a:gd name="T70" fmla="*/ 600 w 845"/>
                  <a:gd name="T71" fmla="*/ 549 h 831"/>
                  <a:gd name="T72" fmla="*/ 624 w 845"/>
                  <a:gd name="T73" fmla="*/ 592 h 831"/>
                  <a:gd name="T74" fmla="*/ 611 w 845"/>
                  <a:gd name="T75" fmla="*/ 622 h 831"/>
                  <a:gd name="T76" fmla="*/ 613 w 845"/>
                  <a:gd name="T77" fmla="*/ 646 h 831"/>
                  <a:gd name="T78" fmla="*/ 601 w 845"/>
                  <a:gd name="T79" fmla="*/ 676 h 831"/>
                  <a:gd name="T80" fmla="*/ 570 w 845"/>
                  <a:gd name="T81" fmla="*/ 702 h 831"/>
                  <a:gd name="T82" fmla="*/ 555 w 845"/>
                  <a:gd name="T83" fmla="*/ 665 h 831"/>
                  <a:gd name="T84" fmla="*/ 512 w 845"/>
                  <a:gd name="T85" fmla="*/ 642 h 831"/>
                  <a:gd name="T86" fmla="*/ 483 w 845"/>
                  <a:gd name="T87" fmla="*/ 648 h 831"/>
                  <a:gd name="T88" fmla="*/ 477 w 845"/>
                  <a:gd name="T89" fmla="*/ 670 h 831"/>
                  <a:gd name="T90" fmla="*/ 488 w 845"/>
                  <a:gd name="T91" fmla="*/ 700 h 831"/>
                  <a:gd name="T92" fmla="*/ 464 w 845"/>
                  <a:gd name="T93" fmla="*/ 758 h 831"/>
                  <a:gd name="T94" fmla="*/ 434 w 845"/>
                  <a:gd name="T95" fmla="*/ 831 h 831"/>
                  <a:gd name="T96" fmla="*/ 365 w 845"/>
                  <a:gd name="T97" fmla="*/ 806 h 831"/>
                  <a:gd name="T98" fmla="*/ 304 w 845"/>
                  <a:gd name="T99" fmla="*/ 807 h 831"/>
                  <a:gd name="T100" fmla="*/ 275 w 845"/>
                  <a:gd name="T101" fmla="*/ 774 h 831"/>
                  <a:gd name="T102" fmla="*/ 232 w 845"/>
                  <a:gd name="T103" fmla="*/ 779 h 831"/>
                  <a:gd name="T104" fmla="*/ 175 w 845"/>
                  <a:gd name="T105" fmla="*/ 759 h 831"/>
                  <a:gd name="T106" fmla="*/ 125 w 845"/>
                  <a:gd name="T107" fmla="*/ 764 h 831"/>
                  <a:gd name="T108" fmla="*/ 105 w 845"/>
                  <a:gd name="T109" fmla="*/ 731 h 831"/>
                  <a:gd name="T110" fmla="*/ 82 w 845"/>
                  <a:gd name="T111" fmla="*/ 679 h 831"/>
                  <a:gd name="T112" fmla="*/ 46 w 845"/>
                  <a:gd name="T113" fmla="*/ 635 h 831"/>
                  <a:gd name="T114" fmla="*/ 79 w 845"/>
                  <a:gd name="T115" fmla="*/ 598 h 831"/>
                  <a:gd name="T116" fmla="*/ 50 w 845"/>
                  <a:gd name="T117" fmla="*/ 553 h 831"/>
                  <a:gd name="T118" fmla="*/ 24 w 845"/>
                  <a:gd name="T119" fmla="*/ 529 h 831"/>
                  <a:gd name="T120" fmla="*/ 5 w 845"/>
                  <a:gd name="T121" fmla="*/ 498 h 831"/>
                  <a:gd name="T122" fmla="*/ 5 w 845"/>
                  <a:gd name="T123" fmla="*/ 455 h 831"/>
                  <a:gd name="T124" fmla="*/ 38 w 845"/>
                  <a:gd name="T125" fmla="*/ 420 h 8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45" h="831">
                    <a:moveTo>
                      <a:pt x="38" y="410"/>
                    </a:moveTo>
                    <a:lnTo>
                      <a:pt x="62" y="402"/>
                    </a:lnTo>
                    <a:lnTo>
                      <a:pt x="59" y="393"/>
                    </a:lnTo>
                    <a:lnTo>
                      <a:pt x="83" y="401"/>
                    </a:lnTo>
                    <a:lnTo>
                      <a:pt x="103" y="394"/>
                    </a:lnTo>
                    <a:lnTo>
                      <a:pt x="115" y="407"/>
                    </a:lnTo>
                    <a:lnTo>
                      <a:pt x="121" y="401"/>
                    </a:lnTo>
                    <a:lnTo>
                      <a:pt x="138" y="407"/>
                    </a:lnTo>
                    <a:lnTo>
                      <a:pt x="142" y="394"/>
                    </a:lnTo>
                    <a:lnTo>
                      <a:pt x="136" y="373"/>
                    </a:lnTo>
                    <a:lnTo>
                      <a:pt x="143" y="362"/>
                    </a:lnTo>
                    <a:lnTo>
                      <a:pt x="160" y="371"/>
                    </a:lnTo>
                    <a:lnTo>
                      <a:pt x="169" y="361"/>
                    </a:lnTo>
                    <a:lnTo>
                      <a:pt x="167" y="348"/>
                    </a:lnTo>
                    <a:lnTo>
                      <a:pt x="200" y="331"/>
                    </a:lnTo>
                    <a:lnTo>
                      <a:pt x="214" y="330"/>
                    </a:lnTo>
                    <a:lnTo>
                      <a:pt x="230" y="323"/>
                    </a:lnTo>
                    <a:lnTo>
                      <a:pt x="241" y="328"/>
                    </a:lnTo>
                    <a:lnTo>
                      <a:pt x="260" y="317"/>
                    </a:lnTo>
                    <a:lnTo>
                      <a:pt x="269" y="295"/>
                    </a:lnTo>
                    <a:lnTo>
                      <a:pt x="295" y="297"/>
                    </a:lnTo>
                    <a:lnTo>
                      <a:pt x="337" y="278"/>
                    </a:lnTo>
                    <a:lnTo>
                      <a:pt x="334" y="266"/>
                    </a:lnTo>
                    <a:lnTo>
                      <a:pt x="348" y="257"/>
                    </a:lnTo>
                    <a:lnTo>
                      <a:pt x="346" y="244"/>
                    </a:lnTo>
                    <a:lnTo>
                      <a:pt x="362" y="233"/>
                    </a:lnTo>
                    <a:lnTo>
                      <a:pt x="369" y="237"/>
                    </a:lnTo>
                    <a:lnTo>
                      <a:pt x="365" y="244"/>
                    </a:lnTo>
                    <a:lnTo>
                      <a:pt x="371" y="248"/>
                    </a:lnTo>
                    <a:lnTo>
                      <a:pt x="387" y="258"/>
                    </a:lnTo>
                    <a:lnTo>
                      <a:pt x="394" y="265"/>
                    </a:lnTo>
                    <a:lnTo>
                      <a:pt x="387" y="277"/>
                    </a:lnTo>
                    <a:lnTo>
                      <a:pt x="405" y="300"/>
                    </a:lnTo>
                    <a:lnTo>
                      <a:pt x="409" y="309"/>
                    </a:lnTo>
                    <a:lnTo>
                      <a:pt x="423" y="308"/>
                    </a:lnTo>
                    <a:lnTo>
                      <a:pt x="433" y="295"/>
                    </a:lnTo>
                    <a:lnTo>
                      <a:pt x="425" y="280"/>
                    </a:lnTo>
                    <a:lnTo>
                      <a:pt x="444" y="258"/>
                    </a:lnTo>
                    <a:lnTo>
                      <a:pt x="455" y="248"/>
                    </a:lnTo>
                    <a:lnTo>
                      <a:pt x="464" y="255"/>
                    </a:lnTo>
                    <a:lnTo>
                      <a:pt x="483" y="247"/>
                    </a:lnTo>
                    <a:lnTo>
                      <a:pt x="496" y="226"/>
                    </a:lnTo>
                    <a:lnTo>
                      <a:pt x="502" y="217"/>
                    </a:lnTo>
                    <a:lnTo>
                      <a:pt x="508" y="201"/>
                    </a:lnTo>
                    <a:lnTo>
                      <a:pt x="508" y="186"/>
                    </a:lnTo>
                    <a:lnTo>
                      <a:pt x="515" y="186"/>
                    </a:lnTo>
                    <a:lnTo>
                      <a:pt x="530" y="186"/>
                    </a:lnTo>
                    <a:lnTo>
                      <a:pt x="543" y="171"/>
                    </a:lnTo>
                    <a:lnTo>
                      <a:pt x="551" y="160"/>
                    </a:lnTo>
                    <a:lnTo>
                      <a:pt x="546" y="147"/>
                    </a:lnTo>
                    <a:lnTo>
                      <a:pt x="540" y="137"/>
                    </a:lnTo>
                    <a:lnTo>
                      <a:pt x="520" y="138"/>
                    </a:lnTo>
                    <a:lnTo>
                      <a:pt x="520" y="126"/>
                    </a:lnTo>
                    <a:lnTo>
                      <a:pt x="531" y="126"/>
                    </a:lnTo>
                    <a:lnTo>
                      <a:pt x="530" y="115"/>
                    </a:lnTo>
                    <a:lnTo>
                      <a:pt x="533" y="106"/>
                    </a:lnTo>
                    <a:lnTo>
                      <a:pt x="543" y="102"/>
                    </a:lnTo>
                    <a:lnTo>
                      <a:pt x="558" y="98"/>
                    </a:lnTo>
                    <a:lnTo>
                      <a:pt x="582" y="90"/>
                    </a:lnTo>
                    <a:lnTo>
                      <a:pt x="599" y="60"/>
                    </a:lnTo>
                    <a:lnTo>
                      <a:pt x="631" y="76"/>
                    </a:lnTo>
                    <a:lnTo>
                      <a:pt x="670" y="49"/>
                    </a:lnTo>
                    <a:lnTo>
                      <a:pt x="682" y="39"/>
                    </a:lnTo>
                    <a:lnTo>
                      <a:pt x="697" y="25"/>
                    </a:lnTo>
                    <a:lnTo>
                      <a:pt x="711" y="0"/>
                    </a:lnTo>
                    <a:lnTo>
                      <a:pt x="746" y="50"/>
                    </a:lnTo>
                    <a:lnTo>
                      <a:pt x="729" y="116"/>
                    </a:lnTo>
                    <a:lnTo>
                      <a:pt x="749" y="132"/>
                    </a:lnTo>
                    <a:lnTo>
                      <a:pt x="756" y="113"/>
                    </a:lnTo>
                    <a:lnTo>
                      <a:pt x="776" y="118"/>
                    </a:lnTo>
                    <a:lnTo>
                      <a:pt x="812" y="130"/>
                    </a:lnTo>
                    <a:lnTo>
                      <a:pt x="817" y="146"/>
                    </a:lnTo>
                    <a:lnTo>
                      <a:pt x="841" y="153"/>
                    </a:lnTo>
                    <a:lnTo>
                      <a:pt x="845" y="170"/>
                    </a:lnTo>
                    <a:lnTo>
                      <a:pt x="822" y="190"/>
                    </a:lnTo>
                    <a:lnTo>
                      <a:pt x="838" y="201"/>
                    </a:lnTo>
                    <a:lnTo>
                      <a:pt x="819" y="207"/>
                    </a:lnTo>
                    <a:lnTo>
                      <a:pt x="806" y="217"/>
                    </a:lnTo>
                    <a:lnTo>
                      <a:pt x="798" y="231"/>
                    </a:lnTo>
                    <a:lnTo>
                      <a:pt x="814" y="247"/>
                    </a:lnTo>
                    <a:lnTo>
                      <a:pt x="786" y="268"/>
                    </a:lnTo>
                    <a:lnTo>
                      <a:pt x="777" y="320"/>
                    </a:lnTo>
                    <a:lnTo>
                      <a:pt x="804" y="311"/>
                    </a:lnTo>
                    <a:lnTo>
                      <a:pt x="816" y="322"/>
                    </a:lnTo>
                    <a:lnTo>
                      <a:pt x="810" y="340"/>
                    </a:lnTo>
                    <a:lnTo>
                      <a:pt x="811" y="357"/>
                    </a:lnTo>
                    <a:lnTo>
                      <a:pt x="800" y="378"/>
                    </a:lnTo>
                    <a:lnTo>
                      <a:pt x="794" y="389"/>
                    </a:lnTo>
                    <a:lnTo>
                      <a:pt x="769" y="398"/>
                    </a:lnTo>
                    <a:lnTo>
                      <a:pt x="757" y="394"/>
                    </a:lnTo>
                    <a:lnTo>
                      <a:pt x="748" y="402"/>
                    </a:lnTo>
                    <a:lnTo>
                      <a:pt x="744" y="425"/>
                    </a:lnTo>
                    <a:lnTo>
                      <a:pt x="741" y="433"/>
                    </a:lnTo>
                    <a:lnTo>
                      <a:pt x="726" y="446"/>
                    </a:lnTo>
                    <a:lnTo>
                      <a:pt x="702" y="446"/>
                    </a:lnTo>
                    <a:lnTo>
                      <a:pt x="696" y="460"/>
                    </a:lnTo>
                    <a:lnTo>
                      <a:pt x="705" y="474"/>
                    </a:lnTo>
                    <a:lnTo>
                      <a:pt x="696" y="485"/>
                    </a:lnTo>
                    <a:lnTo>
                      <a:pt x="686" y="491"/>
                    </a:lnTo>
                    <a:lnTo>
                      <a:pt x="652" y="474"/>
                    </a:lnTo>
                    <a:lnTo>
                      <a:pt x="633" y="477"/>
                    </a:lnTo>
                    <a:lnTo>
                      <a:pt x="623" y="483"/>
                    </a:lnTo>
                    <a:lnTo>
                      <a:pt x="608" y="479"/>
                    </a:lnTo>
                    <a:lnTo>
                      <a:pt x="596" y="496"/>
                    </a:lnTo>
                    <a:lnTo>
                      <a:pt x="593" y="507"/>
                    </a:lnTo>
                    <a:lnTo>
                      <a:pt x="603" y="519"/>
                    </a:lnTo>
                    <a:lnTo>
                      <a:pt x="600" y="532"/>
                    </a:lnTo>
                    <a:lnTo>
                      <a:pt x="600" y="549"/>
                    </a:lnTo>
                    <a:lnTo>
                      <a:pt x="603" y="565"/>
                    </a:lnTo>
                    <a:lnTo>
                      <a:pt x="619" y="576"/>
                    </a:lnTo>
                    <a:lnTo>
                      <a:pt x="624" y="592"/>
                    </a:lnTo>
                    <a:lnTo>
                      <a:pt x="624" y="608"/>
                    </a:lnTo>
                    <a:lnTo>
                      <a:pt x="614" y="616"/>
                    </a:lnTo>
                    <a:lnTo>
                      <a:pt x="611" y="622"/>
                    </a:lnTo>
                    <a:lnTo>
                      <a:pt x="615" y="627"/>
                    </a:lnTo>
                    <a:lnTo>
                      <a:pt x="606" y="635"/>
                    </a:lnTo>
                    <a:lnTo>
                      <a:pt x="613" y="646"/>
                    </a:lnTo>
                    <a:lnTo>
                      <a:pt x="617" y="670"/>
                    </a:lnTo>
                    <a:lnTo>
                      <a:pt x="620" y="676"/>
                    </a:lnTo>
                    <a:lnTo>
                      <a:pt x="601" y="676"/>
                    </a:lnTo>
                    <a:lnTo>
                      <a:pt x="586" y="678"/>
                    </a:lnTo>
                    <a:lnTo>
                      <a:pt x="580" y="696"/>
                    </a:lnTo>
                    <a:lnTo>
                      <a:pt x="570" y="702"/>
                    </a:lnTo>
                    <a:lnTo>
                      <a:pt x="559" y="695"/>
                    </a:lnTo>
                    <a:lnTo>
                      <a:pt x="567" y="675"/>
                    </a:lnTo>
                    <a:lnTo>
                      <a:pt x="555" y="665"/>
                    </a:lnTo>
                    <a:lnTo>
                      <a:pt x="539" y="665"/>
                    </a:lnTo>
                    <a:lnTo>
                      <a:pt x="523" y="637"/>
                    </a:lnTo>
                    <a:lnTo>
                      <a:pt x="512" y="642"/>
                    </a:lnTo>
                    <a:lnTo>
                      <a:pt x="514" y="662"/>
                    </a:lnTo>
                    <a:lnTo>
                      <a:pt x="503" y="667"/>
                    </a:lnTo>
                    <a:lnTo>
                      <a:pt x="483" y="648"/>
                    </a:lnTo>
                    <a:lnTo>
                      <a:pt x="471" y="651"/>
                    </a:lnTo>
                    <a:lnTo>
                      <a:pt x="473" y="661"/>
                    </a:lnTo>
                    <a:lnTo>
                      <a:pt x="477" y="670"/>
                    </a:lnTo>
                    <a:lnTo>
                      <a:pt x="483" y="687"/>
                    </a:lnTo>
                    <a:lnTo>
                      <a:pt x="485" y="690"/>
                    </a:lnTo>
                    <a:lnTo>
                      <a:pt x="488" y="700"/>
                    </a:lnTo>
                    <a:lnTo>
                      <a:pt x="480" y="727"/>
                    </a:lnTo>
                    <a:lnTo>
                      <a:pt x="486" y="736"/>
                    </a:lnTo>
                    <a:lnTo>
                      <a:pt x="464" y="758"/>
                    </a:lnTo>
                    <a:lnTo>
                      <a:pt x="458" y="781"/>
                    </a:lnTo>
                    <a:lnTo>
                      <a:pt x="445" y="807"/>
                    </a:lnTo>
                    <a:lnTo>
                      <a:pt x="434" y="831"/>
                    </a:lnTo>
                    <a:lnTo>
                      <a:pt x="419" y="831"/>
                    </a:lnTo>
                    <a:lnTo>
                      <a:pt x="401" y="821"/>
                    </a:lnTo>
                    <a:lnTo>
                      <a:pt x="365" y="806"/>
                    </a:lnTo>
                    <a:lnTo>
                      <a:pt x="340" y="800"/>
                    </a:lnTo>
                    <a:lnTo>
                      <a:pt x="323" y="807"/>
                    </a:lnTo>
                    <a:lnTo>
                      <a:pt x="304" y="807"/>
                    </a:lnTo>
                    <a:lnTo>
                      <a:pt x="296" y="796"/>
                    </a:lnTo>
                    <a:lnTo>
                      <a:pt x="283" y="792"/>
                    </a:lnTo>
                    <a:lnTo>
                      <a:pt x="275" y="774"/>
                    </a:lnTo>
                    <a:lnTo>
                      <a:pt x="277" y="767"/>
                    </a:lnTo>
                    <a:lnTo>
                      <a:pt x="252" y="764"/>
                    </a:lnTo>
                    <a:lnTo>
                      <a:pt x="232" y="779"/>
                    </a:lnTo>
                    <a:lnTo>
                      <a:pt x="198" y="771"/>
                    </a:lnTo>
                    <a:lnTo>
                      <a:pt x="189" y="782"/>
                    </a:lnTo>
                    <a:lnTo>
                      <a:pt x="175" y="759"/>
                    </a:lnTo>
                    <a:lnTo>
                      <a:pt x="144" y="751"/>
                    </a:lnTo>
                    <a:lnTo>
                      <a:pt x="136" y="766"/>
                    </a:lnTo>
                    <a:lnTo>
                      <a:pt x="125" y="764"/>
                    </a:lnTo>
                    <a:lnTo>
                      <a:pt x="114" y="753"/>
                    </a:lnTo>
                    <a:lnTo>
                      <a:pt x="117" y="746"/>
                    </a:lnTo>
                    <a:lnTo>
                      <a:pt x="105" y="731"/>
                    </a:lnTo>
                    <a:lnTo>
                      <a:pt x="92" y="704"/>
                    </a:lnTo>
                    <a:lnTo>
                      <a:pt x="85" y="690"/>
                    </a:lnTo>
                    <a:lnTo>
                      <a:pt x="82" y="679"/>
                    </a:lnTo>
                    <a:lnTo>
                      <a:pt x="65" y="670"/>
                    </a:lnTo>
                    <a:lnTo>
                      <a:pt x="47" y="670"/>
                    </a:lnTo>
                    <a:lnTo>
                      <a:pt x="46" y="635"/>
                    </a:lnTo>
                    <a:lnTo>
                      <a:pt x="56" y="620"/>
                    </a:lnTo>
                    <a:lnTo>
                      <a:pt x="68" y="607"/>
                    </a:lnTo>
                    <a:lnTo>
                      <a:pt x="79" y="598"/>
                    </a:lnTo>
                    <a:lnTo>
                      <a:pt x="79" y="577"/>
                    </a:lnTo>
                    <a:lnTo>
                      <a:pt x="74" y="561"/>
                    </a:lnTo>
                    <a:lnTo>
                      <a:pt x="50" y="553"/>
                    </a:lnTo>
                    <a:lnTo>
                      <a:pt x="42" y="553"/>
                    </a:lnTo>
                    <a:lnTo>
                      <a:pt x="30" y="543"/>
                    </a:lnTo>
                    <a:lnTo>
                      <a:pt x="24" y="529"/>
                    </a:lnTo>
                    <a:lnTo>
                      <a:pt x="24" y="519"/>
                    </a:lnTo>
                    <a:lnTo>
                      <a:pt x="9" y="517"/>
                    </a:lnTo>
                    <a:lnTo>
                      <a:pt x="5" y="498"/>
                    </a:lnTo>
                    <a:lnTo>
                      <a:pt x="0" y="479"/>
                    </a:lnTo>
                    <a:lnTo>
                      <a:pt x="5" y="472"/>
                    </a:lnTo>
                    <a:lnTo>
                      <a:pt x="5" y="455"/>
                    </a:lnTo>
                    <a:lnTo>
                      <a:pt x="19" y="441"/>
                    </a:lnTo>
                    <a:lnTo>
                      <a:pt x="15" y="429"/>
                    </a:lnTo>
                    <a:lnTo>
                      <a:pt x="38" y="420"/>
                    </a:lnTo>
                    <a:lnTo>
                      <a:pt x="42" y="408"/>
                    </a:lnTo>
                    <a:lnTo>
                      <a:pt x="3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Freeform 167"/>
              <p:cNvSpPr>
                <a:spLocks/>
              </p:cNvSpPr>
              <p:nvPr/>
            </p:nvSpPr>
            <p:spPr bwMode="auto">
              <a:xfrm>
                <a:off x="2034" y="2330"/>
                <a:ext cx="845" cy="831"/>
              </a:xfrm>
              <a:custGeom>
                <a:avLst/>
                <a:gdLst>
                  <a:gd name="T0" fmla="*/ 59 w 845"/>
                  <a:gd name="T1" fmla="*/ 393 h 831"/>
                  <a:gd name="T2" fmla="*/ 115 w 845"/>
                  <a:gd name="T3" fmla="*/ 407 h 831"/>
                  <a:gd name="T4" fmla="*/ 142 w 845"/>
                  <a:gd name="T5" fmla="*/ 394 h 831"/>
                  <a:gd name="T6" fmla="*/ 160 w 845"/>
                  <a:gd name="T7" fmla="*/ 371 h 831"/>
                  <a:gd name="T8" fmla="*/ 200 w 845"/>
                  <a:gd name="T9" fmla="*/ 331 h 831"/>
                  <a:gd name="T10" fmla="*/ 241 w 845"/>
                  <a:gd name="T11" fmla="*/ 328 h 831"/>
                  <a:gd name="T12" fmla="*/ 295 w 845"/>
                  <a:gd name="T13" fmla="*/ 297 h 831"/>
                  <a:gd name="T14" fmla="*/ 348 w 845"/>
                  <a:gd name="T15" fmla="*/ 257 h 831"/>
                  <a:gd name="T16" fmla="*/ 369 w 845"/>
                  <a:gd name="T17" fmla="*/ 237 h 831"/>
                  <a:gd name="T18" fmla="*/ 387 w 845"/>
                  <a:gd name="T19" fmla="*/ 258 h 831"/>
                  <a:gd name="T20" fmla="*/ 405 w 845"/>
                  <a:gd name="T21" fmla="*/ 300 h 831"/>
                  <a:gd name="T22" fmla="*/ 433 w 845"/>
                  <a:gd name="T23" fmla="*/ 295 h 831"/>
                  <a:gd name="T24" fmla="*/ 455 w 845"/>
                  <a:gd name="T25" fmla="*/ 248 h 831"/>
                  <a:gd name="T26" fmla="*/ 496 w 845"/>
                  <a:gd name="T27" fmla="*/ 226 h 831"/>
                  <a:gd name="T28" fmla="*/ 508 w 845"/>
                  <a:gd name="T29" fmla="*/ 186 h 831"/>
                  <a:gd name="T30" fmla="*/ 543 w 845"/>
                  <a:gd name="T31" fmla="*/ 171 h 831"/>
                  <a:gd name="T32" fmla="*/ 540 w 845"/>
                  <a:gd name="T33" fmla="*/ 137 h 831"/>
                  <a:gd name="T34" fmla="*/ 531 w 845"/>
                  <a:gd name="T35" fmla="*/ 126 h 831"/>
                  <a:gd name="T36" fmla="*/ 543 w 845"/>
                  <a:gd name="T37" fmla="*/ 102 h 831"/>
                  <a:gd name="T38" fmla="*/ 599 w 845"/>
                  <a:gd name="T39" fmla="*/ 60 h 831"/>
                  <a:gd name="T40" fmla="*/ 682 w 845"/>
                  <a:gd name="T41" fmla="*/ 39 h 831"/>
                  <a:gd name="T42" fmla="*/ 746 w 845"/>
                  <a:gd name="T43" fmla="*/ 50 h 831"/>
                  <a:gd name="T44" fmla="*/ 756 w 845"/>
                  <a:gd name="T45" fmla="*/ 113 h 831"/>
                  <a:gd name="T46" fmla="*/ 817 w 845"/>
                  <a:gd name="T47" fmla="*/ 146 h 831"/>
                  <a:gd name="T48" fmla="*/ 822 w 845"/>
                  <a:gd name="T49" fmla="*/ 190 h 831"/>
                  <a:gd name="T50" fmla="*/ 806 w 845"/>
                  <a:gd name="T51" fmla="*/ 217 h 831"/>
                  <a:gd name="T52" fmla="*/ 786 w 845"/>
                  <a:gd name="T53" fmla="*/ 268 h 831"/>
                  <a:gd name="T54" fmla="*/ 816 w 845"/>
                  <a:gd name="T55" fmla="*/ 322 h 831"/>
                  <a:gd name="T56" fmla="*/ 800 w 845"/>
                  <a:gd name="T57" fmla="*/ 378 h 831"/>
                  <a:gd name="T58" fmla="*/ 757 w 845"/>
                  <a:gd name="T59" fmla="*/ 394 h 831"/>
                  <a:gd name="T60" fmla="*/ 741 w 845"/>
                  <a:gd name="T61" fmla="*/ 433 h 831"/>
                  <a:gd name="T62" fmla="*/ 696 w 845"/>
                  <a:gd name="T63" fmla="*/ 460 h 831"/>
                  <a:gd name="T64" fmla="*/ 686 w 845"/>
                  <a:gd name="T65" fmla="*/ 491 h 831"/>
                  <a:gd name="T66" fmla="*/ 623 w 845"/>
                  <a:gd name="T67" fmla="*/ 483 h 831"/>
                  <a:gd name="T68" fmla="*/ 593 w 845"/>
                  <a:gd name="T69" fmla="*/ 507 h 831"/>
                  <a:gd name="T70" fmla="*/ 600 w 845"/>
                  <a:gd name="T71" fmla="*/ 549 h 831"/>
                  <a:gd name="T72" fmla="*/ 624 w 845"/>
                  <a:gd name="T73" fmla="*/ 592 h 831"/>
                  <a:gd name="T74" fmla="*/ 611 w 845"/>
                  <a:gd name="T75" fmla="*/ 622 h 831"/>
                  <a:gd name="T76" fmla="*/ 613 w 845"/>
                  <a:gd name="T77" fmla="*/ 646 h 831"/>
                  <a:gd name="T78" fmla="*/ 601 w 845"/>
                  <a:gd name="T79" fmla="*/ 676 h 831"/>
                  <a:gd name="T80" fmla="*/ 570 w 845"/>
                  <a:gd name="T81" fmla="*/ 702 h 831"/>
                  <a:gd name="T82" fmla="*/ 555 w 845"/>
                  <a:gd name="T83" fmla="*/ 665 h 831"/>
                  <a:gd name="T84" fmla="*/ 512 w 845"/>
                  <a:gd name="T85" fmla="*/ 642 h 831"/>
                  <a:gd name="T86" fmla="*/ 483 w 845"/>
                  <a:gd name="T87" fmla="*/ 648 h 831"/>
                  <a:gd name="T88" fmla="*/ 477 w 845"/>
                  <a:gd name="T89" fmla="*/ 670 h 831"/>
                  <a:gd name="T90" fmla="*/ 488 w 845"/>
                  <a:gd name="T91" fmla="*/ 700 h 831"/>
                  <a:gd name="T92" fmla="*/ 464 w 845"/>
                  <a:gd name="T93" fmla="*/ 758 h 831"/>
                  <a:gd name="T94" fmla="*/ 434 w 845"/>
                  <a:gd name="T95" fmla="*/ 831 h 831"/>
                  <a:gd name="T96" fmla="*/ 365 w 845"/>
                  <a:gd name="T97" fmla="*/ 806 h 831"/>
                  <a:gd name="T98" fmla="*/ 304 w 845"/>
                  <a:gd name="T99" fmla="*/ 807 h 831"/>
                  <a:gd name="T100" fmla="*/ 275 w 845"/>
                  <a:gd name="T101" fmla="*/ 774 h 831"/>
                  <a:gd name="T102" fmla="*/ 232 w 845"/>
                  <a:gd name="T103" fmla="*/ 779 h 831"/>
                  <a:gd name="T104" fmla="*/ 175 w 845"/>
                  <a:gd name="T105" fmla="*/ 759 h 831"/>
                  <a:gd name="T106" fmla="*/ 125 w 845"/>
                  <a:gd name="T107" fmla="*/ 764 h 831"/>
                  <a:gd name="T108" fmla="*/ 105 w 845"/>
                  <a:gd name="T109" fmla="*/ 731 h 831"/>
                  <a:gd name="T110" fmla="*/ 82 w 845"/>
                  <a:gd name="T111" fmla="*/ 679 h 831"/>
                  <a:gd name="T112" fmla="*/ 46 w 845"/>
                  <a:gd name="T113" fmla="*/ 635 h 831"/>
                  <a:gd name="T114" fmla="*/ 79 w 845"/>
                  <a:gd name="T115" fmla="*/ 598 h 831"/>
                  <a:gd name="T116" fmla="*/ 50 w 845"/>
                  <a:gd name="T117" fmla="*/ 553 h 831"/>
                  <a:gd name="T118" fmla="*/ 24 w 845"/>
                  <a:gd name="T119" fmla="*/ 529 h 831"/>
                  <a:gd name="T120" fmla="*/ 5 w 845"/>
                  <a:gd name="T121" fmla="*/ 498 h 831"/>
                  <a:gd name="T122" fmla="*/ 5 w 845"/>
                  <a:gd name="T123" fmla="*/ 455 h 831"/>
                  <a:gd name="T124" fmla="*/ 38 w 845"/>
                  <a:gd name="T125" fmla="*/ 420 h 8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45" h="831">
                    <a:moveTo>
                      <a:pt x="38" y="410"/>
                    </a:moveTo>
                    <a:lnTo>
                      <a:pt x="62" y="402"/>
                    </a:lnTo>
                    <a:lnTo>
                      <a:pt x="59" y="393"/>
                    </a:lnTo>
                    <a:lnTo>
                      <a:pt x="83" y="401"/>
                    </a:lnTo>
                    <a:lnTo>
                      <a:pt x="103" y="394"/>
                    </a:lnTo>
                    <a:lnTo>
                      <a:pt x="115" y="407"/>
                    </a:lnTo>
                    <a:lnTo>
                      <a:pt x="121" y="401"/>
                    </a:lnTo>
                    <a:lnTo>
                      <a:pt x="138" y="407"/>
                    </a:lnTo>
                    <a:lnTo>
                      <a:pt x="142" y="394"/>
                    </a:lnTo>
                    <a:lnTo>
                      <a:pt x="136" y="373"/>
                    </a:lnTo>
                    <a:lnTo>
                      <a:pt x="143" y="362"/>
                    </a:lnTo>
                    <a:lnTo>
                      <a:pt x="160" y="371"/>
                    </a:lnTo>
                    <a:lnTo>
                      <a:pt x="169" y="361"/>
                    </a:lnTo>
                    <a:lnTo>
                      <a:pt x="167" y="348"/>
                    </a:lnTo>
                    <a:lnTo>
                      <a:pt x="200" y="331"/>
                    </a:lnTo>
                    <a:lnTo>
                      <a:pt x="214" y="330"/>
                    </a:lnTo>
                    <a:lnTo>
                      <a:pt x="230" y="323"/>
                    </a:lnTo>
                    <a:lnTo>
                      <a:pt x="241" y="328"/>
                    </a:lnTo>
                    <a:lnTo>
                      <a:pt x="260" y="317"/>
                    </a:lnTo>
                    <a:lnTo>
                      <a:pt x="269" y="295"/>
                    </a:lnTo>
                    <a:lnTo>
                      <a:pt x="295" y="297"/>
                    </a:lnTo>
                    <a:lnTo>
                      <a:pt x="337" y="278"/>
                    </a:lnTo>
                    <a:lnTo>
                      <a:pt x="334" y="266"/>
                    </a:lnTo>
                    <a:lnTo>
                      <a:pt x="348" y="257"/>
                    </a:lnTo>
                    <a:lnTo>
                      <a:pt x="346" y="244"/>
                    </a:lnTo>
                    <a:lnTo>
                      <a:pt x="362" y="233"/>
                    </a:lnTo>
                    <a:lnTo>
                      <a:pt x="369" y="237"/>
                    </a:lnTo>
                    <a:lnTo>
                      <a:pt x="365" y="244"/>
                    </a:lnTo>
                    <a:lnTo>
                      <a:pt x="371" y="248"/>
                    </a:lnTo>
                    <a:lnTo>
                      <a:pt x="387" y="258"/>
                    </a:lnTo>
                    <a:lnTo>
                      <a:pt x="394" y="265"/>
                    </a:lnTo>
                    <a:lnTo>
                      <a:pt x="387" y="277"/>
                    </a:lnTo>
                    <a:lnTo>
                      <a:pt x="405" y="300"/>
                    </a:lnTo>
                    <a:lnTo>
                      <a:pt x="409" y="309"/>
                    </a:lnTo>
                    <a:lnTo>
                      <a:pt x="423" y="308"/>
                    </a:lnTo>
                    <a:lnTo>
                      <a:pt x="433" y="295"/>
                    </a:lnTo>
                    <a:lnTo>
                      <a:pt x="425" y="280"/>
                    </a:lnTo>
                    <a:lnTo>
                      <a:pt x="444" y="258"/>
                    </a:lnTo>
                    <a:lnTo>
                      <a:pt x="455" y="248"/>
                    </a:lnTo>
                    <a:lnTo>
                      <a:pt x="464" y="255"/>
                    </a:lnTo>
                    <a:lnTo>
                      <a:pt x="483" y="247"/>
                    </a:lnTo>
                    <a:lnTo>
                      <a:pt x="496" y="226"/>
                    </a:lnTo>
                    <a:lnTo>
                      <a:pt x="502" y="217"/>
                    </a:lnTo>
                    <a:lnTo>
                      <a:pt x="508" y="201"/>
                    </a:lnTo>
                    <a:lnTo>
                      <a:pt x="508" y="186"/>
                    </a:lnTo>
                    <a:lnTo>
                      <a:pt x="515" y="186"/>
                    </a:lnTo>
                    <a:lnTo>
                      <a:pt x="530" y="186"/>
                    </a:lnTo>
                    <a:lnTo>
                      <a:pt x="543" y="171"/>
                    </a:lnTo>
                    <a:lnTo>
                      <a:pt x="551" y="160"/>
                    </a:lnTo>
                    <a:lnTo>
                      <a:pt x="546" y="147"/>
                    </a:lnTo>
                    <a:lnTo>
                      <a:pt x="540" y="137"/>
                    </a:lnTo>
                    <a:lnTo>
                      <a:pt x="520" y="138"/>
                    </a:lnTo>
                    <a:lnTo>
                      <a:pt x="520" y="126"/>
                    </a:lnTo>
                    <a:lnTo>
                      <a:pt x="531" y="126"/>
                    </a:lnTo>
                    <a:lnTo>
                      <a:pt x="530" y="115"/>
                    </a:lnTo>
                    <a:lnTo>
                      <a:pt x="533" y="106"/>
                    </a:lnTo>
                    <a:lnTo>
                      <a:pt x="543" y="102"/>
                    </a:lnTo>
                    <a:lnTo>
                      <a:pt x="558" y="98"/>
                    </a:lnTo>
                    <a:lnTo>
                      <a:pt x="582" y="90"/>
                    </a:lnTo>
                    <a:lnTo>
                      <a:pt x="599" y="60"/>
                    </a:lnTo>
                    <a:lnTo>
                      <a:pt x="631" y="76"/>
                    </a:lnTo>
                    <a:lnTo>
                      <a:pt x="670" y="49"/>
                    </a:lnTo>
                    <a:lnTo>
                      <a:pt x="682" y="39"/>
                    </a:lnTo>
                    <a:lnTo>
                      <a:pt x="697" y="25"/>
                    </a:lnTo>
                    <a:lnTo>
                      <a:pt x="711" y="0"/>
                    </a:lnTo>
                    <a:lnTo>
                      <a:pt x="746" y="50"/>
                    </a:lnTo>
                    <a:lnTo>
                      <a:pt x="729" y="116"/>
                    </a:lnTo>
                    <a:lnTo>
                      <a:pt x="749" y="132"/>
                    </a:lnTo>
                    <a:lnTo>
                      <a:pt x="756" y="113"/>
                    </a:lnTo>
                    <a:lnTo>
                      <a:pt x="776" y="118"/>
                    </a:lnTo>
                    <a:lnTo>
                      <a:pt x="812" y="130"/>
                    </a:lnTo>
                    <a:lnTo>
                      <a:pt x="817" y="146"/>
                    </a:lnTo>
                    <a:lnTo>
                      <a:pt x="841" y="153"/>
                    </a:lnTo>
                    <a:lnTo>
                      <a:pt x="845" y="170"/>
                    </a:lnTo>
                    <a:lnTo>
                      <a:pt x="822" y="190"/>
                    </a:lnTo>
                    <a:lnTo>
                      <a:pt x="838" y="201"/>
                    </a:lnTo>
                    <a:lnTo>
                      <a:pt x="819" y="207"/>
                    </a:lnTo>
                    <a:lnTo>
                      <a:pt x="806" y="217"/>
                    </a:lnTo>
                    <a:lnTo>
                      <a:pt x="798" y="231"/>
                    </a:lnTo>
                    <a:lnTo>
                      <a:pt x="814" y="247"/>
                    </a:lnTo>
                    <a:lnTo>
                      <a:pt x="786" y="268"/>
                    </a:lnTo>
                    <a:lnTo>
                      <a:pt x="777" y="320"/>
                    </a:lnTo>
                    <a:lnTo>
                      <a:pt x="804" y="311"/>
                    </a:lnTo>
                    <a:lnTo>
                      <a:pt x="816" y="322"/>
                    </a:lnTo>
                    <a:lnTo>
                      <a:pt x="810" y="340"/>
                    </a:lnTo>
                    <a:lnTo>
                      <a:pt x="811" y="357"/>
                    </a:lnTo>
                    <a:lnTo>
                      <a:pt x="800" y="378"/>
                    </a:lnTo>
                    <a:lnTo>
                      <a:pt x="794" y="389"/>
                    </a:lnTo>
                    <a:lnTo>
                      <a:pt x="769" y="398"/>
                    </a:lnTo>
                    <a:lnTo>
                      <a:pt x="757" y="394"/>
                    </a:lnTo>
                    <a:lnTo>
                      <a:pt x="748" y="402"/>
                    </a:lnTo>
                    <a:lnTo>
                      <a:pt x="744" y="425"/>
                    </a:lnTo>
                    <a:lnTo>
                      <a:pt x="741" y="433"/>
                    </a:lnTo>
                    <a:lnTo>
                      <a:pt x="726" y="446"/>
                    </a:lnTo>
                    <a:lnTo>
                      <a:pt x="702" y="446"/>
                    </a:lnTo>
                    <a:lnTo>
                      <a:pt x="696" y="460"/>
                    </a:lnTo>
                    <a:lnTo>
                      <a:pt x="705" y="474"/>
                    </a:lnTo>
                    <a:lnTo>
                      <a:pt x="696" y="485"/>
                    </a:lnTo>
                    <a:lnTo>
                      <a:pt x="686" y="491"/>
                    </a:lnTo>
                    <a:lnTo>
                      <a:pt x="652" y="474"/>
                    </a:lnTo>
                    <a:lnTo>
                      <a:pt x="633" y="477"/>
                    </a:lnTo>
                    <a:lnTo>
                      <a:pt x="623" y="483"/>
                    </a:lnTo>
                    <a:lnTo>
                      <a:pt x="608" y="479"/>
                    </a:lnTo>
                    <a:lnTo>
                      <a:pt x="596" y="496"/>
                    </a:lnTo>
                    <a:lnTo>
                      <a:pt x="593" y="507"/>
                    </a:lnTo>
                    <a:lnTo>
                      <a:pt x="603" y="519"/>
                    </a:lnTo>
                    <a:lnTo>
                      <a:pt x="600" y="532"/>
                    </a:lnTo>
                    <a:lnTo>
                      <a:pt x="600" y="549"/>
                    </a:lnTo>
                    <a:lnTo>
                      <a:pt x="603" y="565"/>
                    </a:lnTo>
                    <a:lnTo>
                      <a:pt x="619" y="576"/>
                    </a:lnTo>
                    <a:lnTo>
                      <a:pt x="624" y="592"/>
                    </a:lnTo>
                    <a:lnTo>
                      <a:pt x="624" y="608"/>
                    </a:lnTo>
                    <a:lnTo>
                      <a:pt x="614" y="616"/>
                    </a:lnTo>
                    <a:lnTo>
                      <a:pt x="611" y="622"/>
                    </a:lnTo>
                    <a:lnTo>
                      <a:pt x="615" y="627"/>
                    </a:lnTo>
                    <a:lnTo>
                      <a:pt x="606" y="635"/>
                    </a:lnTo>
                    <a:lnTo>
                      <a:pt x="613" y="646"/>
                    </a:lnTo>
                    <a:lnTo>
                      <a:pt x="617" y="670"/>
                    </a:lnTo>
                    <a:lnTo>
                      <a:pt x="620" y="676"/>
                    </a:lnTo>
                    <a:lnTo>
                      <a:pt x="601" y="676"/>
                    </a:lnTo>
                    <a:lnTo>
                      <a:pt x="586" y="678"/>
                    </a:lnTo>
                    <a:lnTo>
                      <a:pt x="580" y="696"/>
                    </a:lnTo>
                    <a:lnTo>
                      <a:pt x="570" y="702"/>
                    </a:lnTo>
                    <a:lnTo>
                      <a:pt x="559" y="695"/>
                    </a:lnTo>
                    <a:lnTo>
                      <a:pt x="567" y="675"/>
                    </a:lnTo>
                    <a:lnTo>
                      <a:pt x="555" y="665"/>
                    </a:lnTo>
                    <a:lnTo>
                      <a:pt x="539" y="665"/>
                    </a:lnTo>
                    <a:lnTo>
                      <a:pt x="523" y="637"/>
                    </a:lnTo>
                    <a:lnTo>
                      <a:pt x="512" y="642"/>
                    </a:lnTo>
                    <a:lnTo>
                      <a:pt x="514" y="662"/>
                    </a:lnTo>
                    <a:lnTo>
                      <a:pt x="503" y="667"/>
                    </a:lnTo>
                    <a:lnTo>
                      <a:pt x="483" y="648"/>
                    </a:lnTo>
                    <a:lnTo>
                      <a:pt x="471" y="651"/>
                    </a:lnTo>
                    <a:lnTo>
                      <a:pt x="473" y="661"/>
                    </a:lnTo>
                    <a:lnTo>
                      <a:pt x="477" y="670"/>
                    </a:lnTo>
                    <a:lnTo>
                      <a:pt x="483" y="687"/>
                    </a:lnTo>
                    <a:lnTo>
                      <a:pt x="485" y="690"/>
                    </a:lnTo>
                    <a:lnTo>
                      <a:pt x="488" y="700"/>
                    </a:lnTo>
                    <a:lnTo>
                      <a:pt x="480" y="727"/>
                    </a:lnTo>
                    <a:lnTo>
                      <a:pt x="486" y="736"/>
                    </a:lnTo>
                    <a:lnTo>
                      <a:pt x="464" y="758"/>
                    </a:lnTo>
                    <a:lnTo>
                      <a:pt x="458" y="781"/>
                    </a:lnTo>
                    <a:lnTo>
                      <a:pt x="445" y="807"/>
                    </a:lnTo>
                    <a:lnTo>
                      <a:pt x="434" y="831"/>
                    </a:lnTo>
                    <a:lnTo>
                      <a:pt x="419" y="831"/>
                    </a:lnTo>
                    <a:lnTo>
                      <a:pt x="401" y="821"/>
                    </a:lnTo>
                    <a:lnTo>
                      <a:pt x="365" y="806"/>
                    </a:lnTo>
                    <a:lnTo>
                      <a:pt x="340" y="800"/>
                    </a:lnTo>
                    <a:lnTo>
                      <a:pt x="323" y="807"/>
                    </a:lnTo>
                    <a:lnTo>
                      <a:pt x="304" y="807"/>
                    </a:lnTo>
                    <a:lnTo>
                      <a:pt x="296" y="796"/>
                    </a:lnTo>
                    <a:lnTo>
                      <a:pt x="283" y="792"/>
                    </a:lnTo>
                    <a:lnTo>
                      <a:pt x="275" y="774"/>
                    </a:lnTo>
                    <a:lnTo>
                      <a:pt x="277" y="767"/>
                    </a:lnTo>
                    <a:lnTo>
                      <a:pt x="252" y="764"/>
                    </a:lnTo>
                    <a:lnTo>
                      <a:pt x="232" y="779"/>
                    </a:lnTo>
                    <a:lnTo>
                      <a:pt x="198" y="771"/>
                    </a:lnTo>
                    <a:lnTo>
                      <a:pt x="189" y="782"/>
                    </a:lnTo>
                    <a:lnTo>
                      <a:pt x="175" y="759"/>
                    </a:lnTo>
                    <a:lnTo>
                      <a:pt x="144" y="751"/>
                    </a:lnTo>
                    <a:lnTo>
                      <a:pt x="136" y="766"/>
                    </a:lnTo>
                    <a:lnTo>
                      <a:pt x="125" y="764"/>
                    </a:lnTo>
                    <a:lnTo>
                      <a:pt x="114" y="753"/>
                    </a:lnTo>
                    <a:lnTo>
                      <a:pt x="117" y="746"/>
                    </a:lnTo>
                    <a:lnTo>
                      <a:pt x="105" y="731"/>
                    </a:lnTo>
                    <a:lnTo>
                      <a:pt x="92" y="704"/>
                    </a:lnTo>
                    <a:lnTo>
                      <a:pt x="85" y="690"/>
                    </a:lnTo>
                    <a:lnTo>
                      <a:pt x="82" y="679"/>
                    </a:lnTo>
                    <a:lnTo>
                      <a:pt x="65" y="670"/>
                    </a:lnTo>
                    <a:lnTo>
                      <a:pt x="47" y="670"/>
                    </a:lnTo>
                    <a:lnTo>
                      <a:pt x="46" y="635"/>
                    </a:lnTo>
                    <a:lnTo>
                      <a:pt x="56" y="620"/>
                    </a:lnTo>
                    <a:lnTo>
                      <a:pt x="68" y="607"/>
                    </a:lnTo>
                    <a:lnTo>
                      <a:pt x="79" y="598"/>
                    </a:lnTo>
                    <a:lnTo>
                      <a:pt x="79" y="577"/>
                    </a:lnTo>
                    <a:lnTo>
                      <a:pt x="74" y="561"/>
                    </a:lnTo>
                    <a:lnTo>
                      <a:pt x="50" y="553"/>
                    </a:lnTo>
                    <a:lnTo>
                      <a:pt x="42" y="553"/>
                    </a:lnTo>
                    <a:lnTo>
                      <a:pt x="30" y="543"/>
                    </a:lnTo>
                    <a:lnTo>
                      <a:pt x="24" y="529"/>
                    </a:lnTo>
                    <a:lnTo>
                      <a:pt x="24" y="519"/>
                    </a:lnTo>
                    <a:lnTo>
                      <a:pt x="9" y="517"/>
                    </a:lnTo>
                    <a:lnTo>
                      <a:pt x="5" y="498"/>
                    </a:lnTo>
                    <a:lnTo>
                      <a:pt x="0" y="479"/>
                    </a:lnTo>
                    <a:lnTo>
                      <a:pt x="5" y="472"/>
                    </a:lnTo>
                    <a:lnTo>
                      <a:pt x="5" y="455"/>
                    </a:lnTo>
                    <a:lnTo>
                      <a:pt x="19" y="441"/>
                    </a:lnTo>
                    <a:lnTo>
                      <a:pt x="15" y="429"/>
                    </a:lnTo>
                    <a:lnTo>
                      <a:pt x="38" y="420"/>
                    </a:lnTo>
                    <a:lnTo>
                      <a:pt x="42" y="408"/>
                    </a:lnTo>
                    <a:lnTo>
                      <a:pt x="38" y="41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8" name="Group 171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2304" y="2922"/>
              <a:ext cx="640" cy="682"/>
              <a:chOff x="2304" y="2922"/>
              <a:chExt cx="640" cy="682"/>
            </a:xfrm>
            <a:grpFill/>
          </p:grpSpPr>
          <p:sp>
            <p:nvSpPr>
              <p:cNvPr id="60" name="Freeform 169"/>
              <p:cNvSpPr>
                <a:spLocks/>
              </p:cNvSpPr>
              <p:nvPr/>
            </p:nvSpPr>
            <p:spPr bwMode="auto">
              <a:xfrm>
                <a:off x="2304" y="2922"/>
                <a:ext cx="640" cy="682"/>
              </a:xfrm>
              <a:custGeom>
                <a:avLst/>
                <a:gdLst>
                  <a:gd name="T0" fmla="*/ 94 w 640"/>
                  <a:gd name="T1" fmla="*/ 324 h 682"/>
                  <a:gd name="T2" fmla="*/ 58 w 640"/>
                  <a:gd name="T3" fmla="*/ 396 h 682"/>
                  <a:gd name="T4" fmla="*/ 43 w 640"/>
                  <a:gd name="T5" fmla="*/ 444 h 682"/>
                  <a:gd name="T6" fmla="*/ 14 w 640"/>
                  <a:gd name="T7" fmla="*/ 560 h 682"/>
                  <a:gd name="T8" fmla="*/ 5 w 640"/>
                  <a:gd name="T9" fmla="*/ 648 h 682"/>
                  <a:gd name="T10" fmla="*/ 34 w 640"/>
                  <a:gd name="T11" fmla="*/ 667 h 682"/>
                  <a:gd name="T12" fmla="*/ 71 w 640"/>
                  <a:gd name="T13" fmla="*/ 663 h 682"/>
                  <a:gd name="T14" fmla="*/ 108 w 640"/>
                  <a:gd name="T15" fmla="*/ 670 h 682"/>
                  <a:gd name="T16" fmla="*/ 155 w 640"/>
                  <a:gd name="T17" fmla="*/ 657 h 682"/>
                  <a:gd name="T18" fmla="*/ 207 w 640"/>
                  <a:gd name="T19" fmla="*/ 669 h 682"/>
                  <a:gd name="T20" fmla="*/ 229 w 640"/>
                  <a:gd name="T21" fmla="*/ 663 h 682"/>
                  <a:gd name="T22" fmla="*/ 232 w 640"/>
                  <a:gd name="T23" fmla="*/ 647 h 682"/>
                  <a:gd name="T24" fmla="*/ 197 w 640"/>
                  <a:gd name="T25" fmla="*/ 641 h 682"/>
                  <a:gd name="T26" fmla="*/ 261 w 640"/>
                  <a:gd name="T27" fmla="*/ 615 h 682"/>
                  <a:gd name="T28" fmla="*/ 281 w 640"/>
                  <a:gd name="T29" fmla="*/ 630 h 682"/>
                  <a:gd name="T30" fmla="*/ 309 w 640"/>
                  <a:gd name="T31" fmla="*/ 645 h 682"/>
                  <a:gd name="T32" fmla="*/ 444 w 640"/>
                  <a:gd name="T33" fmla="*/ 682 h 682"/>
                  <a:gd name="T34" fmla="*/ 488 w 640"/>
                  <a:gd name="T35" fmla="*/ 654 h 682"/>
                  <a:gd name="T36" fmla="*/ 527 w 640"/>
                  <a:gd name="T37" fmla="*/ 643 h 682"/>
                  <a:gd name="T38" fmla="*/ 562 w 640"/>
                  <a:gd name="T39" fmla="*/ 639 h 682"/>
                  <a:gd name="T40" fmla="*/ 556 w 640"/>
                  <a:gd name="T41" fmla="*/ 600 h 682"/>
                  <a:gd name="T42" fmla="*/ 553 w 640"/>
                  <a:gd name="T43" fmla="*/ 560 h 682"/>
                  <a:gd name="T44" fmla="*/ 569 w 640"/>
                  <a:gd name="T45" fmla="*/ 524 h 682"/>
                  <a:gd name="T46" fmla="*/ 542 w 640"/>
                  <a:gd name="T47" fmla="*/ 414 h 682"/>
                  <a:gd name="T48" fmla="*/ 574 w 640"/>
                  <a:gd name="T49" fmla="*/ 401 h 682"/>
                  <a:gd name="T50" fmla="*/ 602 w 640"/>
                  <a:gd name="T51" fmla="*/ 356 h 682"/>
                  <a:gd name="T52" fmla="*/ 618 w 640"/>
                  <a:gd name="T53" fmla="*/ 335 h 682"/>
                  <a:gd name="T54" fmla="*/ 629 w 640"/>
                  <a:gd name="T55" fmla="*/ 308 h 682"/>
                  <a:gd name="T56" fmla="*/ 615 w 640"/>
                  <a:gd name="T57" fmla="*/ 227 h 682"/>
                  <a:gd name="T58" fmla="*/ 589 w 640"/>
                  <a:gd name="T59" fmla="*/ 192 h 682"/>
                  <a:gd name="T60" fmla="*/ 559 w 640"/>
                  <a:gd name="T61" fmla="*/ 137 h 682"/>
                  <a:gd name="T62" fmla="*/ 559 w 640"/>
                  <a:gd name="T63" fmla="*/ 75 h 682"/>
                  <a:gd name="T64" fmla="*/ 534 w 640"/>
                  <a:gd name="T65" fmla="*/ 93 h 682"/>
                  <a:gd name="T66" fmla="*/ 514 w 640"/>
                  <a:gd name="T67" fmla="*/ 63 h 682"/>
                  <a:gd name="T68" fmla="*/ 510 w 640"/>
                  <a:gd name="T69" fmla="*/ 51 h 682"/>
                  <a:gd name="T70" fmla="*/ 478 w 640"/>
                  <a:gd name="T71" fmla="*/ 21 h 682"/>
                  <a:gd name="T72" fmla="*/ 463 w 640"/>
                  <a:gd name="T73" fmla="*/ 11 h 682"/>
                  <a:gd name="T74" fmla="*/ 430 w 640"/>
                  <a:gd name="T75" fmla="*/ 0 h 682"/>
                  <a:gd name="T76" fmla="*/ 391 w 640"/>
                  <a:gd name="T77" fmla="*/ 14 h 682"/>
                  <a:gd name="T78" fmla="*/ 411 w 640"/>
                  <a:gd name="T79" fmla="*/ 41 h 682"/>
                  <a:gd name="T80" fmla="*/ 380 w 640"/>
                  <a:gd name="T81" fmla="*/ 60 h 682"/>
                  <a:gd name="T82" fmla="*/ 315 w 640"/>
                  <a:gd name="T83" fmla="*/ 84 h 682"/>
                  <a:gd name="T84" fmla="*/ 298 w 640"/>
                  <a:gd name="T85" fmla="*/ 108 h 682"/>
                  <a:gd name="T86" fmla="*/ 284 w 640"/>
                  <a:gd name="T87" fmla="*/ 73 h 682"/>
                  <a:gd name="T88" fmla="*/ 242 w 640"/>
                  <a:gd name="T89" fmla="*/ 49 h 682"/>
                  <a:gd name="T90" fmla="*/ 213 w 640"/>
                  <a:gd name="T91" fmla="*/ 55 h 682"/>
                  <a:gd name="T92" fmla="*/ 218 w 640"/>
                  <a:gd name="T93" fmla="*/ 107 h 682"/>
                  <a:gd name="T94" fmla="*/ 194 w 640"/>
                  <a:gd name="T95" fmla="*/ 165 h 682"/>
                  <a:gd name="T96" fmla="*/ 156 w 640"/>
                  <a:gd name="T97" fmla="*/ 251 h 6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0" h="682">
                    <a:moveTo>
                      <a:pt x="131" y="293"/>
                    </a:moveTo>
                    <a:lnTo>
                      <a:pt x="104" y="310"/>
                    </a:lnTo>
                    <a:lnTo>
                      <a:pt x="94" y="324"/>
                    </a:lnTo>
                    <a:lnTo>
                      <a:pt x="69" y="348"/>
                    </a:lnTo>
                    <a:lnTo>
                      <a:pt x="71" y="377"/>
                    </a:lnTo>
                    <a:lnTo>
                      <a:pt x="58" y="396"/>
                    </a:lnTo>
                    <a:lnTo>
                      <a:pt x="58" y="420"/>
                    </a:lnTo>
                    <a:lnTo>
                      <a:pt x="54" y="443"/>
                    </a:lnTo>
                    <a:lnTo>
                      <a:pt x="43" y="444"/>
                    </a:lnTo>
                    <a:lnTo>
                      <a:pt x="12" y="514"/>
                    </a:lnTo>
                    <a:lnTo>
                      <a:pt x="26" y="548"/>
                    </a:lnTo>
                    <a:lnTo>
                      <a:pt x="14" y="560"/>
                    </a:lnTo>
                    <a:lnTo>
                      <a:pt x="9" y="584"/>
                    </a:lnTo>
                    <a:lnTo>
                      <a:pt x="0" y="624"/>
                    </a:lnTo>
                    <a:lnTo>
                      <a:pt x="5" y="648"/>
                    </a:lnTo>
                    <a:lnTo>
                      <a:pt x="19" y="666"/>
                    </a:lnTo>
                    <a:lnTo>
                      <a:pt x="28" y="661"/>
                    </a:lnTo>
                    <a:lnTo>
                      <a:pt x="34" y="667"/>
                    </a:lnTo>
                    <a:lnTo>
                      <a:pt x="24" y="676"/>
                    </a:lnTo>
                    <a:lnTo>
                      <a:pt x="47" y="676"/>
                    </a:lnTo>
                    <a:lnTo>
                      <a:pt x="71" y="663"/>
                    </a:lnTo>
                    <a:lnTo>
                      <a:pt x="86" y="676"/>
                    </a:lnTo>
                    <a:lnTo>
                      <a:pt x="100" y="676"/>
                    </a:lnTo>
                    <a:lnTo>
                      <a:pt x="108" y="670"/>
                    </a:lnTo>
                    <a:lnTo>
                      <a:pt x="126" y="670"/>
                    </a:lnTo>
                    <a:lnTo>
                      <a:pt x="134" y="661"/>
                    </a:lnTo>
                    <a:lnTo>
                      <a:pt x="155" y="657"/>
                    </a:lnTo>
                    <a:lnTo>
                      <a:pt x="173" y="670"/>
                    </a:lnTo>
                    <a:lnTo>
                      <a:pt x="200" y="673"/>
                    </a:lnTo>
                    <a:lnTo>
                      <a:pt x="207" y="669"/>
                    </a:lnTo>
                    <a:lnTo>
                      <a:pt x="211" y="663"/>
                    </a:lnTo>
                    <a:lnTo>
                      <a:pt x="215" y="656"/>
                    </a:lnTo>
                    <a:lnTo>
                      <a:pt x="229" y="663"/>
                    </a:lnTo>
                    <a:lnTo>
                      <a:pt x="235" y="659"/>
                    </a:lnTo>
                    <a:lnTo>
                      <a:pt x="241" y="654"/>
                    </a:lnTo>
                    <a:lnTo>
                      <a:pt x="232" y="647"/>
                    </a:lnTo>
                    <a:lnTo>
                      <a:pt x="218" y="647"/>
                    </a:lnTo>
                    <a:lnTo>
                      <a:pt x="213" y="647"/>
                    </a:lnTo>
                    <a:lnTo>
                      <a:pt x="197" y="641"/>
                    </a:lnTo>
                    <a:lnTo>
                      <a:pt x="196" y="624"/>
                    </a:lnTo>
                    <a:lnTo>
                      <a:pt x="227" y="604"/>
                    </a:lnTo>
                    <a:lnTo>
                      <a:pt x="261" y="615"/>
                    </a:lnTo>
                    <a:lnTo>
                      <a:pt x="253" y="630"/>
                    </a:lnTo>
                    <a:lnTo>
                      <a:pt x="265" y="638"/>
                    </a:lnTo>
                    <a:lnTo>
                      <a:pt x="281" y="630"/>
                    </a:lnTo>
                    <a:lnTo>
                      <a:pt x="291" y="632"/>
                    </a:lnTo>
                    <a:lnTo>
                      <a:pt x="300" y="645"/>
                    </a:lnTo>
                    <a:lnTo>
                      <a:pt x="309" y="645"/>
                    </a:lnTo>
                    <a:lnTo>
                      <a:pt x="319" y="643"/>
                    </a:lnTo>
                    <a:lnTo>
                      <a:pt x="365" y="645"/>
                    </a:lnTo>
                    <a:lnTo>
                      <a:pt x="444" y="682"/>
                    </a:lnTo>
                    <a:lnTo>
                      <a:pt x="455" y="666"/>
                    </a:lnTo>
                    <a:lnTo>
                      <a:pt x="473" y="663"/>
                    </a:lnTo>
                    <a:lnTo>
                      <a:pt x="488" y="654"/>
                    </a:lnTo>
                    <a:lnTo>
                      <a:pt x="502" y="645"/>
                    </a:lnTo>
                    <a:lnTo>
                      <a:pt x="512" y="644"/>
                    </a:lnTo>
                    <a:lnTo>
                      <a:pt x="527" y="643"/>
                    </a:lnTo>
                    <a:lnTo>
                      <a:pt x="542" y="643"/>
                    </a:lnTo>
                    <a:lnTo>
                      <a:pt x="559" y="647"/>
                    </a:lnTo>
                    <a:lnTo>
                      <a:pt x="562" y="639"/>
                    </a:lnTo>
                    <a:lnTo>
                      <a:pt x="562" y="627"/>
                    </a:lnTo>
                    <a:lnTo>
                      <a:pt x="562" y="615"/>
                    </a:lnTo>
                    <a:lnTo>
                      <a:pt x="556" y="600"/>
                    </a:lnTo>
                    <a:lnTo>
                      <a:pt x="562" y="594"/>
                    </a:lnTo>
                    <a:lnTo>
                      <a:pt x="562" y="581"/>
                    </a:lnTo>
                    <a:lnTo>
                      <a:pt x="553" y="560"/>
                    </a:lnTo>
                    <a:lnTo>
                      <a:pt x="560" y="549"/>
                    </a:lnTo>
                    <a:lnTo>
                      <a:pt x="566" y="536"/>
                    </a:lnTo>
                    <a:lnTo>
                      <a:pt x="569" y="524"/>
                    </a:lnTo>
                    <a:lnTo>
                      <a:pt x="560" y="491"/>
                    </a:lnTo>
                    <a:lnTo>
                      <a:pt x="533" y="421"/>
                    </a:lnTo>
                    <a:lnTo>
                      <a:pt x="542" y="414"/>
                    </a:lnTo>
                    <a:lnTo>
                      <a:pt x="544" y="403"/>
                    </a:lnTo>
                    <a:lnTo>
                      <a:pt x="559" y="396"/>
                    </a:lnTo>
                    <a:lnTo>
                      <a:pt x="574" y="401"/>
                    </a:lnTo>
                    <a:lnTo>
                      <a:pt x="581" y="398"/>
                    </a:lnTo>
                    <a:lnTo>
                      <a:pt x="594" y="368"/>
                    </a:lnTo>
                    <a:lnTo>
                      <a:pt x="602" y="356"/>
                    </a:lnTo>
                    <a:lnTo>
                      <a:pt x="590" y="338"/>
                    </a:lnTo>
                    <a:lnTo>
                      <a:pt x="599" y="327"/>
                    </a:lnTo>
                    <a:lnTo>
                      <a:pt x="618" y="335"/>
                    </a:lnTo>
                    <a:lnTo>
                      <a:pt x="634" y="328"/>
                    </a:lnTo>
                    <a:lnTo>
                      <a:pt x="640" y="327"/>
                    </a:lnTo>
                    <a:lnTo>
                      <a:pt x="629" y="308"/>
                    </a:lnTo>
                    <a:lnTo>
                      <a:pt x="624" y="299"/>
                    </a:lnTo>
                    <a:lnTo>
                      <a:pt x="626" y="247"/>
                    </a:lnTo>
                    <a:lnTo>
                      <a:pt x="615" y="227"/>
                    </a:lnTo>
                    <a:lnTo>
                      <a:pt x="603" y="219"/>
                    </a:lnTo>
                    <a:lnTo>
                      <a:pt x="587" y="205"/>
                    </a:lnTo>
                    <a:lnTo>
                      <a:pt x="589" y="192"/>
                    </a:lnTo>
                    <a:lnTo>
                      <a:pt x="568" y="172"/>
                    </a:lnTo>
                    <a:lnTo>
                      <a:pt x="566" y="151"/>
                    </a:lnTo>
                    <a:lnTo>
                      <a:pt x="559" y="137"/>
                    </a:lnTo>
                    <a:lnTo>
                      <a:pt x="566" y="115"/>
                    </a:lnTo>
                    <a:lnTo>
                      <a:pt x="556" y="97"/>
                    </a:lnTo>
                    <a:lnTo>
                      <a:pt x="559" y="75"/>
                    </a:lnTo>
                    <a:lnTo>
                      <a:pt x="552" y="71"/>
                    </a:lnTo>
                    <a:lnTo>
                      <a:pt x="539" y="89"/>
                    </a:lnTo>
                    <a:lnTo>
                      <a:pt x="534" y="93"/>
                    </a:lnTo>
                    <a:lnTo>
                      <a:pt x="521" y="86"/>
                    </a:lnTo>
                    <a:lnTo>
                      <a:pt x="519" y="69"/>
                    </a:lnTo>
                    <a:lnTo>
                      <a:pt x="514" y="63"/>
                    </a:lnTo>
                    <a:lnTo>
                      <a:pt x="505" y="66"/>
                    </a:lnTo>
                    <a:lnTo>
                      <a:pt x="502" y="60"/>
                    </a:lnTo>
                    <a:lnTo>
                      <a:pt x="510" y="51"/>
                    </a:lnTo>
                    <a:lnTo>
                      <a:pt x="493" y="21"/>
                    </a:lnTo>
                    <a:lnTo>
                      <a:pt x="480" y="29"/>
                    </a:lnTo>
                    <a:lnTo>
                      <a:pt x="478" y="21"/>
                    </a:lnTo>
                    <a:lnTo>
                      <a:pt x="466" y="29"/>
                    </a:lnTo>
                    <a:lnTo>
                      <a:pt x="461" y="23"/>
                    </a:lnTo>
                    <a:lnTo>
                      <a:pt x="463" y="11"/>
                    </a:lnTo>
                    <a:lnTo>
                      <a:pt x="459" y="1"/>
                    </a:lnTo>
                    <a:lnTo>
                      <a:pt x="444" y="6"/>
                    </a:lnTo>
                    <a:lnTo>
                      <a:pt x="430" y="0"/>
                    </a:lnTo>
                    <a:lnTo>
                      <a:pt x="412" y="5"/>
                    </a:lnTo>
                    <a:lnTo>
                      <a:pt x="396" y="3"/>
                    </a:lnTo>
                    <a:lnTo>
                      <a:pt x="391" y="14"/>
                    </a:lnTo>
                    <a:lnTo>
                      <a:pt x="412" y="19"/>
                    </a:lnTo>
                    <a:lnTo>
                      <a:pt x="412" y="31"/>
                    </a:lnTo>
                    <a:lnTo>
                      <a:pt x="411" y="41"/>
                    </a:lnTo>
                    <a:lnTo>
                      <a:pt x="401" y="46"/>
                    </a:lnTo>
                    <a:lnTo>
                      <a:pt x="393" y="47"/>
                    </a:lnTo>
                    <a:lnTo>
                      <a:pt x="380" y="60"/>
                    </a:lnTo>
                    <a:lnTo>
                      <a:pt x="344" y="60"/>
                    </a:lnTo>
                    <a:lnTo>
                      <a:pt x="349" y="83"/>
                    </a:lnTo>
                    <a:lnTo>
                      <a:pt x="315" y="84"/>
                    </a:lnTo>
                    <a:lnTo>
                      <a:pt x="312" y="89"/>
                    </a:lnTo>
                    <a:lnTo>
                      <a:pt x="309" y="103"/>
                    </a:lnTo>
                    <a:lnTo>
                      <a:pt x="298" y="108"/>
                    </a:lnTo>
                    <a:lnTo>
                      <a:pt x="289" y="102"/>
                    </a:lnTo>
                    <a:lnTo>
                      <a:pt x="297" y="83"/>
                    </a:lnTo>
                    <a:lnTo>
                      <a:pt x="284" y="73"/>
                    </a:lnTo>
                    <a:lnTo>
                      <a:pt x="268" y="73"/>
                    </a:lnTo>
                    <a:lnTo>
                      <a:pt x="251" y="44"/>
                    </a:lnTo>
                    <a:lnTo>
                      <a:pt x="242" y="49"/>
                    </a:lnTo>
                    <a:lnTo>
                      <a:pt x="244" y="70"/>
                    </a:lnTo>
                    <a:lnTo>
                      <a:pt x="234" y="75"/>
                    </a:lnTo>
                    <a:lnTo>
                      <a:pt x="213" y="55"/>
                    </a:lnTo>
                    <a:lnTo>
                      <a:pt x="202" y="58"/>
                    </a:lnTo>
                    <a:lnTo>
                      <a:pt x="210" y="87"/>
                    </a:lnTo>
                    <a:lnTo>
                      <a:pt x="218" y="107"/>
                    </a:lnTo>
                    <a:lnTo>
                      <a:pt x="209" y="136"/>
                    </a:lnTo>
                    <a:lnTo>
                      <a:pt x="215" y="143"/>
                    </a:lnTo>
                    <a:lnTo>
                      <a:pt x="194" y="165"/>
                    </a:lnTo>
                    <a:lnTo>
                      <a:pt x="185" y="196"/>
                    </a:lnTo>
                    <a:lnTo>
                      <a:pt x="168" y="228"/>
                    </a:lnTo>
                    <a:lnTo>
                      <a:pt x="156" y="251"/>
                    </a:lnTo>
                    <a:lnTo>
                      <a:pt x="150" y="257"/>
                    </a:lnTo>
                    <a:lnTo>
                      <a:pt x="131" y="2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Freeform 170"/>
              <p:cNvSpPr>
                <a:spLocks/>
              </p:cNvSpPr>
              <p:nvPr/>
            </p:nvSpPr>
            <p:spPr bwMode="auto">
              <a:xfrm>
                <a:off x="2304" y="2922"/>
                <a:ext cx="640" cy="682"/>
              </a:xfrm>
              <a:custGeom>
                <a:avLst/>
                <a:gdLst>
                  <a:gd name="T0" fmla="*/ 94 w 640"/>
                  <a:gd name="T1" fmla="*/ 324 h 682"/>
                  <a:gd name="T2" fmla="*/ 58 w 640"/>
                  <a:gd name="T3" fmla="*/ 396 h 682"/>
                  <a:gd name="T4" fmla="*/ 43 w 640"/>
                  <a:gd name="T5" fmla="*/ 444 h 682"/>
                  <a:gd name="T6" fmla="*/ 14 w 640"/>
                  <a:gd name="T7" fmla="*/ 560 h 682"/>
                  <a:gd name="T8" fmla="*/ 5 w 640"/>
                  <a:gd name="T9" fmla="*/ 648 h 682"/>
                  <a:gd name="T10" fmla="*/ 34 w 640"/>
                  <a:gd name="T11" fmla="*/ 667 h 682"/>
                  <a:gd name="T12" fmla="*/ 71 w 640"/>
                  <a:gd name="T13" fmla="*/ 663 h 682"/>
                  <a:gd name="T14" fmla="*/ 108 w 640"/>
                  <a:gd name="T15" fmla="*/ 670 h 682"/>
                  <a:gd name="T16" fmla="*/ 155 w 640"/>
                  <a:gd name="T17" fmla="*/ 657 h 682"/>
                  <a:gd name="T18" fmla="*/ 207 w 640"/>
                  <a:gd name="T19" fmla="*/ 669 h 682"/>
                  <a:gd name="T20" fmla="*/ 229 w 640"/>
                  <a:gd name="T21" fmla="*/ 663 h 682"/>
                  <a:gd name="T22" fmla="*/ 232 w 640"/>
                  <a:gd name="T23" fmla="*/ 647 h 682"/>
                  <a:gd name="T24" fmla="*/ 197 w 640"/>
                  <a:gd name="T25" fmla="*/ 641 h 682"/>
                  <a:gd name="T26" fmla="*/ 261 w 640"/>
                  <a:gd name="T27" fmla="*/ 615 h 682"/>
                  <a:gd name="T28" fmla="*/ 281 w 640"/>
                  <a:gd name="T29" fmla="*/ 630 h 682"/>
                  <a:gd name="T30" fmla="*/ 309 w 640"/>
                  <a:gd name="T31" fmla="*/ 645 h 682"/>
                  <a:gd name="T32" fmla="*/ 444 w 640"/>
                  <a:gd name="T33" fmla="*/ 682 h 682"/>
                  <a:gd name="T34" fmla="*/ 488 w 640"/>
                  <a:gd name="T35" fmla="*/ 654 h 682"/>
                  <a:gd name="T36" fmla="*/ 527 w 640"/>
                  <a:gd name="T37" fmla="*/ 643 h 682"/>
                  <a:gd name="T38" fmla="*/ 562 w 640"/>
                  <a:gd name="T39" fmla="*/ 639 h 682"/>
                  <a:gd name="T40" fmla="*/ 556 w 640"/>
                  <a:gd name="T41" fmla="*/ 600 h 682"/>
                  <a:gd name="T42" fmla="*/ 553 w 640"/>
                  <a:gd name="T43" fmla="*/ 560 h 682"/>
                  <a:gd name="T44" fmla="*/ 569 w 640"/>
                  <a:gd name="T45" fmla="*/ 524 h 682"/>
                  <a:gd name="T46" fmla="*/ 542 w 640"/>
                  <a:gd name="T47" fmla="*/ 414 h 682"/>
                  <a:gd name="T48" fmla="*/ 574 w 640"/>
                  <a:gd name="T49" fmla="*/ 401 h 682"/>
                  <a:gd name="T50" fmla="*/ 602 w 640"/>
                  <a:gd name="T51" fmla="*/ 356 h 682"/>
                  <a:gd name="T52" fmla="*/ 618 w 640"/>
                  <a:gd name="T53" fmla="*/ 335 h 682"/>
                  <a:gd name="T54" fmla="*/ 629 w 640"/>
                  <a:gd name="T55" fmla="*/ 308 h 682"/>
                  <a:gd name="T56" fmla="*/ 615 w 640"/>
                  <a:gd name="T57" fmla="*/ 227 h 682"/>
                  <a:gd name="T58" fmla="*/ 589 w 640"/>
                  <a:gd name="T59" fmla="*/ 192 h 682"/>
                  <a:gd name="T60" fmla="*/ 559 w 640"/>
                  <a:gd name="T61" fmla="*/ 137 h 682"/>
                  <a:gd name="T62" fmla="*/ 559 w 640"/>
                  <a:gd name="T63" fmla="*/ 75 h 682"/>
                  <a:gd name="T64" fmla="*/ 534 w 640"/>
                  <a:gd name="T65" fmla="*/ 93 h 682"/>
                  <a:gd name="T66" fmla="*/ 514 w 640"/>
                  <a:gd name="T67" fmla="*/ 63 h 682"/>
                  <a:gd name="T68" fmla="*/ 510 w 640"/>
                  <a:gd name="T69" fmla="*/ 51 h 682"/>
                  <a:gd name="T70" fmla="*/ 478 w 640"/>
                  <a:gd name="T71" fmla="*/ 21 h 682"/>
                  <a:gd name="T72" fmla="*/ 463 w 640"/>
                  <a:gd name="T73" fmla="*/ 11 h 682"/>
                  <a:gd name="T74" fmla="*/ 430 w 640"/>
                  <a:gd name="T75" fmla="*/ 0 h 682"/>
                  <a:gd name="T76" fmla="*/ 391 w 640"/>
                  <a:gd name="T77" fmla="*/ 14 h 682"/>
                  <a:gd name="T78" fmla="*/ 411 w 640"/>
                  <a:gd name="T79" fmla="*/ 41 h 682"/>
                  <a:gd name="T80" fmla="*/ 380 w 640"/>
                  <a:gd name="T81" fmla="*/ 60 h 682"/>
                  <a:gd name="T82" fmla="*/ 315 w 640"/>
                  <a:gd name="T83" fmla="*/ 84 h 682"/>
                  <a:gd name="T84" fmla="*/ 298 w 640"/>
                  <a:gd name="T85" fmla="*/ 108 h 682"/>
                  <a:gd name="T86" fmla="*/ 284 w 640"/>
                  <a:gd name="T87" fmla="*/ 73 h 682"/>
                  <a:gd name="T88" fmla="*/ 242 w 640"/>
                  <a:gd name="T89" fmla="*/ 49 h 682"/>
                  <a:gd name="T90" fmla="*/ 213 w 640"/>
                  <a:gd name="T91" fmla="*/ 55 h 682"/>
                  <a:gd name="T92" fmla="*/ 218 w 640"/>
                  <a:gd name="T93" fmla="*/ 107 h 682"/>
                  <a:gd name="T94" fmla="*/ 194 w 640"/>
                  <a:gd name="T95" fmla="*/ 165 h 682"/>
                  <a:gd name="T96" fmla="*/ 156 w 640"/>
                  <a:gd name="T97" fmla="*/ 251 h 6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0" h="682">
                    <a:moveTo>
                      <a:pt x="131" y="293"/>
                    </a:moveTo>
                    <a:lnTo>
                      <a:pt x="104" y="310"/>
                    </a:lnTo>
                    <a:lnTo>
                      <a:pt x="94" y="324"/>
                    </a:lnTo>
                    <a:lnTo>
                      <a:pt x="69" y="348"/>
                    </a:lnTo>
                    <a:lnTo>
                      <a:pt x="71" y="377"/>
                    </a:lnTo>
                    <a:lnTo>
                      <a:pt x="58" y="396"/>
                    </a:lnTo>
                    <a:lnTo>
                      <a:pt x="58" y="420"/>
                    </a:lnTo>
                    <a:lnTo>
                      <a:pt x="54" y="443"/>
                    </a:lnTo>
                    <a:lnTo>
                      <a:pt x="43" y="444"/>
                    </a:lnTo>
                    <a:lnTo>
                      <a:pt x="12" y="514"/>
                    </a:lnTo>
                    <a:lnTo>
                      <a:pt x="26" y="548"/>
                    </a:lnTo>
                    <a:lnTo>
                      <a:pt x="14" y="560"/>
                    </a:lnTo>
                    <a:lnTo>
                      <a:pt x="9" y="584"/>
                    </a:lnTo>
                    <a:lnTo>
                      <a:pt x="0" y="624"/>
                    </a:lnTo>
                    <a:lnTo>
                      <a:pt x="5" y="648"/>
                    </a:lnTo>
                    <a:lnTo>
                      <a:pt x="19" y="666"/>
                    </a:lnTo>
                    <a:lnTo>
                      <a:pt x="28" y="661"/>
                    </a:lnTo>
                    <a:lnTo>
                      <a:pt x="34" y="667"/>
                    </a:lnTo>
                    <a:lnTo>
                      <a:pt x="24" y="676"/>
                    </a:lnTo>
                    <a:lnTo>
                      <a:pt x="47" y="676"/>
                    </a:lnTo>
                    <a:lnTo>
                      <a:pt x="71" y="663"/>
                    </a:lnTo>
                    <a:lnTo>
                      <a:pt x="86" y="676"/>
                    </a:lnTo>
                    <a:lnTo>
                      <a:pt x="100" y="676"/>
                    </a:lnTo>
                    <a:lnTo>
                      <a:pt x="108" y="670"/>
                    </a:lnTo>
                    <a:lnTo>
                      <a:pt x="126" y="670"/>
                    </a:lnTo>
                    <a:lnTo>
                      <a:pt x="134" y="661"/>
                    </a:lnTo>
                    <a:lnTo>
                      <a:pt x="155" y="657"/>
                    </a:lnTo>
                    <a:lnTo>
                      <a:pt x="173" y="670"/>
                    </a:lnTo>
                    <a:lnTo>
                      <a:pt x="200" y="673"/>
                    </a:lnTo>
                    <a:lnTo>
                      <a:pt x="207" y="669"/>
                    </a:lnTo>
                    <a:lnTo>
                      <a:pt x="211" y="663"/>
                    </a:lnTo>
                    <a:lnTo>
                      <a:pt x="215" y="656"/>
                    </a:lnTo>
                    <a:lnTo>
                      <a:pt x="229" y="663"/>
                    </a:lnTo>
                    <a:lnTo>
                      <a:pt x="235" y="659"/>
                    </a:lnTo>
                    <a:lnTo>
                      <a:pt x="241" y="654"/>
                    </a:lnTo>
                    <a:lnTo>
                      <a:pt x="232" y="647"/>
                    </a:lnTo>
                    <a:lnTo>
                      <a:pt x="218" y="647"/>
                    </a:lnTo>
                    <a:lnTo>
                      <a:pt x="213" y="647"/>
                    </a:lnTo>
                    <a:lnTo>
                      <a:pt x="197" y="641"/>
                    </a:lnTo>
                    <a:lnTo>
                      <a:pt x="196" y="624"/>
                    </a:lnTo>
                    <a:lnTo>
                      <a:pt x="227" y="604"/>
                    </a:lnTo>
                    <a:lnTo>
                      <a:pt x="261" y="615"/>
                    </a:lnTo>
                    <a:lnTo>
                      <a:pt x="253" y="630"/>
                    </a:lnTo>
                    <a:lnTo>
                      <a:pt x="265" y="638"/>
                    </a:lnTo>
                    <a:lnTo>
                      <a:pt x="281" y="630"/>
                    </a:lnTo>
                    <a:lnTo>
                      <a:pt x="291" y="632"/>
                    </a:lnTo>
                    <a:lnTo>
                      <a:pt x="300" y="645"/>
                    </a:lnTo>
                    <a:lnTo>
                      <a:pt x="309" y="645"/>
                    </a:lnTo>
                    <a:lnTo>
                      <a:pt x="319" y="643"/>
                    </a:lnTo>
                    <a:lnTo>
                      <a:pt x="365" y="645"/>
                    </a:lnTo>
                    <a:lnTo>
                      <a:pt x="444" y="682"/>
                    </a:lnTo>
                    <a:lnTo>
                      <a:pt x="455" y="666"/>
                    </a:lnTo>
                    <a:lnTo>
                      <a:pt x="473" y="663"/>
                    </a:lnTo>
                    <a:lnTo>
                      <a:pt x="488" y="654"/>
                    </a:lnTo>
                    <a:lnTo>
                      <a:pt x="502" y="645"/>
                    </a:lnTo>
                    <a:lnTo>
                      <a:pt x="512" y="644"/>
                    </a:lnTo>
                    <a:lnTo>
                      <a:pt x="527" y="643"/>
                    </a:lnTo>
                    <a:lnTo>
                      <a:pt x="542" y="643"/>
                    </a:lnTo>
                    <a:lnTo>
                      <a:pt x="559" y="647"/>
                    </a:lnTo>
                    <a:lnTo>
                      <a:pt x="562" y="639"/>
                    </a:lnTo>
                    <a:lnTo>
                      <a:pt x="562" y="627"/>
                    </a:lnTo>
                    <a:lnTo>
                      <a:pt x="562" y="615"/>
                    </a:lnTo>
                    <a:lnTo>
                      <a:pt x="556" y="600"/>
                    </a:lnTo>
                    <a:lnTo>
                      <a:pt x="562" y="594"/>
                    </a:lnTo>
                    <a:lnTo>
                      <a:pt x="562" y="581"/>
                    </a:lnTo>
                    <a:lnTo>
                      <a:pt x="553" y="560"/>
                    </a:lnTo>
                    <a:lnTo>
                      <a:pt x="560" y="549"/>
                    </a:lnTo>
                    <a:lnTo>
                      <a:pt x="566" y="536"/>
                    </a:lnTo>
                    <a:lnTo>
                      <a:pt x="569" y="524"/>
                    </a:lnTo>
                    <a:lnTo>
                      <a:pt x="560" y="491"/>
                    </a:lnTo>
                    <a:lnTo>
                      <a:pt x="533" y="421"/>
                    </a:lnTo>
                    <a:lnTo>
                      <a:pt x="542" y="414"/>
                    </a:lnTo>
                    <a:lnTo>
                      <a:pt x="544" y="403"/>
                    </a:lnTo>
                    <a:lnTo>
                      <a:pt x="559" y="396"/>
                    </a:lnTo>
                    <a:lnTo>
                      <a:pt x="574" y="401"/>
                    </a:lnTo>
                    <a:lnTo>
                      <a:pt x="581" y="398"/>
                    </a:lnTo>
                    <a:lnTo>
                      <a:pt x="594" y="368"/>
                    </a:lnTo>
                    <a:lnTo>
                      <a:pt x="602" y="356"/>
                    </a:lnTo>
                    <a:lnTo>
                      <a:pt x="590" y="338"/>
                    </a:lnTo>
                    <a:lnTo>
                      <a:pt x="599" y="327"/>
                    </a:lnTo>
                    <a:lnTo>
                      <a:pt x="618" y="335"/>
                    </a:lnTo>
                    <a:lnTo>
                      <a:pt x="634" y="328"/>
                    </a:lnTo>
                    <a:lnTo>
                      <a:pt x="640" y="327"/>
                    </a:lnTo>
                    <a:lnTo>
                      <a:pt x="629" y="308"/>
                    </a:lnTo>
                    <a:lnTo>
                      <a:pt x="624" y="299"/>
                    </a:lnTo>
                    <a:lnTo>
                      <a:pt x="626" y="247"/>
                    </a:lnTo>
                    <a:lnTo>
                      <a:pt x="615" y="227"/>
                    </a:lnTo>
                    <a:lnTo>
                      <a:pt x="603" y="219"/>
                    </a:lnTo>
                    <a:lnTo>
                      <a:pt x="587" y="205"/>
                    </a:lnTo>
                    <a:lnTo>
                      <a:pt x="589" y="192"/>
                    </a:lnTo>
                    <a:lnTo>
                      <a:pt x="568" y="172"/>
                    </a:lnTo>
                    <a:lnTo>
                      <a:pt x="566" y="151"/>
                    </a:lnTo>
                    <a:lnTo>
                      <a:pt x="559" y="137"/>
                    </a:lnTo>
                    <a:lnTo>
                      <a:pt x="566" y="115"/>
                    </a:lnTo>
                    <a:lnTo>
                      <a:pt x="556" y="97"/>
                    </a:lnTo>
                    <a:lnTo>
                      <a:pt x="559" y="75"/>
                    </a:lnTo>
                    <a:lnTo>
                      <a:pt x="552" y="71"/>
                    </a:lnTo>
                    <a:lnTo>
                      <a:pt x="539" y="89"/>
                    </a:lnTo>
                    <a:lnTo>
                      <a:pt x="534" y="93"/>
                    </a:lnTo>
                    <a:lnTo>
                      <a:pt x="521" y="86"/>
                    </a:lnTo>
                    <a:lnTo>
                      <a:pt x="519" y="69"/>
                    </a:lnTo>
                    <a:lnTo>
                      <a:pt x="514" y="63"/>
                    </a:lnTo>
                    <a:lnTo>
                      <a:pt x="505" y="66"/>
                    </a:lnTo>
                    <a:lnTo>
                      <a:pt x="502" y="60"/>
                    </a:lnTo>
                    <a:lnTo>
                      <a:pt x="510" y="51"/>
                    </a:lnTo>
                    <a:lnTo>
                      <a:pt x="493" y="21"/>
                    </a:lnTo>
                    <a:lnTo>
                      <a:pt x="480" y="29"/>
                    </a:lnTo>
                    <a:lnTo>
                      <a:pt x="478" y="21"/>
                    </a:lnTo>
                    <a:lnTo>
                      <a:pt x="466" y="29"/>
                    </a:lnTo>
                    <a:lnTo>
                      <a:pt x="461" y="23"/>
                    </a:lnTo>
                    <a:lnTo>
                      <a:pt x="463" y="11"/>
                    </a:lnTo>
                    <a:lnTo>
                      <a:pt x="459" y="1"/>
                    </a:lnTo>
                    <a:lnTo>
                      <a:pt x="444" y="6"/>
                    </a:lnTo>
                    <a:lnTo>
                      <a:pt x="430" y="0"/>
                    </a:lnTo>
                    <a:lnTo>
                      <a:pt x="412" y="5"/>
                    </a:lnTo>
                    <a:lnTo>
                      <a:pt x="396" y="3"/>
                    </a:lnTo>
                    <a:lnTo>
                      <a:pt x="391" y="14"/>
                    </a:lnTo>
                    <a:lnTo>
                      <a:pt x="412" y="19"/>
                    </a:lnTo>
                    <a:lnTo>
                      <a:pt x="412" y="31"/>
                    </a:lnTo>
                    <a:lnTo>
                      <a:pt x="411" y="41"/>
                    </a:lnTo>
                    <a:lnTo>
                      <a:pt x="401" y="46"/>
                    </a:lnTo>
                    <a:lnTo>
                      <a:pt x="393" y="47"/>
                    </a:lnTo>
                    <a:lnTo>
                      <a:pt x="380" y="60"/>
                    </a:lnTo>
                    <a:lnTo>
                      <a:pt x="344" y="60"/>
                    </a:lnTo>
                    <a:lnTo>
                      <a:pt x="349" y="83"/>
                    </a:lnTo>
                    <a:lnTo>
                      <a:pt x="315" y="84"/>
                    </a:lnTo>
                    <a:lnTo>
                      <a:pt x="312" y="89"/>
                    </a:lnTo>
                    <a:lnTo>
                      <a:pt x="309" y="103"/>
                    </a:lnTo>
                    <a:lnTo>
                      <a:pt x="298" y="108"/>
                    </a:lnTo>
                    <a:lnTo>
                      <a:pt x="289" y="102"/>
                    </a:lnTo>
                    <a:lnTo>
                      <a:pt x="297" y="83"/>
                    </a:lnTo>
                    <a:lnTo>
                      <a:pt x="284" y="73"/>
                    </a:lnTo>
                    <a:lnTo>
                      <a:pt x="268" y="73"/>
                    </a:lnTo>
                    <a:lnTo>
                      <a:pt x="251" y="44"/>
                    </a:lnTo>
                    <a:lnTo>
                      <a:pt x="242" y="49"/>
                    </a:lnTo>
                    <a:lnTo>
                      <a:pt x="244" y="70"/>
                    </a:lnTo>
                    <a:lnTo>
                      <a:pt x="234" y="75"/>
                    </a:lnTo>
                    <a:lnTo>
                      <a:pt x="213" y="55"/>
                    </a:lnTo>
                    <a:lnTo>
                      <a:pt x="202" y="58"/>
                    </a:lnTo>
                    <a:lnTo>
                      <a:pt x="210" y="87"/>
                    </a:lnTo>
                    <a:lnTo>
                      <a:pt x="218" y="107"/>
                    </a:lnTo>
                    <a:lnTo>
                      <a:pt x="209" y="136"/>
                    </a:lnTo>
                    <a:lnTo>
                      <a:pt x="215" y="143"/>
                    </a:lnTo>
                    <a:lnTo>
                      <a:pt x="194" y="165"/>
                    </a:lnTo>
                    <a:lnTo>
                      <a:pt x="185" y="196"/>
                    </a:lnTo>
                    <a:lnTo>
                      <a:pt x="168" y="228"/>
                    </a:lnTo>
                    <a:lnTo>
                      <a:pt x="156" y="251"/>
                    </a:lnTo>
                    <a:lnTo>
                      <a:pt x="150" y="257"/>
                    </a:lnTo>
                    <a:lnTo>
                      <a:pt x="131" y="293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9" name="Group 174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2628" y="2677"/>
              <a:ext cx="1029" cy="999"/>
              <a:chOff x="2628" y="2677"/>
              <a:chExt cx="1029" cy="999"/>
            </a:xfrm>
            <a:grpFill/>
          </p:grpSpPr>
          <p:sp>
            <p:nvSpPr>
              <p:cNvPr id="58" name="Freeform 172"/>
              <p:cNvSpPr>
                <a:spLocks/>
              </p:cNvSpPr>
              <p:nvPr/>
            </p:nvSpPr>
            <p:spPr bwMode="auto">
              <a:xfrm>
                <a:off x="2628" y="2677"/>
                <a:ext cx="1029" cy="999"/>
              </a:xfrm>
              <a:custGeom>
                <a:avLst/>
                <a:gdLst>
                  <a:gd name="T0" fmla="*/ 203 w 1029"/>
                  <a:gd name="T1" fmla="*/ 927 h 999"/>
                  <a:gd name="T2" fmla="*/ 238 w 1029"/>
                  <a:gd name="T3" fmla="*/ 985 h 999"/>
                  <a:gd name="T4" fmla="*/ 284 w 1029"/>
                  <a:gd name="T5" fmla="*/ 996 h 999"/>
                  <a:gd name="T6" fmla="*/ 306 w 1029"/>
                  <a:gd name="T7" fmla="*/ 936 h 999"/>
                  <a:gd name="T8" fmla="*/ 390 w 1029"/>
                  <a:gd name="T9" fmla="*/ 933 h 999"/>
                  <a:gd name="T10" fmla="*/ 424 w 1029"/>
                  <a:gd name="T11" fmla="*/ 970 h 999"/>
                  <a:gd name="T12" fmla="*/ 487 w 1029"/>
                  <a:gd name="T13" fmla="*/ 971 h 999"/>
                  <a:gd name="T14" fmla="*/ 548 w 1029"/>
                  <a:gd name="T15" fmla="*/ 933 h 999"/>
                  <a:gd name="T16" fmla="*/ 678 w 1029"/>
                  <a:gd name="T17" fmla="*/ 899 h 999"/>
                  <a:gd name="T18" fmla="*/ 723 w 1029"/>
                  <a:gd name="T19" fmla="*/ 871 h 999"/>
                  <a:gd name="T20" fmla="*/ 826 w 1029"/>
                  <a:gd name="T21" fmla="*/ 890 h 999"/>
                  <a:gd name="T22" fmla="*/ 874 w 1029"/>
                  <a:gd name="T23" fmla="*/ 901 h 999"/>
                  <a:gd name="T24" fmla="*/ 860 w 1029"/>
                  <a:gd name="T25" fmla="*/ 816 h 999"/>
                  <a:gd name="T26" fmla="*/ 836 w 1029"/>
                  <a:gd name="T27" fmla="*/ 708 h 999"/>
                  <a:gd name="T28" fmla="*/ 946 w 1029"/>
                  <a:gd name="T29" fmla="*/ 645 h 999"/>
                  <a:gd name="T30" fmla="*/ 961 w 1029"/>
                  <a:gd name="T31" fmla="*/ 588 h 999"/>
                  <a:gd name="T32" fmla="*/ 1020 w 1029"/>
                  <a:gd name="T33" fmla="*/ 537 h 999"/>
                  <a:gd name="T34" fmla="*/ 959 w 1029"/>
                  <a:gd name="T35" fmla="*/ 471 h 999"/>
                  <a:gd name="T36" fmla="*/ 884 w 1029"/>
                  <a:gd name="T37" fmla="*/ 414 h 999"/>
                  <a:gd name="T38" fmla="*/ 800 w 1029"/>
                  <a:gd name="T39" fmla="*/ 365 h 999"/>
                  <a:gd name="T40" fmla="*/ 736 w 1029"/>
                  <a:gd name="T41" fmla="*/ 280 h 999"/>
                  <a:gd name="T42" fmla="*/ 739 w 1029"/>
                  <a:gd name="T43" fmla="*/ 201 h 999"/>
                  <a:gd name="T44" fmla="*/ 668 w 1029"/>
                  <a:gd name="T45" fmla="*/ 116 h 999"/>
                  <a:gd name="T46" fmla="*/ 608 w 1029"/>
                  <a:gd name="T47" fmla="*/ 39 h 999"/>
                  <a:gd name="T48" fmla="*/ 505 w 1029"/>
                  <a:gd name="T49" fmla="*/ 37 h 999"/>
                  <a:gd name="T50" fmla="*/ 474 w 1029"/>
                  <a:gd name="T51" fmla="*/ 82 h 999"/>
                  <a:gd name="T52" fmla="*/ 416 w 1029"/>
                  <a:gd name="T53" fmla="*/ 64 h 999"/>
                  <a:gd name="T54" fmla="*/ 353 w 1029"/>
                  <a:gd name="T55" fmla="*/ 74 h 999"/>
                  <a:gd name="T56" fmla="*/ 358 w 1029"/>
                  <a:gd name="T57" fmla="*/ 109 h 999"/>
                  <a:gd name="T58" fmla="*/ 290 w 1029"/>
                  <a:gd name="T59" fmla="*/ 52 h 999"/>
                  <a:gd name="T60" fmla="*/ 216 w 1029"/>
                  <a:gd name="T61" fmla="*/ 0 h 999"/>
                  <a:gd name="T62" fmla="*/ 162 w 1029"/>
                  <a:gd name="T63" fmla="*/ 46 h 999"/>
                  <a:gd name="T64" fmla="*/ 131 w 1029"/>
                  <a:gd name="T65" fmla="*/ 97 h 999"/>
                  <a:gd name="T66" fmla="*/ 89 w 1029"/>
                  <a:gd name="T67" fmla="*/ 142 h 999"/>
                  <a:gd name="T68" fmla="*/ 16 w 1029"/>
                  <a:gd name="T69" fmla="*/ 131 h 999"/>
                  <a:gd name="T70" fmla="*/ 7 w 1029"/>
                  <a:gd name="T71" fmla="*/ 217 h 999"/>
                  <a:gd name="T72" fmla="*/ 16 w 1029"/>
                  <a:gd name="T73" fmla="*/ 275 h 999"/>
                  <a:gd name="T74" fmla="*/ 55 w 1029"/>
                  <a:gd name="T75" fmla="*/ 305 h 999"/>
                  <a:gd name="T76" fmla="*/ 69 w 1029"/>
                  <a:gd name="T77" fmla="*/ 257 h 999"/>
                  <a:gd name="T78" fmla="*/ 134 w 1029"/>
                  <a:gd name="T79" fmla="*/ 245 h 999"/>
                  <a:gd name="T80" fmla="*/ 156 w 1029"/>
                  <a:gd name="T81" fmla="*/ 273 h 999"/>
                  <a:gd name="T82" fmla="*/ 190 w 1029"/>
                  <a:gd name="T83" fmla="*/ 308 h 999"/>
                  <a:gd name="T84" fmla="*/ 228 w 1029"/>
                  <a:gd name="T85" fmla="*/ 316 h 999"/>
                  <a:gd name="T86" fmla="*/ 243 w 1029"/>
                  <a:gd name="T87" fmla="*/ 395 h 999"/>
                  <a:gd name="T88" fmla="*/ 295 w 1029"/>
                  <a:gd name="T89" fmla="*/ 478 h 999"/>
                  <a:gd name="T90" fmla="*/ 299 w 1029"/>
                  <a:gd name="T91" fmla="*/ 544 h 999"/>
                  <a:gd name="T92" fmla="*/ 274 w 1029"/>
                  <a:gd name="T93" fmla="*/ 571 h 999"/>
                  <a:gd name="T94" fmla="*/ 269 w 1029"/>
                  <a:gd name="T95" fmla="*/ 616 h 999"/>
                  <a:gd name="T96" fmla="*/ 218 w 1029"/>
                  <a:gd name="T97" fmla="*/ 657 h 999"/>
                  <a:gd name="T98" fmla="*/ 228 w 1029"/>
                  <a:gd name="T99" fmla="*/ 802 h 999"/>
                  <a:gd name="T100" fmla="*/ 237 w 1029"/>
                  <a:gd name="T101" fmla="*/ 882 h 999"/>
                  <a:gd name="T102" fmla="*/ 131 w 1029"/>
                  <a:gd name="T103" fmla="*/ 910 h 9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29" h="999">
                    <a:moveTo>
                      <a:pt x="118" y="929"/>
                    </a:moveTo>
                    <a:lnTo>
                      <a:pt x="150" y="927"/>
                    </a:lnTo>
                    <a:lnTo>
                      <a:pt x="168" y="913"/>
                    </a:lnTo>
                    <a:lnTo>
                      <a:pt x="181" y="929"/>
                    </a:lnTo>
                    <a:lnTo>
                      <a:pt x="203" y="927"/>
                    </a:lnTo>
                    <a:lnTo>
                      <a:pt x="216" y="946"/>
                    </a:lnTo>
                    <a:lnTo>
                      <a:pt x="228" y="946"/>
                    </a:lnTo>
                    <a:lnTo>
                      <a:pt x="237" y="961"/>
                    </a:lnTo>
                    <a:lnTo>
                      <a:pt x="231" y="980"/>
                    </a:lnTo>
                    <a:lnTo>
                      <a:pt x="238" y="985"/>
                    </a:lnTo>
                    <a:lnTo>
                      <a:pt x="253" y="974"/>
                    </a:lnTo>
                    <a:lnTo>
                      <a:pt x="264" y="979"/>
                    </a:lnTo>
                    <a:lnTo>
                      <a:pt x="260" y="992"/>
                    </a:lnTo>
                    <a:lnTo>
                      <a:pt x="272" y="999"/>
                    </a:lnTo>
                    <a:lnTo>
                      <a:pt x="284" y="996"/>
                    </a:lnTo>
                    <a:lnTo>
                      <a:pt x="297" y="980"/>
                    </a:lnTo>
                    <a:lnTo>
                      <a:pt x="312" y="965"/>
                    </a:lnTo>
                    <a:lnTo>
                      <a:pt x="313" y="958"/>
                    </a:lnTo>
                    <a:lnTo>
                      <a:pt x="313" y="946"/>
                    </a:lnTo>
                    <a:lnTo>
                      <a:pt x="306" y="936"/>
                    </a:lnTo>
                    <a:lnTo>
                      <a:pt x="310" y="912"/>
                    </a:lnTo>
                    <a:lnTo>
                      <a:pt x="325" y="929"/>
                    </a:lnTo>
                    <a:lnTo>
                      <a:pt x="336" y="929"/>
                    </a:lnTo>
                    <a:lnTo>
                      <a:pt x="345" y="921"/>
                    </a:lnTo>
                    <a:lnTo>
                      <a:pt x="390" y="933"/>
                    </a:lnTo>
                    <a:lnTo>
                      <a:pt x="404" y="924"/>
                    </a:lnTo>
                    <a:lnTo>
                      <a:pt x="413" y="932"/>
                    </a:lnTo>
                    <a:lnTo>
                      <a:pt x="405" y="946"/>
                    </a:lnTo>
                    <a:lnTo>
                      <a:pt x="421" y="953"/>
                    </a:lnTo>
                    <a:lnTo>
                      <a:pt x="424" y="970"/>
                    </a:lnTo>
                    <a:lnTo>
                      <a:pt x="442" y="967"/>
                    </a:lnTo>
                    <a:lnTo>
                      <a:pt x="452" y="970"/>
                    </a:lnTo>
                    <a:lnTo>
                      <a:pt x="461" y="968"/>
                    </a:lnTo>
                    <a:lnTo>
                      <a:pt x="479" y="958"/>
                    </a:lnTo>
                    <a:lnTo>
                      <a:pt x="487" y="971"/>
                    </a:lnTo>
                    <a:lnTo>
                      <a:pt x="505" y="954"/>
                    </a:lnTo>
                    <a:lnTo>
                      <a:pt x="519" y="950"/>
                    </a:lnTo>
                    <a:lnTo>
                      <a:pt x="521" y="937"/>
                    </a:lnTo>
                    <a:lnTo>
                      <a:pt x="534" y="932"/>
                    </a:lnTo>
                    <a:lnTo>
                      <a:pt x="548" y="933"/>
                    </a:lnTo>
                    <a:lnTo>
                      <a:pt x="565" y="912"/>
                    </a:lnTo>
                    <a:lnTo>
                      <a:pt x="584" y="908"/>
                    </a:lnTo>
                    <a:lnTo>
                      <a:pt x="610" y="907"/>
                    </a:lnTo>
                    <a:lnTo>
                      <a:pt x="623" y="899"/>
                    </a:lnTo>
                    <a:lnTo>
                      <a:pt x="678" y="899"/>
                    </a:lnTo>
                    <a:lnTo>
                      <a:pt x="692" y="893"/>
                    </a:lnTo>
                    <a:lnTo>
                      <a:pt x="692" y="887"/>
                    </a:lnTo>
                    <a:lnTo>
                      <a:pt x="700" y="859"/>
                    </a:lnTo>
                    <a:lnTo>
                      <a:pt x="707" y="877"/>
                    </a:lnTo>
                    <a:lnTo>
                      <a:pt x="723" y="871"/>
                    </a:lnTo>
                    <a:lnTo>
                      <a:pt x="750" y="871"/>
                    </a:lnTo>
                    <a:lnTo>
                      <a:pt x="759" y="890"/>
                    </a:lnTo>
                    <a:lnTo>
                      <a:pt x="789" y="878"/>
                    </a:lnTo>
                    <a:lnTo>
                      <a:pt x="806" y="872"/>
                    </a:lnTo>
                    <a:lnTo>
                      <a:pt x="826" y="890"/>
                    </a:lnTo>
                    <a:lnTo>
                      <a:pt x="821" y="907"/>
                    </a:lnTo>
                    <a:lnTo>
                      <a:pt x="864" y="936"/>
                    </a:lnTo>
                    <a:lnTo>
                      <a:pt x="878" y="935"/>
                    </a:lnTo>
                    <a:lnTo>
                      <a:pt x="881" y="918"/>
                    </a:lnTo>
                    <a:lnTo>
                      <a:pt x="874" y="901"/>
                    </a:lnTo>
                    <a:lnTo>
                      <a:pt x="886" y="881"/>
                    </a:lnTo>
                    <a:lnTo>
                      <a:pt x="874" y="860"/>
                    </a:lnTo>
                    <a:lnTo>
                      <a:pt x="846" y="859"/>
                    </a:lnTo>
                    <a:lnTo>
                      <a:pt x="852" y="839"/>
                    </a:lnTo>
                    <a:lnTo>
                      <a:pt x="860" y="816"/>
                    </a:lnTo>
                    <a:lnTo>
                      <a:pt x="839" y="780"/>
                    </a:lnTo>
                    <a:lnTo>
                      <a:pt x="831" y="780"/>
                    </a:lnTo>
                    <a:lnTo>
                      <a:pt x="827" y="765"/>
                    </a:lnTo>
                    <a:lnTo>
                      <a:pt x="806" y="738"/>
                    </a:lnTo>
                    <a:lnTo>
                      <a:pt x="836" y="708"/>
                    </a:lnTo>
                    <a:lnTo>
                      <a:pt x="852" y="698"/>
                    </a:lnTo>
                    <a:lnTo>
                      <a:pt x="867" y="686"/>
                    </a:lnTo>
                    <a:lnTo>
                      <a:pt x="907" y="676"/>
                    </a:lnTo>
                    <a:lnTo>
                      <a:pt x="929" y="663"/>
                    </a:lnTo>
                    <a:lnTo>
                      <a:pt x="946" y="645"/>
                    </a:lnTo>
                    <a:lnTo>
                      <a:pt x="946" y="627"/>
                    </a:lnTo>
                    <a:lnTo>
                      <a:pt x="944" y="620"/>
                    </a:lnTo>
                    <a:lnTo>
                      <a:pt x="952" y="608"/>
                    </a:lnTo>
                    <a:lnTo>
                      <a:pt x="948" y="597"/>
                    </a:lnTo>
                    <a:lnTo>
                      <a:pt x="961" y="588"/>
                    </a:lnTo>
                    <a:lnTo>
                      <a:pt x="1004" y="607"/>
                    </a:lnTo>
                    <a:lnTo>
                      <a:pt x="1022" y="576"/>
                    </a:lnTo>
                    <a:lnTo>
                      <a:pt x="1029" y="558"/>
                    </a:lnTo>
                    <a:lnTo>
                      <a:pt x="1022" y="544"/>
                    </a:lnTo>
                    <a:lnTo>
                      <a:pt x="1020" y="537"/>
                    </a:lnTo>
                    <a:lnTo>
                      <a:pt x="1020" y="529"/>
                    </a:lnTo>
                    <a:lnTo>
                      <a:pt x="1010" y="500"/>
                    </a:lnTo>
                    <a:lnTo>
                      <a:pt x="992" y="496"/>
                    </a:lnTo>
                    <a:lnTo>
                      <a:pt x="981" y="480"/>
                    </a:lnTo>
                    <a:lnTo>
                      <a:pt x="959" y="471"/>
                    </a:lnTo>
                    <a:lnTo>
                      <a:pt x="950" y="480"/>
                    </a:lnTo>
                    <a:lnTo>
                      <a:pt x="913" y="434"/>
                    </a:lnTo>
                    <a:lnTo>
                      <a:pt x="887" y="433"/>
                    </a:lnTo>
                    <a:lnTo>
                      <a:pt x="877" y="425"/>
                    </a:lnTo>
                    <a:lnTo>
                      <a:pt x="884" y="414"/>
                    </a:lnTo>
                    <a:lnTo>
                      <a:pt x="872" y="403"/>
                    </a:lnTo>
                    <a:lnTo>
                      <a:pt x="855" y="389"/>
                    </a:lnTo>
                    <a:lnTo>
                      <a:pt x="849" y="381"/>
                    </a:lnTo>
                    <a:lnTo>
                      <a:pt x="833" y="365"/>
                    </a:lnTo>
                    <a:lnTo>
                      <a:pt x="800" y="365"/>
                    </a:lnTo>
                    <a:lnTo>
                      <a:pt x="770" y="338"/>
                    </a:lnTo>
                    <a:lnTo>
                      <a:pt x="764" y="312"/>
                    </a:lnTo>
                    <a:lnTo>
                      <a:pt x="752" y="309"/>
                    </a:lnTo>
                    <a:lnTo>
                      <a:pt x="749" y="286"/>
                    </a:lnTo>
                    <a:lnTo>
                      <a:pt x="736" y="280"/>
                    </a:lnTo>
                    <a:lnTo>
                      <a:pt x="736" y="271"/>
                    </a:lnTo>
                    <a:lnTo>
                      <a:pt x="711" y="244"/>
                    </a:lnTo>
                    <a:lnTo>
                      <a:pt x="726" y="228"/>
                    </a:lnTo>
                    <a:lnTo>
                      <a:pt x="724" y="220"/>
                    </a:lnTo>
                    <a:lnTo>
                      <a:pt x="739" y="201"/>
                    </a:lnTo>
                    <a:lnTo>
                      <a:pt x="734" y="187"/>
                    </a:lnTo>
                    <a:lnTo>
                      <a:pt x="723" y="170"/>
                    </a:lnTo>
                    <a:lnTo>
                      <a:pt x="710" y="167"/>
                    </a:lnTo>
                    <a:lnTo>
                      <a:pt x="668" y="135"/>
                    </a:lnTo>
                    <a:lnTo>
                      <a:pt x="668" y="116"/>
                    </a:lnTo>
                    <a:lnTo>
                      <a:pt x="639" y="91"/>
                    </a:lnTo>
                    <a:lnTo>
                      <a:pt x="649" y="84"/>
                    </a:lnTo>
                    <a:lnTo>
                      <a:pt x="643" y="70"/>
                    </a:lnTo>
                    <a:lnTo>
                      <a:pt x="623" y="64"/>
                    </a:lnTo>
                    <a:lnTo>
                      <a:pt x="608" y="39"/>
                    </a:lnTo>
                    <a:lnTo>
                      <a:pt x="590" y="50"/>
                    </a:lnTo>
                    <a:lnTo>
                      <a:pt x="584" y="42"/>
                    </a:lnTo>
                    <a:lnTo>
                      <a:pt x="558" y="54"/>
                    </a:lnTo>
                    <a:lnTo>
                      <a:pt x="524" y="52"/>
                    </a:lnTo>
                    <a:lnTo>
                      <a:pt x="505" y="37"/>
                    </a:lnTo>
                    <a:lnTo>
                      <a:pt x="502" y="18"/>
                    </a:lnTo>
                    <a:lnTo>
                      <a:pt x="491" y="12"/>
                    </a:lnTo>
                    <a:lnTo>
                      <a:pt x="469" y="26"/>
                    </a:lnTo>
                    <a:lnTo>
                      <a:pt x="474" y="62"/>
                    </a:lnTo>
                    <a:lnTo>
                      <a:pt x="474" y="82"/>
                    </a:lnTo>
                    <a:lnTo>
                      <a:pt x="463" y="89"/>
                    </a:lnTo>
                    <a:lnTo>
                      <a:pt x="453" y="87"/>
                    </a:lnTo>
                    <a:lnTo>
                      <a:pt x="446" y="82"/>
                    </a:lnTo>
                    <a:lnTo>
                      <a:pt x="442" y="64"/>
                    </a:lnTo>
                    <a:lnTo>
                      <a:pt x="416" y="64"/>
                    </a:lnTo>
                    <a:lnTo>
                      <a:pt x="404" y="66"/>
                    </a:lnTo>
                    <a:lnTo>
                      <a:pt x="400" y="54"/>
                    </a:lnTo>
                    <a:lnTo>
                      <a:pt x="382" y="56"/>
                    </a:lnTo>
                    <a:lnTo>
                      <a:pt x="357" y="64"/>
                    </a:lnTo>
                    <a:lnTo>
                      <a:pt x="353" y="74"/>
                    </a:lnTo>
                    <a:lnTo>
                      <a:pt x="367" y="88"/>
                    </a:lnTo>
                    <a:lnTo>
                      <a:pt x="382" y="95"/>
                    </a:lnTo>
                    <a:lnTo>
                      <a:pt x="376" y="100"/>
                    </a:lnTo>
                    <a:lnTo>
                      <a:pt x="365" y="100"/>
                    </a:lnTo>
                    <a:lnTo>
                      <a:pt x="358" y="109"/>
                    </a:lnTo>
                    <a:lnTo>
                      <a:pt x="345" y="107"/>
                    </a:lnTo>
                    <a:lnTo>
                      <a:pt x="334" y="98"/>
                    </a:lnTo>
                    <a:lnTo>
                      <a:pt x="334" y="87"/>
                    </a:lnTo>
                    <a:lnTo>
                      <a:pt x="332" y="77"/>
                    </a:lnTo>
                    <a:lnTo>
                      <a:pt x="290" y="52"/>
                    </a:lnTo>
                    <a:lnTo>
                      <a:pt x="281" y="30"/>
                    </a:lnTo>
                    <a:lnTo>
                      <a:pt x="263" y="18"/>
                    </a:lnTo>
                    <a:lnTo>
                      <a:pt x="251" y="7"/>
                    </a:lnTo>
                    <a:lnTo>
                      <a:pt x="244" y="10"/>
                    </a:lnTo>
                    <a:lnTo>
                      <a:pt x="216" y="0"/>
                    </a:lnTo>
                    <a:lnTo>
                      <a:pt x="216" y="9"/>
                    </a:lnTo>
                    <a:lnTo>
                      <a:pt x="203" y="36"/>
                    </a:lnTo>
                    <a:lnTo>
                      <a:pt x="199" y="41"/>
                    </a:lnTo>
                    <a:lnTo>
                      <a:pt x="176" y="51"/>
                    </a:lnTo>
                    <a:lnTo>
                      <a:pt x="162" y="46"/>
                    </a:lnTo>
                    <a:lnTo>
                      <a:pt x="154" y="56"/>
                    </a:lnTo>
                    <a:lnTo>
                      <a:pt x="150" y="76"/>
                    </a:lnTo>
                    <a:lnTo>
                      <a:pt x="147" y="85"/>
                    </a:lnTo>
                    <a:lnTo>
                      <a:pt x="139" y="94"/>
                    </a:lnTo>
                    <a:lnTo>
                      <a:pt x="131" y="97"/>
                    </a:lnTo>
                    <a:lnTo>
                      <a:pt x="109" y="98"/>
                    </a:lnTo>
                    <a:lnTo>
                      <a:pt x="102" y="113"/>
                    </a:lnTo>
                    <a:lnTo>
                      <a:pt x="109" y="128"/>
                    </a:lnTo>
                    <a:lnTo>
                      <a:pt x="104" y="136"/>
                    </a:lnTo>
                    <a:lnTo>
                      <a:pt x="89" y="142"/>
                    </a:lnTo>
                    <a:lnTo>
                      <a:pt x="69" y="132"/>
                    </a:lnTo>
                    <a:lnTo>
                      <a:pt x="58" y="126"/>
                    </a:lnTo>
                    <a:lnTo>
                      <a:pt x="38" y="129"/>
                    </a:lnTo>
                    <a:lnTo>
                      <a:pt x="28" y="136"/>
                    </a:lnTo>
                    <a:lnTo>
                      <a:pt x="16" y="131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8" y="173"/>
                    </a:lnTo>
                    <a:lnTo>
                      <a:pt x="4" y="188"/>
                    </a:lnTo>
                    <a:lnTo>
                      <a:pt x="7" y="217"/>
                    </a:lnTo>
                    <a:lnTo>
                      <a:pt x="26" y="229"/>
                    </a:lnTo>
                    <a:lnTo>
                      <a:pt x="30" y="244"/>
                    </a:lnTo>
                    <a:lnTo>
                      <a:pt x="31" y="261"/>
                    </a:lnTo>
                    <a:lnTo>
                      <a:pt x="22" y="265"/>
                    </a:lnTo>
                    <a:lnTo>
                      <a:pt x="16" y="275"/>
                    </a:lnTo>
                    <a:lnTo>
                      <a:pt x="22" y="278"/>
                    </a:lnTo>
                    <a:lnTo>
                      <a:pt x="11" y="288"/>
                    </a:lnTo>
                    <a:lnTo>
                      <a:pt x="19" y="299"/>
                    </a:lnTo>
                    <a:lnTo>
                      <a:pt x="24" y="305"/>
                    </a:lnTo>
                    <a:lnTo>
                      <a:pt x="55" y="305"/>
                    </a:lnTo>
                    <a:lnTo>
                      <a:pt x="69" y="292"/>
                    </a:lnTo>
                    <a:lnTo>
                      <a:pt x="86" y="288"/>
                    </a:lnTo>
                    <a:lnTo>
                      <a:pt x="88" y="269"/>
                    </a:lnTo>
                    <a:lnTo>
                      <a:pt x="82" y="264"/>
                    </a:lnTo>
                    <a:lnTo>
                      <a:pt x="69" y="257"/>
                    </a:lnTo>
                    <a:lnTo>
                      <a:pt x="71" y="249"/>
                    </a:lnTo>
                    <a:lnTo>
                      <a:pt x="87" y="250"/>
                    </a:lnTo>
                    <a:lnTo>
                      <a:pt x="105" y="244"/>
                    </a:lnTo>
                    <a:lnTo>
                      <a:pt x="119" y="251"/>
                    </a:lnTo>
                    <a:lnTo>
                      <a:pt x="134" y="245"/>
                    </a:lnTo>
                    <a:lnTo>
                      <a:pt x="139" y="257"/>
                    </a:lnTo>
                    <a:lnTo>
                      <a:pt x="134" y="265"/>
                    </a:lnTo>
                    <a:lnTo>
                      <a:pt x="142" y="272"/>
                    </a:lnTo>
                    <a:lnTo>
                      <a:pt x="154" y="267"/>
                    </a:lnTo>
                    <a:lnTo>
                      <a:pt x="156" y="273"/>
                    </a:lnTo>
                    <a:lnTo>
                      <a:pt x="169" y="268"/>
                    </a:lnTo>
                    <a:lnTo>
                      <a:pt x="186" y="294"/>
                    </a:lnTo>
                    <a:lnTo>
                      <a:pt x="179" y="305"/>
                    </a:lnTo>
                    <a:lnTo>
                      <a:pt x="181" y="312"/>
                    </a:lnTo>
                    <a:lnTo>
                      <a:pt x="190" y="308"/>
                    </a:lnTo>
                    <a:lnTo>
                      <a:pt x="194" y="314"/>
                    </a:lnTo>
                    <a:lnTo>
                      <a:pt x="196" y="319"/>
                    </a:lnTo>
                    <a:lnTo>
                      <a:pt x="197" y="330"/>
                    </a:lnTo>
                    <a:lnTo>
                      <a:pt x="211" y="338"/>
                    </a:lnTo>
                    <a:lnTo>
                      <a:pt x="228" y="316"/>
                    </a:lnTo>
                    <a:lnTo>
                      <a:pt x="235" y="322"/>
                    </a:lnTo>
                    <a:lnTo>
                      <a:pt x="231" y="341"/>
                    </a:lnTo>
                    <a:lnTo>
                      <a:pt x="242" y="360"/>
                    </a:lnTo>
                    <a:lnTo>
                      <a:pt x="234" y="381"/>
                    </a:lnTo>
                    <a:lnTo>
                      <a:pt x="243" y="395"/>
                    </a:lnTo>
                    <a:lnTo>
                      <a:pt x="243" y="404"/>
                    </a:lnTo>
                    <a:lnTo>
                      <a:pt x="245" y="418"/>
                    </a:lnTo>
                    <a:lnTo>
                      <a:pt x="265" y="438"/>
                    </a:lnTo>
                    <a:lnTo>
                      <a:pt x="262" y="448"/>
                    </a:lnTo>
                    <a:lnTo>
                      <a:pt x="295" y="478"/>
                    </a:lnTo>
                    <a:lnTo>
                      <a:pt x="299" y="490"/>
                    </a:lnTo>
                    <a:lnTo>
                      <a:pt x="304" y="503"/>
                    </a:lnTo>
                    <a:lnTo>
                      <a:pt x="300" y="509"/>
                    </a:lnTo>
                    <a:lnTo>
                      <a:pt x="302" y="533"/>
                    </a:lnTo>
                    <a:lnTo>
                      <a:pt x="299" y="544"/>
                    </a:lnTo>
                    <a:lnTo>
                      <a:pt x="308" y="558"/>
                    </a:lnTo>
                    <a:lnTo>
                      <a:pt x="315" y="570"/>
                    </a:lnTo>
                    <a:lnTo>
                      <a:pt x="303" y="576"/>
                    </a:lnTo>
                    <a:lnTo>
                      <a:pt x="294" y="580"/>
                    </a:lnTo>
                    <a:lnTo>
                      <a:pt x="274" y="571"/>
                    </a:lnTo>
                    <a:lnTo>
                      <a:pt x="269" y="578"/>
                    </a:lnTo>
                    <a:lnTo>
                      <a:pt x="266" y="582"/>
                    </a:lnTo>
                    <a:lnTo>
                      <a:pt x="267" y="585"/>
                    </a:lnTo>
                    <a:lnTo>
                      <a:pt x="278" y="601"/>
                    </a:lnTo>
                    <a:lnTo>
                      <a:pt x="269" y="616"/>
                    </a:lnTo>
                    <a:lnTo>
                      <a:pt x="260" y="638"/>
                    </a:lnTo>
                    <a:lnTo>
                      <a:pt x="253" y="648"/>
                    </a:lnTo>
                    <a:lnTo>
                      <a:pt x="235" y="640"/>
                    </a:lnTo>
                    <a:lnTo>
                      <a:pt x="221" y="648"/>
                    </a:lnTo>
                    <a:lnTo>
                      <a:pt x="218" y="657"/>
                    </a:lnTo>
                    <a:lnTo>
                      <a:pt x="209" y="667"/>
                    </a:lnTo>
                    <a:lnTo>
                      <a:pt x="232" y="725"/>
                    </a:lnTo>
                    <a:lnTo>
                      <a:pt x="246" y="770"/>
                    </a:lnTo>
                    <a:lnTo>
                      <a:pt x="239" y="788"/>
                    </a:lnTo>
                    <a:lnTo>
                      <a:pt x="228" y="802"/>
                    </a:lnTo>
                    <a:lnTo>
                      <a:pt x="238" y="829"/>
                    </a:lnTo>
                    <a:lnTo>
                      <a:pt x="237" y="839"/>
                    </a:lnTo>
                    <a:lnTo>
                      <a:pt x="232" y="845"/>
                    </a:lnTo>
                    <a:lnTo>
                      <a:pt x="239" y="859"/>
                    </a:lnTo>
                    <a:lnTo>
                      <a:pt x="237" y="882"/>
                    </a:lnTo>
                    <a:lnTo>
                      <a:pt x="234" y="892"/>
                    </a:lnTo>
                    <a:lnTo>
                      <a:pt x="212" y="887"/>
                    </a:lnTo>
                    <a:lnTo>
                      <a:pt x="179" y="889"/>
                    </a:lnTo>
                    <a:lnTo>
                      <a:pt x="151" y="907"/>
                    </a:lnTo>
                    <a:lnTo>
                      <a:pt x="131" y="910"/>
                    </a:lnTo>
                    <a:lnTo>
                      <a:pt x="118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Freeform 173"/>
              <p:cNvSpPr>
                <a:spLocks/>
              </p:cNvSpPr>
              <p:nvPr/>
            </p:nvSpPr>
            <p:spPr bwMode="auto">
              <a:xfrm>
                <a:off x="2628" y="2677"/>
                <a:ext cx="1029" cy="999"/>
              </a:xfrm>
              <a:custGeom>
                <a:avLst/>
                <a:gdLst>
                  <a:gd name="T0" fmla="*/ 203 w 1029"/>
                  <a:gd name="T1" fmla="*/ 927 h 999"/>
                  <a:gd name="T2" fmla="*/ 238 w 1029"/>
                  <a:gd name="T3" fmla="*/ 985 h 999"/>
                  <a:gd name="T4" fmla="*/ 284 w 1029"/>
                  <a:gd name="T5" fmla="*/ 996 h 999"/>
                  <a:gd name="T6" fmla="*/ 306 w 1029"/>
                  <a:gd name="T7" fmla="*/ 936 h 999"/>
                  <a:gd name="T8" fmla="*/ 390 w 1029"/>
                  <a:gd name="T9" fmla="*/ 933 h 999"/>
                  <a:gd name="T10" fmla="*/ 424 w 1029"/>
                  <a:gd name="T11" fmla="*/ 970 h 999"/>
                  <a:gd name="T12" fmla="*/ 487 w 1029"/>
                  <a:gd name="T13" fmla="*/ 971 h 999"/>
                  <a:gd name="T14" fmla="*/ 548 w 1029"/>
                  <a:gd name="T15" fmla="*/ 933 h 999"/>
                  <a:gd name="T16" fmla="*/ 678 w 1029"/>
                  <a:gd name="T17" fmla="*/ 899 h 999"/>
                  <a:gd name="T18" fmla="*/ 723 w 1029"/>
                  <a:gd name="T19" fmla="*/ 871 h 999"/>
                  <a:gd name="T20" fmla="*/ 826 w 1029"/>
                  <a:gd name="T21" fmla="*/ 890 h 999"/>
                  <a:gd name="T22" fmla="*/ 874 w 1029"/>
                  <a:gd name="T23" fmla="*/ 901 h 999"/>
                  <a:gd name="T24" fmla="*/ 860 w 1029"/>
                  <a:gd name="T25" fmla="*/ 816 h 999"/>
                  <a:gd name="T26" fmla="*/ 836 w 1029"/>
                  <a:gd name="T27" fmla="*/ 708 h 999"/>
                  <a:gd name="T28" fmla="*/ 946 w 1029"/>
                  <a:gd name="T29" fmla="*/ 645 h 999"/>
                  <a:gd name="T30" fmla="*/ 961 w 1029"/>
                  <a:gd name="T31" fmla="*/ 588 h 999"/>
                  <a:gd name="T32" fmla="*/ 1020 w 1029"/>
                  <a:gd name="T33" fmla="*/ 537 h 999"/>
                  <a:gd name="T34" fmla="*/ 959 w 1029"/>
                  <a:gd name="T35" fmla="*/ 471 h 999"/>
                  <a:gd name="T36" fmla="*/ 884 w 1029"/>
                  <a:gd name="T37" fmla="*/ 414 h 999"/>
                  <a:gd name="T38" fmla="*/ 800 w 1029"/>
                  <a:gd name="T39" fmla="*/ 365 h 999"/>
                  <a:gd name="T40" fmla="*/ 736 w 1029"/>
                  <a:gd name="T41" fmla="*/ 280 h 999"/>
                  <a:gd name="T42" fmla="*/ 739 w 1029"/>
                  <a:gd name="T43" fmla="*/ 201 h 999"/>
                  <a:gd name="T44" fmla="*/ 668 w 1029"/>
                  <a:gd name="T45" fmla="*/ 116 h 999"/>
                  <a:gd name="T46" fmla="*/ 608 w 1029"/>
                  <a:gd name="T47" fmla="*/ 39 h 999"/>
                  <a:gd name="T48" fmla="*/ 505 w 1029"/>
                  <a:gd name="T49" fmla="*/ 37 h 999"/>
                  <a:gd name="T50" fmla="*/ 474 w 1029"/>
                  <a:gd name="T51" fmla="*/ 82 h 999"/>
                  <a:gd name="T52" fmla="*/ 416 w 1029"/>
                  <a:gd name="T53" fmla="*/ 64 h 999"/>
                  <a:gd name="T54" fmla="*/ 353 w 1029"/>
                  <a:gd name="T55" fmla="*/ 74 h 999"/>
                  <a:gd name="T56" fmla="*/ 358 w 1029"/>
                  <a:gd name="T57" fmla="*/ 109 h 999"/>
                  <a:gd name="T58" fmla="*/ 290 w 1029"/>
                  <a:gd name="T59" fmla="*/ 52 h 999"/>
                  <a:gd name="T60" fmla="*/ 216 w 1029"/>
                  <a:gd name="T61" fmla="*/ 0 h 999"/>
                  <a:gd name="T62" fmla="*/ 162 w 1029"/>
                  <a:gd name="T63" fmla="*/ 46 h 999"/>
                  <a:gd name="T64" fmla="*/ 131 w 1029"/>
                  <a:gd name="T65" fmla="*/ 97 h 999"/>
                  <a:gd name="T66" fmla="*/ 89 w 1029"/>
                  <a:gd name="T67" fmla="*/ 142 h 999"/>
                  <a:gd name="T68" fmla="*/ 16 w 1029"/>
                  <a:gd name="T69" fmla="*/ 131 h 999"/>
                  <a:gd name="T70" fmla="*/ 7 w 1029"/>
                  <a:gd name="T71" fmla="*/ 217 h 999"/>
                  <a:gd name="T72" fmla="*/ 16 w 1029"/>
                  <a:gd name="T73" fmla="*/ 275 h 999"/>
                  <a:gd name="T74" fmla="*/ 55 w 1029"/>
                  <a:gd name="T75" fmla="*/ 305 h 999"/>
                  <a:gd name="T76" fmla="*/ 69 w 1029"/>
                  <a:gd name="T77" fmla="*/ 257 h 999"/>
                  <a:gd name="T78" fmla="*/ 134 w 1029"/>
                  <a:gd name="T79" fmla="*/ 245 h 999"/>
                  <a:gd name="T80" fmla="*/ 156 w 1029"/>
                  <a:gd name="T81" fmla="*/ 273 h 999"/>
                  <a:gd name="T82" fmla="*/ 190 w 1029"/>
                  <a:gd name="T83" fmla="*/ 308 h 999"/>
                  <a:gd name="T84" fmla="*/ 228 w 1029"/>
                  <a:gd name="T85" fmla="*/ 316 h 999"/>
                  <a:gd name="T86" fmla="*/ 243 w 1029"/>
                  <a:gd name="T87" fmla="*/ 395 h 999"/>
                  <a:gd name="T88" fmla="*/ 295 w 1029"/>
                  <a:gd name="T89" fmla="*/ 478 h 999"/>
                  <a:gd name="T90" fmla="*/ 299 w 1029"/>
                  <a:gd name="T91" fmla="*/ 544 h 999"/>
                  <a:gd name="T92" fmla="*/ 274 w 1029"/>
                  <a:gd name="T93" fmla="*/ 571 h 999"/>
                  <a:gd name="T94" fmla="*/ 269 w 1029"/>
                  <a:gd name="T95" fmla="*/ 616 h 999"/>
                  <a:gd name="T96" fmla="*/ 218 w 1029"/>
                  <a:gd name="T97" fmla="*/ 657 h 999"/>
                  <a:gd name="T98" fmla="*/ 228 w 1029"/>
                  <a:gd name="T99" fmla="*/ 802 h 999"/>
                  <a:gd name="T100" fmla="*/ 237 w 1029"/>
                  <a:gd name="T101" fmla="*/ 882 h 999"/>
                  <a:gd name="T102" fmla="*/ 131 w 1029"/>
                  <a:gd name="T103" fmla="*/ 910 h 9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29" h="999">
                    <a:moveTo>
                      <a:pt x="118" y="929"/>
                    </a:moveTo>
                    <a:lnTo>
                      <a:pt x="150" y="927"/>
                    </a:lnTo>
                    <a:lnTo>
                      <a:pt x="168" y="913"/>
                    </a:lnTo>
                    <a:lnTo>
                      <a:pt x="181" y="929"/>
                    </a:lnTo>
                    <a:lnTo>
                      <a:pt x="203" y="927"/>
                    </a:lnTo>
                    <a:lnTo>
                      <a:pt x="216" y="946"/>
                    </a:lnTo>
                    <a:lnTo>
                      <a:pt x="228" y="946"/>
                    </a:lnTo>
                    <a:lnTo>
                      <a:pt x="237" y="961"/>
                    </a:lnTo>
                    <a:lnTo>
                      <a:pt x="231" y="980"/>
                    </a:lnTo>
                    <a:lnTo>
                      <a:pt x="238" y="985"/>
                    </a:lnTo>
                    <a:lnTo>
                      <a:pt x="253" y="974"/>
                    </a:lnTo>
                    <a:lnTo>
                      <a:pt x="264" y="979"/>
                    </a:lnTo>
                    <a:lnTo>
                      <a:pt x="260" y="992"/>
                    </a:lnTo>
                    <a:lnTo>
                      <a:pt x="272" y="999"/>
                    </a:lnTo>
                    <a:lnTo>
                      <a:pt x="284" y="996"/>
                    </a:lnTo>
                    <a:lnTo>
                      <a:pt x="297" y="980"/>
                    </a:lnTo>
                    <a:lnTo>
                      <a:pt x="312" y="965"/>
                    </a:lnTo>
                    <a:lnTo>
                      <a:pt x="313" y="958"/>
                    </a:lnTo>
                    <a:lnTo>
                      <a:pt x="313" y="946"/>
                    </a:lnTo>
                    <a:lnTo>
                      <a:pt x="306" y="936"/>
                    </a:lnTo>
                    <a:lnTo>
                      <a:pt x="310" y="912"/>
                    </a:lnTo>
                    <a:lnTo>
                      <a:pt x="325" y="929"/>
                    </a:lnTo>
                    <a:lnTo>
                      <a:pt x="336" y="929"/>
                    </a:lnTo>
                    <a:lnTo>
                      <a:pt x="345" y="921"/>
                    </a:lnTo>
                    <a:lnTo>
                      <a:pt x="390" y="933"/>
                    </a:lnTo>
                    <a:lnTo>
                      <a:pt x="404" y="924"/>
                    </a:lnTo>
                    <a:lnTo>
                      <a:pt x="413" y="932"/>
                    </a:lnTo>
                    <a:lnTo>
                      <a:pt x="405" y="946"/>
                    </a:lnTo>
                    <a:lnTo>
                      <a:pt x="421" y="953"/>
                    </a:lnTo>
                    <a:lnTo>
                      <a:pt x="424" y="970"/>
                    </a:lnTo>
                    <a:lnTo>
                      <a:pt x="442" y="967"/>
                    </a:lnTo>
                    <a:lnTo>
                      <a:pt x="452" y="970"/>
                    </a:lnTo>
                    <a:lnTo>
                      <a:pt x="461" y="968"/>
                    </a:lnTo>
                    <a:lnTo>
                      <a:pt x="479" y="958"/>
                    </a:lnTo>
                    <a:lnTo>
                      <a:pt x="487" y="971"/>
                    </a:lnTo>
                    <a:lnTo>
                      <a:pt x="505" y="954"/>
                    </a:lnTo>
                    <a:lnTo>
                      <a:pt x="519" y="950"/>
                    </a:lnTo>
                    <a:lnTo>
                      <a:pt x="521" y="937"/>
                    </a:lnTo>
                    <a:lnTo>
                      <a:pt x="534" y="932"/>
                    </a:lnTo>
                    <a:lnTo>
                      <a:pt x="548" y="933"/>
                    </a:lnTo>
                    <a:lnTo>
                      <a:pt x="565" y="912"/>
                    </a:lnTo>
                    <a:lnTo>
                      <a:pt x="584" y="908"/>
                    </a:lnTo>
                    <a:lnTo>
                      <a:pt x="610" y="907"/>
                    </a:lnTo>
                    <a:lnTo>
                      <a:pt x="623" y="899"/>
                    </a:lnTo>
                    <a:lnTo>
                      <a:pt x="678" y="899"/>
                    </a:lnTo>
                    <a:lnTo>
                      <a:pt x="692" y="893"/>
                    </a:lnTo>
                    <a:lnTo>
                      <a:pt x="692" y="887"/>
                    </a:lnTo>
                    <a:lnTo>
                      <a:pt x="700" y="859"/>
                    </a:lnTo>
                    <a:lnTo>
                      <a:pt x="707" y="877"/>
                    </a:lnTo>
                    <a:lnTo>
                      <a:pt x="723" y="871"/>
                    </a:lnTo>
                    <a:lnTo>
                      <a:pt x="750" y="871"/>
                    </a:lnTo>
                    <a:lnTo>
                      <a:pt x="759" y="890"/>
                    </a:lnTo>
                    <a:lnTo>
                      <a:pt x="789" y="878"/>
                    </a:lnTo>
                    <a:lnTo>
                      <a:pt x="806" y="872"/>
                    </a:lnTo>
                    <a:lnTo>
                      <a:pt x="826" y="890"/>
                    </a:lnTo>
                    <a:lnTo>
                      <a:pt x="821" y="907"/>
                    </a:lnTo>
                    <a:lnTo>
                      <a:pt x="864" y="936"/>
                    </a:lnTo>
                    <a:lnTo>
                      <a:pt x="878" y="935"/>
                    </a:lnTo>
                    <a:lnTo>
                      <a:pt x="881" y="918"/>
                    </a:lnTo>
                    <a:lnTo>
                      <a:pt x="874" y="901"/>
                    </a:lnTo>
                    <a:lnTo>
                      <a:pt x="886" y="881"/>
                    </a:lnTo>
                    <a:lnTo>
                      <a:pt x="874" y="860"/>
                    </a:lnTo>
                    <a:lnTo>
                      <a:pt x="846" y="859"/>
                    </a:lnTo>
                    <a:lnTo>
                      <a:pt x="852" y="839"/>
                    </a:lnTo>
                    <a:lnTo>
                      <a:pt x="860" y="816"/>
                    </a:lnTo>
                    <a:lnTo>
                      <a:pt x="839" y="780"/>
                    </a:lnTo>
                    <a:lnTo>
                      <a:pt x="831" y="780"/>
                    </a:lnTo>
                    <a:lnTo>
                      <a:pt x="827" y="765"/>
                    </a:lnTo>
                    <a:lnTo>
                      <a:pt x="806" y="738"/>
                    </a:lnTo>
                    <a:lnTo>
                      <a:pt x="836" y="708"/>
                    </a:lnTo>
                    <a:lnTo>
                      <a:pt x="852" y="698"/>
                    </a:lnTo>
                    <a:lnTo>
                      <a:pt x="867" y="686"/>
                    </a:lnTo>
                    <a:lnTo>
                      <a:pt x="907" y="676"/>
                    </a:lnTo>
                    <a:lnTo>
                      <a:pt x="929" y="663"/>
                    </a:lnTo>
                    <a:lnTo>
                      <a:pt x="946" y="645"/>
                    </a:lnTo>
                    <a:lnTo>
                      <a:pt x="946" y="627"/>
                    </a:lnTo>
                    <a:lnTo>
                      <a:pt x="944" y="620"/>
                    </a:lnTo>
                    <a:lnTo>
                      <a:pt x="952" y="608"/>
                    </a:lnTo>
                    <a:lnTo>
                      <a:pt x="948" y="597"/>
                    </a:lnTo>
                    <a:lnTo>
                      <a:pt x="961" y="588"/>
                    </a:lnTo>
                    <a:lnTo>
                      <a:pt x="1004" y="607"/>
                    </a:lnTo>
                    <a:lnTo>
                      <a:pt x="1022" y="576"/>
                    </a:lnTo>
                    <a:lnTo>
                      <a:pt x="1029" y="558"/>
                    </a:lnTo>
                    <a:lnTo>
                      <a:pt x="1022" y="544"/>
                    </a:lnTo>
                    <a:lnTo>
                      <a:pt x="1020" y="537"/>
                    </a:lnTo>
                    <a:lnTo>
                      <a:pt x="1020" y="529"/>
                    </a:lnTo>
                    <a:lnTo>
                      <a:pt x="1010" y="500"/>
                    </a:lnTo>
                    <a:lnTo>
                      <a:pt x="992" y="496"/>
                    </a:lnTo>
                    <a:lnTo>
                      <a:pt x="981" y="480"/>
                    </a:lnTo>
                    <a:lnTo>
                      <a:pt x="959" y="471"/>
                    </a:lnTo>
                    <a:lnTo>
                      <a:pt x="950" y="480"/>
                    </a:lnTo>
                    <a:lnTo>
                      <a:pt x="913" y="434"/>
                    </a:lnTo>
                    <a:lnTo>
                      <a:pt x="887" y="433"/>
                    </a:lnTo>
                    <a:lnTo>
                      <a:pt x="877" y="425"/>
                    </a:lnTo>
                    <a:lnTo>
                      <a:pt x="884" y="414"/>
                    </a:lnTo>
                    <a:lnTo>
                      <a:pt x="872" y="403"/>
                    </a:lnTo>
                    <a:lnTo>
                      <a:pt x="855" y="389"/>
                    </a:lnTo>
                    <a:lnTo>
                      <a:pt x="849" y="381"/>
                    </a:lnTo>
                    <a:lnTo>
                      <a:pt x="833" y="365"/>
                    </a:lnTo>
                    <a:lnTo>
                      <a:pt x="800" y="365"/>
                    </a:lnTo>
                    <a:lnTo>
                      <a:pt x="770" y="338"/>
                    </a:lnTo>
                    <a:lnTo>
                      <a:pt x="764" y="312"/>
                    </a:lnTo>
                    <a:lnTo>
                      <a:pt x="752" y="309"/>
                    </a:lnTo>
                    <a:lnTo>
                      <a:pt x="749" y="286"/>
                    </a:lnTo>
                    <a:lnTo>
                      <a:pt x="736" y="280"/>
                    </a:lnTo>
                    <a:lnTo>
                      <a:pt x="736" y="271"/>
                    </a:lnTo>
                    <a:lnTo>
                      <a:pt x="711" y="244"/>
                    </a:lnTo>
                    <a:lnTo>
                      <a:pt x="726" y="228"/>
                    </a:lnTo>
                    <a:lnTo>
                      <a:pt x="724" y="220"/>
                    </a:lnTo>
                    <a:lnTo>
                      <a:pt x="739" y="201"/>
                    </a:lnTo>
                    <a:lnTo>
                      <a:pt x="734" y="187"/>
                    </a:lnTo>
                    <a:lnTo>
                      <a:pt x="723" y="170"/>
                    </a:lnTo>
                    <a:lnTo>
                      <a:pt x="710" y="167"/>
                    </a:lnTo>
                    <a:lnTo>
                      <a:pt x="668" y="135"/>
                    </a:lnTo>
                    <a:lnTo>
                      <a:pt x="668" y="116"/>
                    </a:lnTo>
                    <a:lnTo>
                      <a:pt x="639" y="91"/>
                    </a:lnTo>
                    <a:lnTo>
                      <a:pt x="649" y="84"/>
                    </a:lnTo>
                    <a:lnTo>
                      <a:pt x="643" y="70"/>
                    </a:lnTo>
                    <a:lnTo>
                      <a:pt x="623" y="64"/>
                    </a:lnTo>
                    <a:lnTo>
                      <a:pt x="608" y="39"/>
                    </a:lnTo>
                    <a:lnTo>
                      <a:pt x="590" y="50"/>
                    </a:lnTo>
                    <a:lnTo>
                      <a:pt x="584" y="42"/>
                    </a:lnTo>
                    <a:lnTo>
                      <a:pt x="558" y="54"/>
                    </a:lnTo>
                    <a:lnTo>
                      <a:pt x="524" y="52"/>
                    </a:lnTo>
                    <a:lnTo>
                      <a:pt x="505" y="37"/>
                    </a:lnTo>
                    <a:lnTo>
                      <a:pt x="502" y="18"/>
                    </a:lnTo>
                    <a:lnTo>
                      <a:pt x="491" y="12"/>
                    </a:lnTo>
                    <a:lnTo>
                      <a:pt x="469" y="26"/>
                    </a:lnTo>
                    <a:lnTo>
                      <a:pt x="474" y="62"/>
                    </a:lnTo>
                    <a:lnTo>
                      <a:pt x="474" y="82"/>
                    </a:lnTo>
                    <a:lnTo>
                      <a:pt x="463" y="89"/>
                    </a:lnTo>
                    <a:lnTo>
                      <a:pt x="453" y="87"/>
                    </a:lnTo>
                    <a:lnTo>
                      <a:pt x="446" y="82"/>
                    </a:lnTo>
                    <a:lnTo>
                      <a:pt x="442" y="64"/>
                    </a:lnTo>
                    <a:lnTo>
                      <a:pt x="416" y="64"/>
                    </a:lnTo>
                    <a:lnTo>
                      <a:pt x="404" y="66"/>
                    </a:lnTo>
                    <a:lnTo>
                      <a:pt x="400" y="54"/>
                    </a:lnTo>
                    <a:lnTo>
                      <a:pt x="382" y="56"/>
                    </a:lnTo>
                    <a:lnTo>
                      <a:pt x="357" y="64"/>
                    </a:lnTo>
                    <a:lnTo>
                      <a:pt x="353" y="74"/>
                    </a:lnTo>
                    <a:lnTo>
                      <a:pt x="367" y="88"/>
                    </a:lnTo>
                    <a:lnTo>
                      <a:pt x="382" y="95"/>
                    </a:lnTo>
                    <a:lnTo>
                      <a:pt x="376" y="100"/>
                    </a:lnTo>
                    <a:lnTo>
                      <a:pt x="365" y="100"/>
                    </a:lnTo>
                    <a:lnTo>
                      <a:pt x="358" y="109"/>
                    </a:lnTo>
                    <a:lnTo>
                      <a:pt x="345" y="107"/>
                    </a:lnTo>
                    <a:lnTo>
                      <a:pt x="334" y="98"/>
                    </a:lnTo>
                    <a:lnTo>
                      <a:pt x="334" y="87"/>
                    </a:lnTo>
                    <a:lnTo>
                      <a:pt x="332" y="77"/>
                    </a:lnTo>
                    <a:lnTo>
                      <a:pt x="290" y="52"/>
                    </a:lnTo>
                    <a:lnTo>
                      <a:pt x="281" y="30"/>
                    </a:lnTo>
                    <a:lnTo>
                      <a:pt x="263" y="18"/>
                    </a:lnTo>
                    <a:lnTo>
                      <a:pt x="251" y="7"/>
                    </a:lnTo>
                    <a:lnTo>
                      <a:pt x="244" y="10"/>
                    </a:lnTo>
                    <a:lnTo>
                      <a:pt x="216" y="0"/>
                    </a:lnTo>
                    <a:lnTo>
                      <a:pt x="216" y="9"/>
                    </a:lnTo>
                    <a:lnTo>
                      <a:pt x="203" y="36"/>
                    </a:lnTo>
                    <a:lnTo>
                      <a:pt x="199" y="41"/>
                    </a:lnTo>
                    <a:lnTo>
                      <a:pt x="176" y="51"/>
                    </a:lnTo>
                    <a:lnTo>
                      <a:pt x="162" y="46"/>
                    </a:lnTo>
                    <a:lnTo>
                      <a:pt x="154" y="56"/>
                    </a:lnTo>
                    <a:lnTo>
                      <a:pt x="150" y="76"/>
                    </a:lnTo>
                    <a:lnTo>
                      <a:pt x="147" y="85"/>
                    </a:lnTo>
                    <a:lnTo>
                      <a:pt x="139" y="94"/>
                    </a:lnTo>
                    <a:lnTo>
                      <a:pt x="131" y="97"/>
                    </a:lnTo>
                    <a:lnTo>
                      <a:pt x="109" y="98"/>
                    </a:lnTo>
                    <a:lnTo>
                      <a:pt x="102" y="113"/>
                    </a:lnTo>
                    <a:lnTo>
                      <a:pt x="109" y="128"/>
                    </a:lnTo>
                    <a:lnTo>
                      <a:pt x="104" y="136"/>
                    </a:lnTo>
                    <a:lnTo>
                      <a:pt x="89" y="142"/>
                    </a:lnTo>
                    <a:lnTo>
                      <a:pt x="69" y="132"/>
                    </a:lnTo>
                    <a:lnTo>
                      <a:pt x="58" y="126"/>
                    </a:lnTo>
                    <a:lnTo>
                      <a:pt x="38" y="129"/>
                    </a:lnTo>
                    <a:lnTo>
                      <a:pt x="28" y="136"/>
                    </a:lnTo>
                    <a:lnTo>
                      <a:pt x="16" y="131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8" y="173"/>
                    </a:lnTo>
                    <a:lnTo>
                      <a:pt x="4" y="188"/>
                    </a:lnTo>
                    <a:lnTo>
                      <a:pt x="7" y="217"/>
                    </a:lnTo>
                    <a:lnTo>
                      <a:pt x="26" y="229"/>
                    </a:lnTo>
                    <a:lnTo>
                      <a:pt x="30" y="244"/>
                    </a:lnTo>
                    <a:lnTo>
                      <a:pt x="31" y="261"/>
                    </a:lnTo>
                    <a:lnTo>
                      <a:pt x="22" y="265"/>
                    </a:lnTo>
                    <a:lnTo>
                      <a:pt x="16" y="275"/>
                    </a:lnTo>
                    <a:lnTo>
                      <a:pt x="22" y="278"/>
                    </a:lnTo>
                    <a:lnTo>
                      <a:pt x="11" y="288"/>
                    </a:lnTo>
                    <a:lnTo>
                      <a:pt x="19" y="299"/>
                    </a:lnTo>
                    <a:lnTo>
                      <a:pt x="24" y="305"/>
                    </a:lnTo>
                    <a:lnTo>
                      <a:pt x="55" y="305"/>
                    </a:lnTo>
                    <a:lnTo>
                      <a:pt x="69" y="292"/>
                    </a:lnTo>
                    <a:lnTo>
                      <a:pt x="86" y="288"/>
                    </a:lnTo>
                    <a:lnTo>
                      <a:pt x="88" y="269"/>
                    </a:lnTo>
                    <a:lnTo>
                      <a:pt x="82" y="264"/>
                    </a:lnTo>
                    <a:lnTo>
                      <a:pt x="69" y="257"/>
                    </a:lnTo>
                    <a:lnTo>
                      <a:pt x="71" y="249"/>
                    </a:lnTo>
                    <a:lnTo>
                      <a:pt x="87" y="250"/>
                    </a:lnTo>
                    <a:lnTo>
                      <a:pt x="105" y="244"/>
                    </a:lnTo>
                    <a:lnTo>
                      <a:pt x="119" y="251"/>
                    </a:lnTo>
                    <a:lnTo>
                      <a:pt x="134" y="245"/>
                    </a:lnTo>
                    <a:lnTo>
                      <a:pt x="139" y="257"/>
                    </a:lnTo>
                    <a:lnTo>
                      <a:pt x="134" y="265"/>
                    </a:lnTo>
                    <a:lnTo>
                      <a:pt x="142" y="272"/>
                    </a:lnTo>
                    <a:lnTo>
                      <a:pt x="154" y="267"/>
                    </a:lnTo>
                    <a:lnTo>
                      <a:pt x="156" y="273"/>
                    </a:lnTo>
                    <a:lnTo>
                      <a:pt x="169" y="268"/>
                    </a:lnTo>
                    <a:lnTo>
                      <a:pt x="186" y="294"/>
                    </a:lnTo>
                    <a:lnTo>
                      <a:pt x="179" y="305"/>
                    </a:lnTo>
                    <a:lnTo>
                      <a:pt x="181" y="312"/>
                    </a:lnTo>
                    <a:lnTo>
                      <a:pt x="190" y="308"/>
                    </a:lnTo>
                    <a:lnTo>
                      <a:pt x="194" y="314"/>
                    </a:lnTo>
                    <a:lnTo>
                      <a:pt x="196" y="319"/>
                    </a:lnTo>
                    <a:lnTo>
                      <a:pt x="197" y="330"/>
                    </a:lnTo>
                    <a:lnTo>
                      <a:pt x="211" y="338"/>
                    </a:lnTo>
                    <a:lnTo>
                      <a:pt x="228" y="316"/>
                    </a:lnTo>
                    <a:lnTo>
                      <a:pt x="235" y="322"/>
                    </a:lnTo>
                    <a:lnTo>
                      <a:pt x="231" y="341"/>
                    </a:lnTo>
                    <a:lnTo>
                      <a:pt x="242" y="360"/>
                    </a:lnTo>
                    <a:lnTo>
                      <a:pt x="234" y="381"/>
                    </a:lnTo>
                    <a:lnTo>
                      <a:pt x="243" y="395"/>
                    </a:lnTo>
                    <a:lnTo>
                      <a:pt x="243" y="404"/>
                    </a:lnTo>
                    <a:lnTo>
                      <a:pt x="245" y="418"/>
                    </a:lnTo>
                    <a:lnTo>
                      <a:pt x="265" y="438"/>
                    </a:lnTo>
                    <a:lnTo>
                      <a:pt x="262" y="448"/>
                    </a:lnTo>
                    <a:lnTo>
                      <a:pt x="295" y="478"/>
                    </a:lnTo>
                    <a:lnTo>
                      <a:pt x="299" y="490"/>
                    </a:lnTo>
                    <a:lnTo>
                      <a:pt x="304" y="503"/>
                    </a:lnTo>
                    <a:lnTo>
                      <a:pt x="300" y="509"/>
                    </a:lnTo>
                    <a:lnTo>
                      <a:pt x="302" y="533"/>
                    </a:lnTo>
                    <a:lnTo>
                      <a:pt x="299" y="544"/>
                    </a:lnTo>
                    <a:lnTo>
                      <a:pt x="308" y="558"/>
                    </a:lnTo>
                    <a:lnTo>
                      <a:pt x="315" y="570"/>
                    </a:lnTo>
                    <a:lnTo>
                      <a:pt x="303" y="576"/>
                    </a:lnTo>
                    <a:lnTo>
                      <a:pt x="294" y="580"/>
                    </a:lnTo>
                    <a:lnTo>
                      <a:pt x="274" y="571"/>
                    </a:lnTo>
                    <a:lnTo>
                      <a:pt x="269" y="578"/>
                    </a:lnTo>
                    <a:lnTo>
                      <a:pt x="266" y="582"/>
                    </a:lnTo>
                    <a:lnTo>
                      <a:pt x="267" y="585"/>
                    </a:lnTo>
                    <a:lnTo>
                      <a:pt x="278" y="601"/>
                    </a:lnTo>
                    <a:lnTo>
                      <a:pt x="269" y="616"/>
                    </a:lnTo>
                    <a:lnTo>
                      <a:pt x="260" y="638"/>
                    </a:lnTo>
                    <a:lnTo>
                      <a:pt x="253" y="648"/>
                    </a:lnTo>
                    <a:lnTo>
                      <a:pt x="235" y="640"/>
                    </a:lnTo>
                    <a:lnTo>
                      <a:pt x="221" y="648"/>
                    </a:lnTo>
                    <a:lnTo>
                      <a:pt x="218" y="657"/>
                    </a:lnTo>
                    <a:lnTo>
                      <a:pt x="209" y="667"/>
                    </a:lnTo>
                    <a:lnTo>
                      <a:pt x="232" y="725"/>
                    </a:lnTo>
                    <a:lnTo>
                      <a:pt x="246" y="770"/>
                    </a:lnTo>
                    <a:lnTo>
                      <a:pt x="239" y="788"/>
                    </a:lnTo>
                    <a:lnTo>
                      <a:pt x="228" y="802"/>
                    </a:lnTo>
                    <a:lnTo>
                      <a:pt x="238" y="829"/>
                    </a:lnTo>
                    <a:lnTo>
                      <a:pt x="237" y="839"/>
                    </a:lnTo>
                    <a:lnTo>
                      <a:pt x="232" y="845"/>
                    </a:lnTo>
                    <a:lnTo>
                      <a:pt x="239" y="859"/>
                    </a:lnTo>
                    <a:lnTo>
                      <a:pt x="237" y="882"/>
                    </a:lnTo>
                    <a:lnTo>
                      <a:pt x="234" y="892"/>
                    </a:lnTo>
                    <a:lnTo>
                      <a:pt x="212" y="887"/>
                    </a:lnTo>
                    <a:lnTo>
                      <a:pt x="179" y="889"/>
                    </a:lnTo>
                    <a:lnTo>
                      <a:pt x="151" y="907"/>
                    </a:lnTo>
                    <a:lnTo>
                      <a:pt x="131" y="910"/>
                    </a:lnTo>
                    <a:lnTo>
                      <a:pt x="118" y="929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0" name="Group 177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378" y="2635"/>
              <a:ext cx="142" cy="346"/>
              <a:chOff x="2378" y="2635"/>
              <a:chExt cx="142" cy="346"/>
            </a:xfrm>
            <a:grpFill/>
          </p:grpSpPr>
          <p:sp>
            <p:nvSpPr>
              <p:cNvPr id="56" name="Freeform 175"/>
              <p:cNvSpPr>
                <a:spLocks/>
              </p:cNvSpPr>
              <p:nvPr/>
            </p:nvSpPr>
            <p:spPr bwMode="auto">
              <a:xfrm>
                <a:off x="2378" y="2635"/>
                <a:ext cx="142" cy="346"/>
              </a:xfrm>
              <a:custGeom>
                <a:avLst/>
                <a:gdLst>
                  <a:gd name="T0" fmla="*/ 75 w 142"/>
                  <a:gd name="T1" fmla="*/ 0 h 346"/>
                  <a:gd name="T2" fmla="*/ 82 w 142"/>
                  <a:gd name="T3" fmla="*/ 32 h 346"/>
                  <a:gd name="T4" fmla="*/ 77 w 142"/>
                  <a:gd name="T5" fmla="*/ 50 h 346"/>
                  <a:gd name="T6" fmla="*/ 60 w 142"/>
                  <a:gd name="T7" fmla="*/ 42 h 346"/>
                  <a:gd name="T8" fmla="*/ 51 w 142"/>
                  <a:gd name="T9" fmla="*/ 54 h 346"/>
                  <a:gd name="T10" fmla="*/ 49 w 142"/>
                  <a:gd name="T11" fmla="*/ 78 h 346"/>
                  <a:gd name="T12" fmla="*/ 41 w 142"/>
                  <a:gd name="T13" fmla="*/ 85 h 346"/>
                  <a:gd name="T14" fmla="*/ 71 w 142"/>
                  <a:gd name="T15" fmla="*/ 115 h 346"/>
                  <a:gd name="T16" fmla="*/ 69 w 142"/>
                  <a:gd name="T17" fmla="*/ 129 h 346"/>
                  <a:gd name="T18" fmla="*/ 58 w 142"/>
                  <a:gd name="T19" fmla="*/ 127 h 346"/>
                  <a:gd name="T20" fmla="*/ 51 w 142"/>
                  <a:gd name="T21" fmla="*/ 141 h 346"/>
                  <a:gd name="T22" fmla="*/ 23 w 142"/>
                  <a:gd name="T23" fmla="*/ 154 h 346"/>
                  <a:gd name="T24" fmla="*/ 33 w 142"/>
                  <a:gd name="T25" fmla="*/ 168 h 346"/>
                  <a:gd name="T26" fmla="*/ 22 w 142"/>
                  <a:gd name="T27" fmla="*/ 174 h 346"/>
                  <a:gd name="T28" fmla="*/ 0 w 142"/>
                  <a:gd name="T29" fmla="*/ 184 h 346"/>
                  <a:gd name="T30" fmla="*/ 30 w 142"/>
                  <a:gd name="T31" fmla="*/ 217 h 346"/>
                  <a:gd name="T32" fmla="*/ 94 w 142"/>
                  <a:gd name="T33" fmla="*/ 198 h 346"/>
                  <a:gd name="T34" fmla="*/ 112 w 142"/>
                  <a:gd name="T35" fmla="*/ 219 h 346"/>
                  <a:gd name="T36" fmla="*/ 116 w 142"/>
                  <a:gd name="T37" fmla="*/ 245 h 346"/>
                  <a:gd name="T38" fmla="*/ 120 w 142"/>
                  <a:gd name="T39" fmla="*/ 264 h 346"/>
                  <a:gd name="T40" fmla="*/ 133 w 142"/>
                  <a:gd name="T41" fmla="*/ 278 h 346"/>
                  <a:gd name="T42" fmla="*/ 142 w 142"/>
                  <a:gd name="T43" fmla="*/ 288 h 346"/>
                  <a:gd name="T44" fmla="*/ 120 w 142"/>
                  <a:gd name="T45" fmla="*/ 309 h 346"/>
                  <a:gd name="T46" fmla="*/ 128 w 142"/>
                  <a:gd name="T47" fmla="*/ 346 h 346"/>
                  <a:gd name="T48" fmla="*/ 75 w 142"/>
                  <a:gd name="T49" fmla="*/ 0 h 3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46">
                    <a:moveTo>
                      <a:pt x="75" y="0"/>
                    </a:moveTo>
                    <a:lnTo>
                      <a:pt x="82" y="32"/>
                    </a:lnTo>
                    <a:lnTo>
                      <a:pt x="77" y="50"/>
                    </a:lnTo>
                    <a:lnTo>
                      <a:pt x="60" y="42"/>
                    </a:lnTo>
                    <a:lnTo>
                      <a:pt x="51" y="54"/>
                    </a:lnTo>
                    <a:lnTo>
                      <a:pt x="49" y="78"/>
                    </a:lnTo>
                    <a:lnTo>
                      <a:pt x="41" y="85"/>
                    </a:lnTo>
                    <a:lnTo>
                      <a:pt x="71" y="115"/>
                    </a:lnTo>
                    <a:lnTo>
                      <a:pt x="69" y="129"/>
                    </a:lnTo>
                    <a:lnTo>
                      <a:pt x="58" y="127"/>
                    </a:lnTo>
                    <a:lnTo>
                      <a:pt x="51" y="141"/>
                    </a:lnTo>
                    <a:lnTo>
                      <a:pt x="23" y="154"/>
                    </a:lnTo>
                    <a:lnTo>
                      <a:pt x="33" y="168"/>
                    </a:lnTo>
                    <a:lnTo>
                      <a:pt x="22" y="174"/>
                    </a:lnTo>
                    <a:lnTo>
                      <a:pt x="0" y="184"/>
                    </a:lnTo>
                    <a:lnTo>
                      <a:pt x="30" y="217"/>
                    </a:lnTo>
                    <a:lnTo>
                      <a:pt x="94" y="198"/>
                    </a:lnTo>
                    <a:lnTo>
                      <a:pt x="112" y="219"/>
                    </a:lnTo>
                    <a:lnTo>
                      <a:pt x="116" y="245"/>
                    </a:lnTo>
                    <a:lnTo>
                      <a:pt x="120" y="264"/>
                    </a:lnTo>
                    <a:lnTo>
                      <a:pt x="133" y="278"/>
                    </a:lnTo>
                    <a:lnTo>
                      <a:pt x="142" y="288"/>
                    </a:lnTo>
                    <a:lnTo>
                      <a:pt x="120" y="309"/>
                    </a:lnTo>
                    <a:lnTo>
                      <a:pt x="128" y="346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Freeform 176"/>
              <p:cNvSpPr>
                <a:spLocks/>
              </p:cNvSpPr>
              <p:nvPr/>
            </p:nvSpPr>
            <p:spPr bwMode="auto">
              <a:xfrm>
                <a:off x="2378" y="2635"/>
                <a:ext cx="142" cy="346"/>
              </a:xfrm>
              <a:custGeom>
                <a:avLst/>
                <a:gdLst>
                  <a:gd name="T0" fmla="*/ 75 w 142"/>
                  <a:gd name="T1" fmla="*/ 0 h 346"/>
                  <a:gd name="T2" fmla="*/ 82 w 142"/>
                  <a:gd name="T3" fmla="*/ 32 h 346"/>
                  <a:gd name="T4" fmla="*/ 77 w 142"/>
                  <a:gd name="T5" fmla="*/ 50 h 346"/>
                  <a:gd name="T6" fmla="*/ 60 w 142"/>
                  <a:gd name="T7" fmla="*/ 42 h 346"/>
                  <a:gd name="T8" fmla="*/ 51 w 142"/>
                  <a:gd name="T9" fmla="*/ 54 h 346"/>
                  <a:gd name="T10" fmla="*/ 49 w 142"/>
                  <a:gd name="T11" fmla="*/ 78 h 346"/>
                  <a:gd name="T12" fmla="*/ 41 w 142"/>
                  <a:gd name="T13" fmla="*/ 85 h 346"/>
                  <a:gd name="T14" fmla="*/ 71 w 142"/>
                  <a:gd name="T15" fmla="*/ 115 h 346"/>
                  <a:gd name="T16" fmla="*/ 69 w 142"/>
                  <a:gd name="T17" fmla="*/ 129 h 346"/>
                  <a:gd name="T18" fmla="*/ 58 w 142"/>
                  <a:gd name="T19" fmla="*/ 127 h 346"/>
                  <a:gd name="T20" fmla="*/ 51 w 142"/>
                  <a:gd name="T21" fmla="*/ 141 h 346"/>
                  <a:gd name="T22" fmla="*/ 23 w 142"/>
                  <a:gd name="T23" fmla="*/ 154 h 346"/>
                  <a:gd name="T24" fmla="*/ 33 w 142"/>
                  <a:gd name="T25" fmla="*/ 168 h 346"/>
                  <a:gd name="T26" fmla="*/ 22 w 142"/>
                  <a:gd name="T27" fmla="*/ 174 h 346"/>
                  <a:gd name="T28" fmla="*/ 0 w 142"/>
                  <a:gd name="T29" fmla="*/ 184 h 346"/>
                  <a:gd name="T30" fmla="*/ 30 w 142"/>
                  <a:gd name="T31" fmla="*/ 217 h 346"/>
                  <a:gd name="T32" fmla="*/ 94 w 142"/>
                  <a:gd name="T33" fmla="*/ 198 h 346"/>
                  <a:gd name="T34" fmla="*/ 112 w 142"/>
                  <a:gd name="T35" fmla="*/ 219 h 346"/>
                  <a:gd name="T36" fmla="*/ 116 w 142"/>
                  <a:gd name="T37" fmla="*/ 245 h 346"/>
                  <a:gd name="T38" fmla="*/ 120 w 142"/>
                  <a:gd name="T39" fmla="*/ 264 h 346"/>
                  <a:gd name="T40" fmla="*/ 133 w 142"/>
                  <a:gd name="T41" fmla="*/ 278 h 346"/>
                  <a:gd name="T42" fmla="*/ 142 w 142"/>
                  <a:gd name="T43" fmla="*/ 288 h 346"/>
                  <a:gd name="T44" fmla="*/ 120 w 142"/>
                  <a:gd name="T45" fmla="*/ 309 h 346"/>
                  <a:gd name="T46" fmla="*/ 128 w 142"/>
                  <a:gd name="T47" fmla="*/ 346 h 3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2" h="346">
                    <a:moveTo>
                      <a:pt x="75" y="0"/>
                    </a:moveTo>
                    <a:lnTo>
                      <a:pt x="82" y="32"/>
                    </a:lnTo>
                    <a:lnTo>
                      <a:pt x="77" y="50"/>
                    </a:lnTo>
                    <a:lnTo>
                      <a:pt x="60" y="42"/>
                    </a:lnTo>
                    <a:lnTo>
                      <a:pt x="51" y="54"/>
                    </a:lnTo>
                    <a:lnTo>
                      <a:pt x="49" y="78"/>
                    </a:lnTo>
                    <a:lnTo>
                      <a:pt x="41" y="85"/>
                    </a:lnTo>
                    <a:lnTo>
                      <a:pt x="71" y="115"/>
                    </a:lnTo>
                    <a:lnTo>
                      <a:pt x="69" y="129"/>
                    </a:lnTo>
                    <a:lnTo>
                      <a:pt x="58" y="127"/>
                    </a:lnTo>
                    <a:lnTo>
                      <a:pt x="51" y="141"/>
                    </a:lnTo>
                    <a:lnTo>
                      <a:pt x="23" y="154"/>
                    </a:lnTo>
                    <a:lnTo>
                      <a:pt x="33" y="168"/>
                    </a:lnTo>
                    <a:lnTo>
                      <a:pt x="22" y="174"/>
                    </a:lnTo>
                    <a:lnTo>
                      <a:pt x="0" y="184"/>
                    </a:lnTo>
                    <a:lnTo>
                      <a:pt x="30" y="217"/>
                    </a:lnTo>
                    <a:lnTo>
                      <a:pt x="94" y="198"/>
                    </a:lnTo>
                    <a:lnTo>
                      <a:pt x="112" y="219"/>
                    </a:lnTo>
                    <a:lnTo>
                      <a:pt x="116" y="245"/>
                    </a:lnTo>
                    <a:lnTo>
                      <a:pt x="120" y="264"/>
                    </a:lnTo>
                    <a:lnTo>
                      <a:pt x="133" y="278"/>
                    </a:lnTo>
                    <a:lnTo>
                      <a:pt x="142" y="288"/>
                    </a:lnTo>
                    <a:lnTo>
                      <a:pt x="120" y="309"/>
                    </a:lnTo>
                    <a:lnTo>
                      <a:pt x="128" y="346"/>
                    </a:lnTo>
                  </a:path>
                </a:pathLst>
              </a:custGeom>
              <a:grpFill/>
              <a:ln w="7938" cap="flat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1" name="Group 180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3087" y="1773"/>
              <a:ext cx="695" cy="605"/>
              <a:chOff x="3087" y="1773"/>
              <a:chExt cx="695" cy="605"/>
            </a:xfrm>
            <a:grpFill/>
          </p:grpSpPr>
          <p:sp>
            <p:nvSpPr>
              <p:cNvPr id="54" name="Freeform 178"/>
              <p:cNvSpPr>
                <a:spLocks/>
              </p:cNvSpPr>
              <p:nvPr/>
            </p:nvSpPr>
            <p:spPr bwMode="auto">
              <a:xfrm>
                <a:off x="3087" y="1773"/>
                <a:ext cx="695" cy="605"/>
              </a:xfrm>
              <a:custGeom>
                <a:avLst/>
                <a:gdLst>
                  <a:gd name="T0" fmla="*/ 578 w 695"/>
                  <a:gd name="T1" fmla="*/ 26 h 605"/>
                  <a:gd name="T2" fmla="*/ 487 w 695"/>
                  <a:gd name="T3" fmla="*/ 0 h 605"/>
                  <a:gd name="T4" fmla="*/ 437 w 695"/>
                  <a:gd name="T5" fmla="*/ 16 h 605"/>
                  <a:gd name="T6" fmla="*/ 390 w 695"/>
                  <a:gd name="T7" fmla="*/ 62 h 605"/>
                  <a:gd name="T8" fmla="*/ 343 w 695"/>
                  <a:gd name="T9" fmla="*/ 78 h 605"/>
                  <a:gd name="T10" fmla="*/ 301 w 695"/>
                  <a:gd name="T11" fmla="*/ 93 h 605"/>
                  <a:gd name="T12" fmla="*/ 234 w 695"/>
                  <a:gd name="T13" fmla="*/ 71 h 605"/>
                  <a:gd name="T14" fmla="*/ 171 w 695"/>
                  <a:gd name="T15" fmla="*/ 46 h 605"/>
                  <a:gd name="T16" fmla="*/ 138 w 695"/>
                  <a:gd name="T17" fmla="*/ 43 h 605"/>
                  <a:gd name="T18" fmla="*/ 94 w 695"/>
                  <a:gd name="T19" fmla="*/ 85 h 605"/>
                  <a:gd name="T20" fmla="*/ 63 w 695"/>
                  <a:gd name="T21" fmla="*/ 94 h 605"/>
                  <a:gd name="T22" fmla="*/ 31 w 695"/>
                  <a:gd name="T23" fmla="*/ 112 h 605"/>
                  <a:gd name="T24" fmla="*/ 6 w 695"/>
                  <a:gd name="T25" fmla="*/ 136 h 605"/>
                  <a:gd name="T26" fmla="*/ 52 w 695"/>
                  <a:gd name="T27" fmla="*/ 149 h 605"/>
                  <a:gd name="T28" fmla="*/ 91 w 695"/>
                  <a:gd name="T29" fmla="*/ 166 h 605"/>
                  <a:gd name="T30" fmla="*/ 124 w 695"/>
                  <a:gd name="T31" fmla="*/ 187 h 605"/>
                  <a:gd name="T32" fmla="*/ 172 w 695"/>
                  <a:gd name="T33" fmla="*/ 220 h 605"/>
                  <a:gd name="T34" fmla="*/ 201 w 695"/>
                  <a:gd name="T35" fmla="*/ 278 h 605"/>
                  <a:gd name="T36" fmla="*/ 222 w 695"/>
                  <a:gd name="T37" fmla="*/ 305 h 605"/>
                  <a:gd name="T38" fmla="*/ 239 w 695"/>
                  <a:gd name="T39" fmla="*/ 359 h 605"/>
                  <a:gd name="T40" fmla="*/ 224 w 695"/>
                  <a:gd name="T41" fmla="*/ 407 h 605"/>
                  <a:gd name="T42" fmla="*/ 213 w 695"/>
                  <a:gd name="T43" fmla="*/ 436 h 605"/>
                  <a:gd name="T44" fmla="*/ 281 w 695"/>
                  <a:gd name="T45" fmla="*/ 453 h 605"/>
                  <a:gd name="T46" fmla="*/ 340 w 695"/>
                  <a:gd name="T47" fmla="*/ 463 h 605"/>
                  <a:gd name="T48" fmla="*/ 386 w 695"/>
                  <a:gd name="T49" fmla="*/ 486 h 605"/>
                  <a:gd name="T50" fmla="*/ 442 w 695"/>
                  <a:gd name="T51" fmla="*/ 496 h 605"/>
                  <a:gd name="T52" fmla="*/ 438 w 695"/>
                  <a:gd name="T53" fmla="*/ 536 h 605"/>
                  <a:gd name="T54" fmla="*/ 434 w 695"/>
                  <a:gd name="T55" fmla="*/ 567 h 605"/>
                  <a:gd name="T56" fmla="*/ 504 w 695"/>
                  <a:gd name="T57" fmla="*/ 587 h 605"/>
                  <a:gd name="T58" fmla="*/ 520 w 695"/>
                  <a:gd name="T59" fmla="*/ 600 h 605"/>
                  <a:gd name="T60" fmla="*/ 558 w 695"/>
                  <a:gd name="T61" fmla="*/ 595 h 605"/>
                  <a:gd name="T62" fmla="*/ 573 w 695"/>
                  <a:gd name="T63" fmla="*/ 587 h 605"/>
                  <a:gd name="T64" fmla="*/ 611 w 695"/>
                  <a:gd name="T65" fmla="*/ 580 h 605"/>
                  <a:gd name="T66" fmla="*/ 642 w 695"/>
                  <a:gd name="T67" fmla="*/ 565 h 605"/>
                  <a:gd name="T68" fmla="*/ 675 w 695"/>
                  <a:gd name="T69" fmla="*/ 560 h 605"/>
                  <a:gd name="T70" fmla="*/ 689 w 695"/>
                  <a:gd name="T71" fmla="*/ 530 h 605"/>
                  <a:gd name="T72" fmla="*/ 659 w 695"/>
                  <a:gd name="T73" fmla="*/ 489 h 605"/>
                  <a:gd name="T74" fmla="*/ 680 w 695"/>
                  <a:gd name="T75" fmla="*/ 452 h 605"/>
                  <a:gd name="T76" fmla="*/ 686 w 695"/>
                  <a:gd name="T77" fmla="*/ 416 h 605"/>
                  <a:gd name="T78" fmla="*/ 672 w 695"/>
                  <a:gd name="T79" fmla="*/ 355 h 605"/>
                  <a:gd name="T80" fmla="*/ 638 w 695"/>
                  <a:gd name="T81" fmla="*/ 312 h 605"/>
                  <a:gd name="T82" fmla="*/ 653 w 695"/>
                  <a:gd name="T83" fmla="*/ 257 h 605"/>
                  <a:gd name="T84" fmla="*/ 554 w 695"/>
                  <a:gd name="T85" fmla="*/ 194 h 605"/>
                  <a:gd name="T86" fmla="*/ 551 w 695"/>
                  <a:gd name="T87" fmla="*/ 145 h 605"/>
                  <a:gd name="T88" fmla="*/ 588 w 695"/>
                  <a:gd name="T89" fmla="*/ 77 h 6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5" h="605">
                    <a:moveTo>
                      <a:pt x="573" y="60"/>
                    </a:moveTo>
                    <a:lnTo>
                      <a:pt x="585" y="38"/>
                    </a:lnTo>
                    <a:lnTo>
                      <a:pt x="578" y="26"/>
                    </a:lnTo>
                    <a:lnTo>
                      <a:pt x="563" y="14"/>
                    </a:lnTo>
                    <a:lnTo>
                      <a:pt x="539" y="4"/>
                    </a:lnTo>
                    <a:lnTo>
                      <a:pt x="487" y="0"/>
                    </a:lnTo>
                    <a:lnTo>
                      <a:pt x="461" y="1"/>
                    </a:lnTo>
                    <a:lnTo>
                      <a:pt x="447" y="9"/>
                    </a:lnTo>
                    <a:lnTo>
                      <a:pt x="437" y="16"/>
                    </a:lnTo>
                    <a:lnTo>
                      <a:pt x="436" y="24"/>
                    </a:lnTo>
                    <a:lnTo>
                      <a:pt x="417" y="52"/>
                    </a:lnTo>
                    <a:lnTo>
                      <a:pt x="390" y="62"/>
                    </a:lnTo>
                    <a:lnTo>
                      <a:pt x="363" y="63"/>
                    </a:lnTo>
                    <a:lnTo>
                      <a:pt x="341" y="75"/>
                    </a:lnTo>
                    <a:lnTo>
                      <a:pt x="343" y="78"/>
                    </a:lnTo>
                    <a:lnTo>
                      <a:pt x="367" y="98"/>
                    </a:lnTo>
                    <a:lnTo>
                      <a:pt x="358" y="106"/>
                    </a:lnTo>
                    <a:lnTo>
                      <a:pt x="301" y="93"/>
                    </a:lnTo>
                    <a:lnTo>
                      <a:pt x="270" y="78"/>
                    </a:lnTo>
                    <a:lnTo>
                      <a:pt x="252" y="73"/>
                    </a:lnTo>
                    <a:lnTo>
                      <a:pt x="234" y="71"/>
                    </a:lnTo>
                    <a:lnTo>
                      <a:pt x="218" y="67"/>
                    </a:lnTo>
                    <a:lnTo>
                      <a:pt x="189" y="54"/>
                    </a:lnTo>
                    <a:lnTo>
                      <a:pt x="171" y="46"/>
                    </a:lnTo>
                    <a:lnTo>
                      <a:pt x="162" y="47"/>
                    </a:lnTo>
                    <a:lnTo>
                      <a:pt x="146" y="43"/>
                    </a:lnTo>
                    <a:lnTo>
                      <a:pt x="138" y="43"/>
                    </a:lnTo>
                    <a:lnTo>
                      <a:pt x="130" y="53"/>
                    </a:lnTo>
                    <a:lnTo>
                      <a:pt x="116" y="68"/>
                    </a:lnTo>
                    <a:lnTo>
                      <a:pt x="94" y="85"/>
                    </a:lnTo>
                    <a:lnTo>
                      <a:pt x="82" y="91"/>
                    </a:lnTo>
                    <a:lnTo>
                      <a:pt x="72" y="87"/>
                    </a:lnTo>
                    <a:lnTo>
                      <a:pt x="63" y="94"/>
                    </a:lnTo>
                    <a:lnTo>
                      <a:pt x="51" y="98"/>
                    </a:lnTo>
                    <a:lnTo>
                      <a:pt x="38" y="104"/>
                    </a:lnTo>
                    <a:lnTo>
                      <a:pt x="31" y="112"/>
                    </a:lnTo>
                    <a:lnTo>
                      <a:pt x="22" y="122"/>
                    </a:lnTo>
                    <a:lnTo>
                      <a:pt x="0" y="128"/>
                    </a:lnTo>
                    <a:lnTo>
                      <a:pt x="6" y="136"/>
                    </a:lnTo>
                    <a:lnTo>
                      <a:pt x="25" y="131"/>
                    </a:lnTo>
                    <a:lnTo>
                      <a:pt x="43" y="139"/>
                    </a:lnTo>
                    <a:lnTo>
                      <a:pt x="52" y="149"/>
                    </a:lnTo>
                    <a:lnTo>
                      <a:pt x="67" y="153"/>
                    </a:lnTo>
                    <a:lnTo>
                      <a:pt x="82" y="165"/>
                    </a:lnTo>
                    <a:lnTo>
                      <a:pt x="91" y="166"/>
                    </a:lnTo>
                    <a:lnTo>
                      <a:pt x="106" y="169"/>
                    </a:lnTo>
                    <a:lnTo>
                      <a:pt x="110" y="181"/>
                    </a:lnTo>
                    <a:lnTo>
                      <a:pt x="124" y="187"/>
                    </a:lnTo>
                    <a:lnTo>
                      <a:pt x="141" y="198"/>
                    </a:lnTo>
                    <a:lnTo>
                      <a:pt x="149" y="212"/>
                    </a:lnTo>
                    <a:lnTo>
                      <a:pt x="172" y="220"/>
                    </a:lnTo>
                    <a:lnTo>
                      <a:pt x="175" y="241"/>
                    </a:lnTo>
                    <a:lnTo>
                      <a:pt x="200" y="264"/>
                    </a:lnTo>
                    <a:lnTo>
                      <a:pt x="201" y="278"/>
                    </a:lnTo>
                    <a:lnTo>
                      <a:pt x="196" y="278"/>
                    </a:lnTo>
                    <a:lnTo>
                      <a:pt x="197" y="292"/>
                    </a:lnTo>
                    <a:lnTo>
                      <a:pt x="222" y="305"/>
                    </a:lnTo>
                    <a:lnTo>
                      <a:pt x="223" y="320"/>
                    </a:lnTo>
                    <a:lnTo>
                      <a:pt x="212" y="334"/>
                    </a:lnTo>
                    <a:lnTo>
                      <a:pt x="239" y="359"/>
                    </a:lnTo>
                    <a:lnTo>
                      <a:pt x="232" y="372"/>
                    </a:lnTo>
                    <a:lnTo>
                      <a:pt x="240" y="389"/>
                    </a:lnTo>
                    <a:lnTo>
                      <a:pt x="224" y="407"/>
                    </a:lnTo>
                    <a:lnTo>
                      <a:pt x="209" y="408"/>
                    </a:lnTo>
                    <a:lnTo>
                      <a:pt x="193" y="418"/>
                    </a:lnTo>
                    <a:lnTo>
                      <a:pt x="213" y="436"/>
                    </a:lnTo>
                    <a:lnTo>
                      <a:pt x="231" y="447"/>
                    </a:lnTo>
                    <a:lnTo>
                      <a:pt x="246" y="453"/>
                    </a:lnTo>
                    <a:lnTo>
                      <a:pt x="281" y="453"/>
                    </a:lnTo>
                    <a:lnTo>
                      <a:pt x="282" y="451"/>
                    </a:lnTo>
                    <a:lnTo>
                      <a:pt x="323" y="451"/>
                    </a:lnTo>
                    <a:lnTo>
                      <a:pt x="340" y="463"/>
                    </a:lnTo>
                    <a:lnTo>
                      <a:pt x="356" y="475"/>
                    </a:lnTo>
                    <a:lnTo>
                      <a:pt x="372" y="484"/>
                    </a:lnTo>
                    <a:lnTo>
                      <a:pt x="386" y="486"/>
                    </a:lnTo>
                    <a:lnTo>
                      <a:pt x="404" y="493"/>
                    </a:lnTo>
                    <a:lnTo>
                      <a:pt x="421" y="494"/>
                    </a:lnTo>
                    <a:lnTo>
                      <a:pt x="442" y="496"/>
                    </a:lnTo>
                    <a:lnTo>
                      <a:pt x="446" y="508"/>
                    </a:lnTo>
                    <a:lnTo>
                      <a:pt x="450" y="522"/>
                    </a:lnTo>
                    <a:lnTo>
                      <a:pt x="438" y="536"/>
                    </a:lnTo>
                    <a:lnTo>
                      <a:pt x="434" y="551"/>
                    </a:lnTo>
                    <a:lnTo>
                      <a:pt x="423" y="559"/>
                    </a:lnTo>
                    <a:lnTo>
                      <a:pt x="434" y="567"/>
                    </a:lnTo>
                    <a:lnTo>
                      <a:pt x="457" y="580"/>
                    </a:lnTo>
                    <a:lnTo>
                      <a:pt x="479" y="582"/>
                    </a:lnTo>
                    <a:lnTo>
                      <a:pt x="504" y="587"/>
                    </a:lnTo>
                    <a:lnTo>
                      <a:pt x="510" y="596"/>
                    </a:lnTo>
                    <a:lnTo>
                      <a:pt x="507" y="605"/>
                    </a:lnTo>
                    <a:lnTo>
                      <a:pt x="520" y="600"/>
                    </a:lnTo>
                    <a:lnTo>
                      <a:pt x="530" y="594"/>
                    </a:lnTo>
                    <a:lnTo>
                      <a:pt x="544" y="589"/>
                    </a:lnTo>
                    <a:lnTo>
                      <a:pt x="558" y="595"/>
                    </a:lnTo>
                    <a:lnTo>
                      <a:pt x="570" y="601"/>
                    </a:lnTo>
                    <a:lnTo>
                      <a:pt x="575" y="594"/>
                    </a:lnTo>
                    <a:lnTo>
                      <a:pt x="573" y="587"/>
                    </a:lnTo>
                    <a:lnTo>
                      <a:pt x="581" y="572"/>
                    </a:lnTo>
                    <a:lnTo>
                      <a:pt x="596" y="580"/>
                    </a:lnTo>
                    <a:lnTo>
                      <a:pt x="611" y="580"/>
                    </a:lnTo>
                    <a:lnTo>
                      <a:pt x="618" y="576"/>
                    </a:lnTo>
                    <a:lnTo>
                      <a:pt x="628" y="572"/>
                    </a:lnTo>
                    <a:lnTo>
                      <a:pt x="642" y="565"/>
                    </a:lnTo>
                    <a:lnTo>
                      <a:pt x="654" y="564"/>
                    </a:lnTo>
                    <a:lnTo>
                      <a:pt x="665" y="559"/>
                    </a:lnTo>
                    <a:lnTo>
                      <a:pt x="675" y="560"/>
                    </a:lnTo>
                    <a:lnTo>
                      <a:pt x="689" y="555"/>
                    </a:lnTo>
                    <a:lnTo>
                      <a:pt x="695" y="544"/>
                    </a:lnTo>
                    <a:lnTo>
                      <a:pt x="689" y="530"/>
                    </a:lnTo>
                    <a:lnTo>
                      <a:pt x="678" y="521"/>
                    </a:lnTo>
                    <a:lnTo>
                      <a:pt x="669" y="506"/>
                    </a:lnTo>
                    <a:lnTo>
                      <a:pt x="659" y="489"/>
                    </a:lnTo>
                    <a:lnTo>
                      <a:pt x="672" y="471"/>
                    </a:lnTo>
                    <a:lnTo>
                      <a:pt x="677" y="459"/>
                    </a:lnTo>
                    <a:lnTo>
                      <a:pt x="680" y="452"/>
                    </a:lnTo>
                    <a:lnTo>
                      <a:pt x="680" y="441"/>
                    </a:lnTo>
                    <a:lnTo>
                      <a:pt x="687" y="425"/>
                    </a:lnTo>
                    <a:lnTo>
                      <a:pt x="686" y="416"/>
                    </a:lnTo>
                    <a:lnTo>
                      <a:pt x="670" y="399"/>
                    </a:lnTo>
                    <a:lnTo>
                      <a:pt x="676" y="379"/>
                    </a:lnTo>
                    <a:lnTo>
                      <a:pt x="672" y="355"/>
                    </a:lnTo>
                    <a:lnTo>
                      <a:pt x="654" y="351"/>
                    </a:lnTo>
                    <a:lnTo>
                      <a:pt x="644" y="338"/>
                    </a:lnTo>
                    <a:lnTo>
                      <a:pt x="638" y="312"/>
                    </a:lnTo>
                    <a:lnTo>
                      <a:pt x="651" y="289"/>
                    </a:lnTo>
                    <a:lnTo>
                      <a:pt x="655" y="285"/>
                    </a:lnTo>
                    <a:lnTo>
                      <a:pt x="653" y="257"/>
                    </a:lnTo>
                    <a:lnTo>
                      <a:pt x="641" y="248"/>
                    </a:lnTo>
                    <a:lnTo>
                      <a:pt x="569" y="196"/>
                    </a:lnTo>
                    <a:lnTo>
                      <a:pt x="554" y="194"/>
                    </a:lnTo>
                    <a:lnTo>
                      <a:pt x="548" y="183"/>
                    </a:lnTo>
                    <a:lnTo>
                      <a:pt x="556" y="172"/>
                    </a:lnTo>
                    <a:lnTo>
                      <a:pt x="551" y="145"/>
                    </a:lnTo>
                    <a:lnTo>
                      <a:pt x="575" y="122"/>
                    </a:lnTo>
                    <a:lnTo>
                      <a:pt x="591" y="110"/>
                    </a:lnTo>
                    <a:lnTo>
                      <a:pt x="588" y="77"/>
                    </a:lnTo>
                    <a:lnTo>
                      <a:pt x="573" y="67"/>
                    </a:lnTo>
                    <a:lnTo>
                      <a:pt x="57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Freeform 179"/>
              <p:cNvSpPr>
                <a:spLocks/>
              </p:cNvSpPr>
              <p:nvPr/>
            </p:nvSpPr>
            <p:spPr bwMode="auto">
              <a:xfrm>
                <a:off x="3087" y="1773"/>
                <a:ext cx="695" cy="605"/>
              </a:xfrm>
              <a:custGeom>
                <a:avLst/>
                <a:gdLst>
                  <a:gd name="T0" fmla="*/ 578 w 695"/>
                  <a:gd name="T1" fmla="*/ 26 h 605"/>
                  <a:gd name="T2" fmla="*/ 487 w 695"/>
                  <a:gd name="T3" fmla="*/ 0 h 605"/>
                  <a:gd name="T4" fmla="*/ 437 w 695"/>
                  <a:gd name="T5" fmla="*/ 16 h 605"/>
                  <a:gd name="T6" fmla="*/ 390 w 695"/>
                  <a:gd name="T7" fmla="*/ 62 h 605"/>
                  <a:gd name="T8" fmla="*/ 343 w 695"/>
                  <a:gd name="T9" fmla="*/ 78 h 605"/>
                  <a:gd name="T10" fmla="*/ 301 w 695"/>
                  <a:gd name="T11" fmla="*/ 93 h 605"/>
                  <a:gd name="T12" fmla="*/ 234 w 695"/>
                  <a:gd name="T13" fmla="*/ 71 h 605"/>
                  <a:gd name="T14" fmla="*/ 171 w 695"/>
                  <a:gd name="T15" fmla="*/ 46 h 605"/>
                  <a:gd name="T16" fmla="*/ 138 w 695"/>
                  <a:gd name="T17" fmla="*/ 43 h 605"/>
                  <a:gd name="T18" fmla="*/ 94 w 695"/>
                  <a:gd name="T19" fmla="*/ 85 h 605"/>
                  <a:gd name="T20" fmla="*/ 63 w 695"/>
                  <a:gd name="T21" fmla="*/ 94 h 605"/>
                  <a:gd name="T22" fmla="*/ 31 w 695"/>
                  <a:gd name="T23" fmla="*/ 112 h 605"/>
                  <a:gd name="T24" fmla="*/ 6 w 695"/>
                  <a:gd name="T25" fmla="*/ 136 h 605"/>
                  <a:gd name="T26" fmla="*/ 52 w 695"/>
                  <a:gd name="T27" fmla="*/ 149 h 605"/>
                  <a:gd name="T28" fmla="*/ 91 w 695"/>
                  <a:gd name="T29" fmla="*/ 166 h 605"/>
                  <a:gd name="T30" fmla="*/ 124 w 695"/>
                  <a:gd name="T31" fmla="*/ 187 h 605"/>
                  <a:gd name="T32" fmla="*/ 172 w 695"/>
                  <a:gd name="T33" fmla="*/ 220 h 605"/>
                  <a:gd name="T34" fmla="*/ 201 w 695"/>
                  <a:gd name="T35" fmla="*/ 278 h 605"/>
                  <a:gd name="T36" fmla="*/ 222 w 695"/>
                  <a:gd name="T37" fmla="*/ 305 h 605"/>
                  <a:gd name="T38" fmla="*/ 239 w 695"/>
                  <a:gd name="T39" fmla="*/ 359 h 605"/>
                  <a:gd name="T40" fmla="*/ 224 w 695"/>
                  <a:gd name="T41" fmla="*/ 407 h 605"/>
                  <a:gd name="T42" fmla="*/ 213 w 695"/>
                  <a:gd name="T43" fmla="*/ 436 h 605"/>
                  <a:gd name="T44" fmla="*/ 281 w 695"/>
                  <a:gd name="T45" fmla="*/ 453 h 605"/>
                  <a:gd name="T46" fmla="*/ 340 w 695"/>
                  <a:gd name="T47" fmla="*/ 463 h 605"/>
                  <a:gd name="T48" fmla="*/ 386 w 695"/>
                  <a:gd name="T49" fmla="*/ 486 h 605"/>
                  <a:gd name="T50" fmla="*/ 442 w 695"/>
                  <a:gd name="T51" fmla="*/ 496 h 605"/>
                  <a:gd name="T52" fmla="*/ 438 w 695"/>
                  <a:gd name="T53" fmla="*/ 536 h 605"/>
                  <a:gd name="T54" fmla="*/ 434 w 695"/>
                  <a:gd name="T55" fmla="*/ 567 h 605"/>
                  <a:gd name="T56" fmla="*/ 504 w 695"/>
                  <a:gd name="T57" fmla="*/ 587 h 605"/>
                  <a:gd name="T58" fmla="*/ 520 w 695"/>
                  <a:gd name="T59" fmla="*/ 600 h 605"/>
                  <a:gd name="T60" fmla="*/ 558 w 695"/>
                  <a:gd name="T61" fmla="*/ 595 h 605"/>
                  <a:gd name="T62" fmla="*/ 573 w 695"/>
                  <a:gd name="T63" fmla="*/ 587 h 605"/>
                  <a:gd name="T64" fmla="*/ 611 w 695"/>
                  <a:gd name="T65" fmla="*/ 580 h 605"/>
                  <a:gd name="T66" fmla="*/ 642 w 695"/>
                  <a:gd name="T67" fmla="*/ 565 h 605"/>
                  <a:gd name="T68" fmla="*/ 675 w 695"/>
                  <a:gd name="T69" fmla="*/ 560 h 605"/>
                  <a:gd name="T70" fmla="*/ 689 w 695"/>
                  <a:gd name="T71" fmla="*/ 530 h 605"/>
                  <a:gd name="T72" fmla="*/ 659 w 695"/>
                  <a:gd name="T73" fmla="*/ 489 h 605"/>
                  <a:gd name="T74" fmla="*/ 680 w 695"/>
                  <a:gd name="T75" fmla="*/ 452 h 605"/>
                  <a:gd name="T76" fmla="*/ 686 w 695"/>
                  <a:gd name="T77" fmla="*/ 416 h 605"/>
                  <a:gd name="T78" fmla="*/ 672 w 695"/>
                  <a:gd name="T79" fmla="*/ 355 h 605"/>
                  <a:gd name="T80" fmla="*/ 638 w 695"/>
                  <a:gd name="T81" fmla="*/ 312 h 605"/>
                  <a:gd name="T82" fmla="*/ 653 w 695"/>
                  <a:gd name="T83" fmla="*/ 257 h 605"/>
                  <a:gd name="T84" fmla="*/ 554 w 695"/>
                  <a:gd name="T85" fmla="*/ 194 h 605"/>
                  <a:gd name="T86" fmla="*/ 551 w 695"/>
                  <a:gd name="T87" fmla="*/ 145 h 605"/>
                  <a:gd name="T88" fmla="*/ 588 w 695"/>
                  <a:gd name="T89" fmla="*/ 77 h 6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5" h="605">
                    <a:moveTo>
                      <a:pt x="573" y="60"/>
                    </a:moveTo>
                    <a:lnTo>
                      <a:pt x="585" y="38"/>
                    </a:lnTo>
                    <a:lnTo>
                      <a:pt x="578" y="26"/>
                    </a:lnTo>
                    <a:lnTo>
                      <a:pt x="563" y="14"/>
                    </a:lnTo>
                    <a:lnTo>
                      <a:pt x="539" y="4"/>
                    </a:lnTo>
                    <a:lnTo>
                      <a:pt x="487" y="0"/>
                    </a:lnTo>
                    <a:lnTo>
                      <a:pt x="461" y="1"/>
                    </a:lnTo>
                    <a:lnTo>
                      <a:pt x="447" y="9"/>
                    </a:lnTo>
                    <a:lnTo>
                      <a:pt x="437" y="16"/>
                    </a:lnTo>
                    <a:lnTo>
                      <a:pt x="436" y="24"/>
                    </a:lnTo>
                    <a:lnTo>
                      <a:pt x="417" y="52"/>
                    </a:lnTo>
                    <a:lnTo>
                      <a:pt x="390" y="62"/>
                    </a:lnTo>
                    <a:lnTo>
                      <a:pt x="363" y="63"/>
                    </a:lnTo>
                    <a:lnTo>
                      <a:pt x="341" y="75"/>
                    </a:lnTo>
                    <a:lnTo>
                      <a:pt x="343" y="78"/>
                    </a:lnTo>
                    <a:lnTo>
                      <a:pt x="367" y="98"/>
                    </a:lnTo>
                    <a:lnTo>
                      <a:pt x="358" y="106"/>
                    </a:lnTo>
                    <a:lnTo>
                      <a:pt x="301" y="93"/>
                    </a:lnTo>
                    <a:lnTo>
                      <a:pt x="270" y="78"/>
                    </a:lnTo>
                    <a:lnTo>
                      <a:pt x="252" y="73"/>
                    </a:lnTo>
                    <a:lnTo>
                      <a:pt x="234" y="71"/>
                    </a:lnTo>
                    <a:lnTo>
                      <a:pt x="218" y="67"/>
                    </a:lnTo>
                    <a:lnTo>
                      <a:pt x="189" y="54"/>
                    </a:lnTo>
                    <a:lnTo>
                      <a:pt x="171" y="46"/>
                    </a:lnTo>
                    <a:lnTo>
                      <a:pt x="162" y="47"/>
                    </a:lnTo>
                    <a:lnTo>
                      <a:pt x="146" y="43"/>
                    </a:lnTo>
                    <a:lnTo>
                      <a:pt x="138" y="43"/>
                    </a:lnTo>
                    <a:lnTo>
                      <a:pt x="130" y="53"/>
                    </a:lnTo>
                    <a:lnTo>
                      <a:pt x="116" y="68"/>
                    </a:lnTo>
                    <a:lnTo>
                      <a:pt x="94" y="85"/>
                    </a:lnTo>
                    <a:lnTo>
                      <a:pt x="82" y="91"/>
                    </a:lnTo>
                    <a:lnTo>
                      <a:pt x="72" y="87"/>
                    </a:lnTo>
                    <a:lnTo>
                      <a:pt x="63" y="94"/>
                    </a:lnTo>
                    <a:lnTo>
                      <a:pt x="51" y="98"/>
                    </a:lnTo>
                    <a:lnTo>
                      <a:pt x="38" y="104"/>
                    </a:lnTo>
                    <a:lnTo>
                      <a:pt x="31" y="112"/>
                    </a:lnTo>
                    <a:lnTo>
                      <a:pt x="22" y="122"/>
                    </a:lnTo>
                    <a:lnTo>
                      <a:pt x="0" y="128"/>
                    </a:lnTo>
                    <a:lnTo>
                      <a:pt x="6" y="136"/>
                    </a:lnTo>
                    <a:lnTo>
                      <a:pt x="25" y="131"/>
                    </a:lnTo>
                    <a:lnTo>
                      <a:pt x="43" y="139"/>
                    </a:lnTo>
                    <a:lnTo>
                      <a:pt x="52" y="149"/>
                    </a:lnTo>
                    <a:lnTo>
                      <a:pt x="67" y="153"/>
                    </a:lnTo>
                    <a:lnTo>
                      <a:pt x="82" y="165"/>
                    </a:lnTo>
                    <a:lnTo>
                      <a:pt x="91" y="166"/>
                    </a:lnTo>
                    <a:lnTo>
                      <a:pt x="106" y="169"/>
                    </a:lnTo>
                    <a:lnTo>
                      <a:pt x="110" y="181"/>
                    </a:lnTo>
                    <a:lnTo>
                      <a:pt x="124" y="187"/>
                    </a:lnTo>
                    <a:lnTo>
                      <a:pt x="141" y="198"/>
                    </a:lnTo>
                    <a:lnTo>
                      <a:pt x="149" y="212"/>
                    </a:lnTo>
                    <a:lnTo>
                      <a:pt x="172" y="220"/>
                    </a:lnTo>
                    <a:lnTo>
                      <a:pt x="175" y="241"/>
                    </a:lnTo>
                    <a:lnTo>
                      <a:pt x="200" y="264"/>
                    </a:lnTo>
                    <a:lnTo>
                      <a:pt x="201" y="278"/>
                    </a:lnTo>
                    <a:lnTo>
                      <a:pt x="196" y="278"/>
                    </a:lnTo>
                    <a:lnTo>
                      <a:pt x="197" y="292"/>
                    </a:lnTo>
                    <a:lnTo>
                      <a:pt x="222" y="305"/>
                    </a:lnTo>
                    <a:lnTo>
                      <a:pt x="223" y="320"/>
                    </a:lnTo>
                    <a:lnTo>
                      <a:pt x="212" y="334"/>
                    </a:lnTo>
                    <a:lnTo>
                      <a:pt x="239" y="359"/>
                    </a:lnTo>
                    <a:lnTo>
                      <a:pt x="232" y="372"/>
                    </a:lnTo>
                    <a:lnTo>
                      <a:pt x="240" y="389"/>
                    </a:lnTo>
                    <a:lnTo>
                      <a:pt x="224" y="407"/>
                    </a:lnTo>
                    <a:lnTo>
                      <a:pt x="209" y="408"/>
                    </a:lnTo>
                    <a:lnTo>
                      <a:pt x="193" y="418"/>
                    </a:lnTo>
                    <a:lnTo>
                      <a:pt x="213" y="436"/>
                    </a:lnTo>
                    <a:lnTo>
                      <a:pt x="231" y="447"/>
                    </a:lnTo>
                    <a:lnTo>
                      <a:pt x="246" y="453"/>
                    </a:lnTo>
                    <a:lnTo>
                      <a:pt x="281" y="453"/>
                    </a:lnTo>
                    <a:lnTo>
                      <a:pt x="282" y="451"/>
                    </a:lnTo>
                    <a:lnTo>
                      <a:pt x="323" y="451"/>
                    </a:lnTo>
                    <a:lnTo>
                      <a:pt x="340" y="463"/>
                    </a:lnTo>
                    <a:lnTo>
                      <a:pt x="356" y="475"/>
                    </a:lnTo>
                    <a:lnTo>
                      <a:pt x="372" y="484"/>
                    </a:lnTo>
                    <a:lnTo>
                      <a:pt x="386" y="486"/>
                    </a:lnTo>
                    <a:lnTo>
                      <a:pt x="404" y="493"/>
                    </a:lnTo>
                    <a:lnTo>
                      <a:pt x="421" y="494"/>
                    </a:lnTo>
                    <a:lnTo>
                      <a:pt x="442" y="496"/>
                    </a:lnTo>
                    <a:lnTo>
                      <a:pt x="446" y="508"/>
                    </a:lnTo>
                    <a:lnTo>
                      <a:pt x="450" y="522"/>
                    </a:lnTo>
                    <a:lnTo>
                      <a:pt x="438" y="536"/>
                    </a:lnTo>
                    <a:lnTo>
                      <a:pt x="434" y="551"/>
                    </a:lnTo>
                    <a:lnTo>
                      <a:pt x="423" y="559"/>
                    </a:lnTo>
                    <a:lnTo>
                      <a:pt x="434" y="567"/>
                    </a:lnTo>
                    <a:lnTo>
                      <a:pt x="457" y="580"/>
                    </a:lnTo>
                    <a:lnTo>
                      <a:pt x="479" y="582"/>
                    </a:lnTo>
                    <a:lnTo>
                      <a:pt x="504" y="587"/>
                    </a:lnTo>
                    <a:lnTo>
                      <a:pt x="510" y="596"/>
                    </a:lnTo>
                    <a:lnTo>
                      <a:pt x="507" y="605"/>
                    </a:lnTo>
                    <a:lnTo>
                      <a:pt x="520" y="600"/>
                    </a:lnTo>
                    <a:lnTo>
                      <a:pt x="530" y="594"/>
                    </a:lnTo>
                    <a:lnTo>
                      <a:pt x="544" y="589"/>
                    </a:lnTo>
                    <a:lnTo>
                      <a:pt x="558" y="595"/>
                    </a:lnTo>
                    <a:lnTo>
                      <a:pt x="570" y="601"/>
                    </a:lnTo>
                    <a:lnTo>
                      <a:pt x="575" y="594"/>
                    </a:lnTo>
                    <a:lnTo>
                      <a:pt x="573" y="587"/>
                    </a:lnTo>
                    <a:lnTo>
                      <a:pt x="581" y="572"/>
                    </a:lnTo>
                    <a:lnTo>
                      <a:pt x="596" y="580"/>
                    </a:lnTo>
                    <a:lnTo>
                      <a:pt x="611" y="580"/>
                    </a:lnTo>
                    <a:lnTo>
                      <a:pt x="618" y="576"/>
                    </a:lnTo>
                    <a:lnTo>
                      <a:pt x="628" y="572"/>
                    </a:lnTo>
                    <a:lnTo>
                      <a:pt x="642" y="565"/>
                    </a:lnTo>
                    <a:lnTo>
                      <a:pt x="654" y="564"/>
                    </a:lnTo>
                    <a:lnTo>
                      <a:pt x="665" y="559"/>
                    </a:lnTo>
                    <a:lnTo>
                      <a:pt x="675" y="560"/>
                    </a:lnTo>
                    <a:lnTo>
                      <a:pt x="689" y="555"/>
                    </a:lnTo>
                    <a:lnTo>
                      <a:pt x="695" y="544"/>
                    </a:lnTo>
                    <a:lnTo>
                      <a:pt x="689" y="530"/>
                    </a:lnTo>
                    <a:lnTo>
                      <a:pt x="678" y="521"/>
                    </a:lnTo>
                    <a:lnTo>
                      <a:pt x="669" y="506"/>
                    </a:lnTo>
                    <a:lnTo>
                      <a:pt x="659" y="489"/>
                    </a:lnTo>
                    <a:lnTo>
                      <a:pt x="672" y="471"/>
                    </a:lnTo>
                    <a:lnTo>
                      <a:pt x="677" y="459"/>
                    </a:lnTo>
                    <a:lnTo>
                      <a:pt x="680" y="452"/>
                    </a:lnTo>
                    <a:lnTo>
                      <a:pt x="680" y="441"/>
                    </a:lnTo>
                    <a:lnTo>
                      <a:pt x="687" y="425"/>
                    </a:lnTo>
                    <a:lnTo>
                      <a:pt x="686" y="416"/>
                    </a:lnTo>
                    <a:lnTo>
                      <a:pt x="670" y="399"/>
                    </a:lnTo>
                    <a:lnTo>
                      <a:pt x="676" y="379"/>
                    </a:lnTo>
                    <a:lnTo>
                      <a:pt x="672" y="355"/>
                    </a:lnTo>
                    <a:lnTo>
                      <a:pt x="654" y="351"/>
                    </a:lnTo>
                    <a:lnTo>
                      <a:pt x="644" y="338"/>
                    </a:lnTo>
                    <a:lnTo>
                      <a:pt x="638" y="312"/>
                    </a:lnTo>
                    <a:lnTo>
                      <a:pt x="651" y="289"/>
                    </a:lnTo>
                    <a:lnTo>
                      <a:pt x="655" y="285"/>
                    </a:lnTo>
                    <a:lnTo>
                      <a:pt x="653" y="257"/>
                    </a:lnTo>
                    <a:lnTo>
                      <a:pt x="641" y="248"/>
                    </a:lnTo>
                    <a:lnTo>
                      <a:pt x="569" y="196"/>
                    </a:lnTo>
                    <a:lnTo>
                      <a:pt x="554" y="194"/>
                    </a:lnTo>
                    <a:lnTo>
                      <a:pt x="548" y="183"/>
                    </a:lnTo>
                    <a:lnTo>
                      <a:pt x="556" y="172"/>
                    </a:lnTo>
                    <a:lnTo>
                      <a:pt x="551" y="145"/>
                    </a:lnTo>
                    <a:lnTo>
                      <a:pt x="575" y="122"/>
                    </a:lnTo>
                    <a:lnTo>
                      <a:pt x="591" y="110"/>
                    </a:lnTo>
                    <a:lnTo>
                      <a:pt x="588" y="77"/>
                    </a:lnTo>
                    <a:lnTo>
                      <a:pt x="573" y="67"/>
                    </a:lnTo>
                    <a:lnTo>
                      <a:pt x="573" y="60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" name="Group 183"/>
            <p:cNvGrpSpPr>
              <a:grpSpLocks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3440" y="2014"/>
              <a:ext cx="126" cy="97"/>
              <a:chOff x="3440" y="2014"/>
              <a:chExt cx="126" cy="97"/>
            </a:xfrm>
            <a:grpFill/>
          </p:grpSpPr>
          <p:sp>
            <p:nvSpPr>
              <p:cNvPr id="52" name="Freeform 181"/>
              <p:cNvSpPr>
                <a:spLocks/>
              </p:cNvSpPr>
              <p:nvPr/>
            </p:nvSpPr>
            <p:spPr bwMode="auto">
              <a:xfrm>
                <a:off x="3440" y="2014"/>
                <a:ext cx="126" cy="97"/>
              </a:xfrm>
              <a:custGeom>
                <a:avLst/>
                <a:gdLst>
                  <a:gd name="T0" fmla="*/ 8 w 126"/>
                  <a:gd name="T1" fmla="*/ 25 h 97"/>
                  <a:gd name="T2" fmla="*/ 21 w 126"/>
                  <a:gd name="T3" fmla="*/ 25 h 97"/>
                  <a:gd name="T4" fmla="*/ 23 w 126"/>
                  <a:gd name="T5" fmla="*/ 12 h 97"/>
                  <a:gd name="T6" fmla="*/ 29 w 126"/>
                  <a:gd name="T7" fmla="*/ 6 h 97"/>
                  <a:gd name="T8" fmla="*/ 47 w 126"/>
                  <a:gd name="T9" fmla="*/ 22 h 97"/>
                  <a:gd name="T10" fmla="*/ 56 w 126"/>
                  <a:gd name="T11" fmla="*/ 10 h 97"/>
                  <a:gd name="T12" fmla="*/ 65 w 126"/>
                  <a:gd name="T13" fmla="*/ 0 h 97"/>
                  <a:gd name="T14" fmla="*/ 74 w 126"/>
                  <a:gd name="T15" fmla="*/ 18 h 97"/>
                  <a:gd name="T16" fmla="*/ 78 w 126"/>
                  <a:gd name="T17" fmla="*/ 34 h 97"/>
                  <a:gd name="T18" fmla="*/ 98 w 126"/>
                  <a:gd name="T19" fmla="*/ 36 h 97"/>
                  <a:gd name="T20" fmla="*/ 103 w 126"/>
                  <a:gd name="T21" fmla="*/ 47 h 97"/>
                  <a:gd name="T22" fmla="*/ 98 w 126"/>
                  <a:gd name="T23" fmla="*/ 55 h 97"/>
                  <a:gd name="T24" fmla="*/ 126 w 126"/>
                  <a:gd name="T25" fmla="*/ 63 h 97"/>
                  <a:gd name="T26" fmla="*/ 116 w 126"/>
                  <a:gd name="T27" fmla="*/ 97 h 97"/>
                  <a:gd name="T28" fmla="*/ 97 w 126"/>
                  <a:gd name="T29" fmla="*/ 82 h 97"/>
                  <a:gd name="T30" fmla="*/ 86 w 126"/>
                  <a:gd name="T31" fmla="*/ 78 h 97"/>
                  <a:gd name="T32" fmla="*/ 66 w 126"/>
                  <a:gd name="T33" fmla="*/ 79 h 97"/>
                  <a:gd name="T34" fmla="*/ 59 w 126"/>
                  <a:gd name="T35" fmla="*/ 90 h 97"/>
                  <a:gd name="T36" fmla="*/ 43 w 126"/>
                  <a:gd name="T37" fmla="*/ 91 h 97"/>
                  <a:gd name="T38" fmla="*/ 27 w 126"/>
                  <a:gd name="T39" fmla="*/ 84 h 97"/>
                  <a:gd name="T40" fmla="*/ 7 w 126"/>
                  <a:gd name="T41" fmla="*/ 89 h 97"/>
                  <a:gd name="T42" fmla="*/ 0 w 126"/>
                  <a:gd name="T43" fmla="*/ 85 h 97"/>
                  <a:gd name="T44" fmla="*/ 2 w 126"/>
                  <a:gd name="T45" fmla="*/ 69 h 97"/>
                  <a:gd name="T46" fmla="*/ 9 w 126"/>
                  <a:gd name="T47" fmla="*/ 61 h 97"/>
                  <a:gd name="T48" fmla="*/ 9 w 126"/>
                  <a:gd name="T49" fmla="*/ 25 h 97"/>
                  <a:gd name="T50" fmla="*/ 8 w 126"/>
                  <a:gd name="T51" fmla="*/ 25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6" h="97">
                    <a:moveTo>
                      <a:pt x="8" y="25"/>
                    </a:moveTo>
                    <a:lnTo>
                      <a:pt x="21" y="25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47" y="22"/>
                    </a:lnTo>
                    <a:lnTo>
                      <a:pt x="56" y="10"/>
                    </a:lnTo>
                    <a:lnTo>
                      <a:pt x="65" y="0"/>
                    </a:lnTo>
                    <a:lnTo>
                      <a:pt x="74" y="18"/>
                    </a:lnTo>
                    <a:lnTo>
                      <a:pt x="78" y="34"/>
                    </a:lnTo>
                    <a:lnTo>
                      <a:pt x="98" y="36"/>
                    </a:lnTo>
                    <a:lnTo>
                      <a:pt x="103" y="47"/>
                    </a:lnTo>
                    <a:lnTo>
                      <a:pt x="98" y="55"/>
                    </a:lnTo>
                    <a:lnTo>
                      <a:pt x="126" y="63"/>
                    </a:lnTo>
                    <a:lnTo>
                      <a:pt x="116" y="97"/>
                    </a:lnTo>
                    <a:lnTo>
                      <a:pt x="97" y="82"/>
                    </a:lnTo>
                    <a:lnTo>
                      <a:pt x="86" y="78"/>
                    </a:lnTo>
                    <a:lnTo>
                      <a:pt x="66" y="79"/>
                    </a:lnTo>
                    <a:lnTo>
                      <a:pt x="59" y="90"/>
                    </a:lnTo>
                    <a:lnTo>
                      <a:pt x="43" y="91"/>
                    </a:lnTo>
                    <a:lnTo>
                      <a:pt x="27" y="84"/>
                    </a:lnTo>
                    <a:lnTo>
                      <a:pt x="7" y="89"/>
                    </a:lnTo>
                    <a:lnTo>
                      <a:pt x="0" y="85"/>
                    </a:lnTo>
                    <a:lnTo>
                      <a:pt x="2" y="69"/>
                    </a:lnTo>
                    <a:lnTo>
                      <a:pt x="9" y="61"/>
                    </a:lnTo>
                    <a:lnTo>
                      <a:pt x="9" y="25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Freeform 182"/>
              <p:cNvSpPr>
                <a:spLocks/>
              </p:cNvSpPr>
              <p:nvPr/>
            </p:nvSpPr>
            <p:spPr bwMode="auto">
              <a:xfrm>
                <a:off x="3440" y="2014"/>
                <a:ext cx="126" cy="97"/>
              </a:xfrm>
              <a:custGeom>
                <a:avLst/>
                <a:gdLst>
                  <a:gd name="T0" fmla="*/ 8 w 126"/>
                  <a:gd name="T1" fmla="*/ 25 h 97"/>
                  <a:gd name="T2" fmla="*/ 21 w 126"/>
                  <a:gd name="T3" fmla="*/ 25 h 97"/>
                  <a:gd name="T4" fmla="*/ 23 w 126"/>
                  <a:gd name="T5" fmla="*/ 12 h 97"/>
                  <a:gd name="T6" fmla="*/ 29 w 126"/>
                  <a:gd name="T7" fmla="*/ 6 h 97"/>
                  <a:gd name="T8" fmla="*/ 47 w 126"/>
                  <a:gd name="T9" fmla="*/ 22 h 97"/>
                  <a:gd name="T10" fmla="*/ 56 w 126"/>
                  <a:gd name="T11" fmla="*/ 10 h 97"/>
                  <a:gd name="T12" fmla="*/ 65 w 126"/>
                  <a:gd name="T13" fmla="*/ 0 h 97"/>
                  <a:gd name="T14" fmla="*/ 74 w 126"/>
                  <a:gd name="T15" fmla="*/ 18 h 97"/>
                  <a:gd name="T16" fmla="*/ 78 w 126"/>
                  <a:gd name="T17" fmla="*/ 34 h 97"/>
                  <a:gd name="T18" fmla="*/ 98 w 126"/>
                  <a:gd name="T19" fmla="*/ 36 h 97"/>
                  <a:gd name="T20" fmla="*/ 103 w 126"/>
                  <a:gd name="T21" fmla="*/ 47 h 97"/>
                  <a:gd name="T22" fmla="*/ 98 w 126"/>
                  <a:gd name="T23" fmla="*/ 55 h 97"/>
                  <a:gd name="T24" fmla="*/ 126 w 126"/>
                  <a:gd name="T25" fmla="*/ 63 h 97"/>
                  <a:gd name="T26" fmla="*/ 116 w 126"/>
                  <a:gd name="T27" fmla="*/ 97 h 97"/>
                  <a:gd name="T28" fmla="*/ 97 w 126"/>
                  <a:gd name="T29" fmla="*/ 82 h 97"/>
                  <a:gd name="T30" fmla="*/ 86 w 126"/>
                  <a:gd name="T31" fmla="*/ 78 h 97"/>
                  <a:gd name="T32" fmla="*/ 66 w 126"/>
                  <a:gd name="T33" fmla="*/ 79 h 97"/>
                  <a:gd name="T34" fmla="*/ 59 w 126"/>
                  <a:gd name="T35" fmla="*/ 90 h 97"/>
                  <a:gd name="T36" fmla="*/ 43 w 126"/>
                  <a:gd name="T37" fmla="*/ 91 h 97"/>
                  <a:gd name="T38" fmla="*/ 27 w 126"/>
                  <a:gd name="T39" fmla="*/ 84 h 97"/>
                  <a:gd name="T40" fmla="*/ 7 w 126"/>
                  <a:gd name="T41" fmla="*/ 89 h 97"/>
                  <a:gd name="T42" fmla="*/ 0 w 126"/>
                  <a:gd name="T43" fmla="*/ 85 h 97"/>
                  <a:gd name="T44" fmla="*/ 2 w 126"/>
                  <a:gd name="T45" fmla="*/ 69 h 97"/>
                  <a:gd name="T46" fmla="*/ 9 w 126"/>
                  <a:gd name="T47" fmla="*/ 61 h 97"/>
                  <a:gd name="T48" fmla="*/ 9 w 126"/>
                  <a:gd name="T49" fmla="*/ 25 h 97"/>
                  <a:gd name="T50" fmla="*/ 8 w 126"/>
                  <a:gd name="T51" fmla="*/ 25 h 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6" h="97">
                    <a:moveTo>
                      <a:pt x="8" y="25"/>
                    </a:moveTo>
                    <a:lnTo>
                      <a:pt x="21" y="25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47" y="22"/>
                    </a:lnTo>
                    <a:lnTo>
                      <a:pt x="56" y="10"/>
                    </a:lnTo>
                    <a:lnTo>
                      <a:pt x="65" y="0"/>
                    </a:lnTo>
                    <a:lnTo>
                      <a:pt x="74" y="18"/>
                    </a:lnTo>
                    <a:lnTo>
                      <a:pt x="78" y="34"/>
                    </a:lnTo>
                    <a:lnTo>
                      <a:pt x="98" y="36"/>
                    </a:lnTo>
                    <a:lnTo>
                      <a:pt x="103" y="47"/>
                    </a:lnTo>
                    <a:lnTo>
                      <a:pt x="98" y="55"/>
                    </a:lnTo>
                    <a:lnTo>
                      <a:pt x="126" y="63"/>
                    </a:lnTo>
                    <a:lnTo>
                      <a:pt x="116" y="97"/>
                    </a:lnTo>
                    <a:lnTo>
                      <a:pt x="97" y="82"/>
                    </a:lnTo>
                    <a:lnTo>
                      <a:pt x="86" y="78"/>
                    </a:lnTo>
                    <a:lnTo>
                      <a:pt x="66" y="79"/>
                    </a:lnTo>
                    <a:lnTo>
                      <a:pt x="59" y="90"/>
                    </a:lnTo>
                    <a:lnTo>
                      <a:pt x="43" y="91"/>
                    </a:lnTo>
                    <a:lnTo>
                      <a:pt x="27" y="84"/>
                    </a:lnTo>
                    <a:lnTo>
                      <a:pt x="7" y="89"/>
                    </a:lnTo>
                    <a:lnTo>
                      <a:pt x="0" y="85"/>
                    </a:lnTo>
                    <a:lnTo>
                      <a:pt x="2" y="69"/>
                    </a:lnTo>
                    <a:lnTo>
                      <a:pt x="9" y="61"/>
                    </a:lnTo>
                    <a:lnTo>
                      <a:pt x="9" y="25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3" name="Group 186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2951" y="1925"/>
              <a:ext cx="646" cy="622"/>
              <a:chOff x="2951" y="1925"/>
              <a:chExt cx="646" cy="622"/>
            </a:xfrm>
            <a:grpFill/>
          </p:grpSpPr>
          <p:sp>
            <p:nvSpPr>
              <p:cNvPr id="50" name="Freeform 184"/>
              <p:cNvSpPr>
                <a:spLocks/>
              </p:cNvSpPr>
              <p:nvPr/>
            </p:nvSpPr>
            <p:spPr bwMode="auto">
              <a:xfrm>
                <a:off x="2951" y="1925"/>
                <a:ext cx="646" cy="622"/>
              </a:xfrm>
              <a:custGeom>
                <a:avLst/>
                <a:gdLst>
                  <a:gd name="T0" fmla="*/ 64 w 646"/>
                  <a:gd name="T1" fmla="*/ 48 h 622"/>
                  <a:gd name="T2" fmla="*/ 107 w 646"/>
                  <a:gd name="T3" fmla="*/ 30 h 622"/>
                  <a:gd name="T4" fmla="*/ 170 w 646"/>
                  <a:gd name="T5" fmla="*/ 24 h 622"/>
                  <a:gd name="T6" fmla="*/ 219 w 646"/>
                  <a:gd name="T7" fmla="*/ 14 h 622"/>
                  <a:gd name="T8" fmla="*/ 245 w 646"/>
                  <a:gd name="T9" fmla="*/ 31 h 622"/>
                  <a:gd name="T10" fmla="*/ 275 w 646"/>
                  <a:gd name="T11" fmla="*/ 45 h 622"/>
                  <a:gd name="T12" fmla="*/ 307 w 646"/>
                  <a:gd name="T13" fmla="*/ 67 h 622"/>
                  <a:gd name="T14" fmla="*/ 337 w 646"/>
                  <a:gd name="T15" fmla="*/ 110 h 622"/>
                  <a:gd name="T16" fmla="*/ 330 w 646"/>
                  <a:gd name="T17" fmla="*/ 131 h 622"/>
                  <a:gd name="T18" fmla="*/ 358 w 646"/>
                  <a:gd name="T19" fmla="*/ 152 h 622"/>
                  <a:gd name="T20" fmla="*/ 348 w 646"/>
                  <a:gd name="T21" fmla="*/ 181 h 622"/>
                  <a:gd name="T22" fmla="*/ 369 w 646"/>
                  <a:gd name="T23" fmla="*/ 222 h 622"/>
                  <a:gd name="T24" fmla="*/ 360 w 646"/>
                  <a:gd name="T25" fmla="*/ 256 h 622"/>
                  <a:gd name="T26" fmla="*/ 328 w 646"/>
                  <a:gd name="T27" fmla="*/ 267 h 622"/>
                  <a:gd name="T28" fmla="*/ 384 w 646"/>
                  <a:gd name="T29" fmla="*/ 301 h 622"/>
                  <a:gd name="T30" fmla="*/ 430 w 646"/>
                  <a:gd name="T31" fmla="*/ 299 h 622"/>
                  <a:gd name="T32" fmla="*/ 498 w 646"/>
                  <a:gd name="T33" fmla="*/ 326 h 622"/>
                  <a:gd name="T34" fmla="*/ 539 w 646"/>
                  <a:gd name="T35" fmla="*/ 341 h 622"/>
                  <a:gd name="T36" fmla="*/ 579 w 646"/>
                  <a:gd name="T37" fmla="*/ 345 h 622"/>
                  <a:gd name="T38" fmla="*/ 583 w 646"/>
                  <a:gd name="T39" fmla="*/ 377 h 622"/>
                  <a:gd name="T40" fmla="*/ 557 w 646"/>
                  <a:gd name="T41" fmla="*/ 408 h 622"/>
                  <a:gd name="T42" fmla="*/ 595 w 646"/>
                  <a:gd name="T43" fmla="*/ 426 h 622"/>
                  <a:gd name="T44" fmla="*/ 646 w 646"/>
                  <a:gd name="T45" fmla="*/ 450 h 622"/>
                  <a:gd name="T46" fmla="*/ 644 w 646"/>
                  <a:gd name="T47" fmla="*/ 484 h 622"/>
                  <a:gd name="T48" fmla="*/ 566 w 646"/>
                  <a:gd name="T49" fmla="*/ 478 h 622"/>
                  <a:gd name="T50" fmla="*/ 503 w 646"/>
                  <a:gd name="T51" fmla="*/ 470 h 622"/>
                  <a:gd name="T52" fmla="*/ 430 w 646"/>
                  <a:gd name="T53" fmla="*/ 466 h 622"/>
                  <a:gd name="T54" fmla="*/ 375 w 646"/>
                  <a:gd name="T55" fmla="*/ 478 h 622"/>
                  <a:gd name="T56" fmla="*/ 331 w 646"/>
                  <a:gd name="T57" fmla="*/ 508 h 622"/>
                  <a:gd name="T58" fmla="*/ 326 w 646"/>
                  <a:gd name="T59" fmla="*/ 567 h 622"/>
                  <a:gd name="T60" fmla="*/ 333 w 646"/>
                  <a:gd name="T61" fmla="*/ 595 h 622"/>
                  <a:gd name="T62" fmla="*/ 312 w 646"/>
                  <a:gd name="T63" fmla="*/ 613 h 622"/>
                  <a:gd name="T64" fmla="*/ 270 w 646"/>
                  <a:gd name="T65" fmla="*/ 611 h 622"/>
                  <a:gd name="T66" fmla="*/ 188 w 646"/>
                  <a:gd name="T67" fmla="*/ 582 h 622"/>
                  <a:gd name="T68" fmla="*/ 132 w 646"/>
                  <a:gd name="T69" fmla="*/ 571 h 622"/>
                  <a:gd name="T70" fmla="*/ 115 w 646"/>
                  <a:gd name="T71" fmla="*/ 543 h 622"/>
                  <a:gd name="T72" fmla="*/ 127 w 646"/>
                  <a:gd name="T73" fmla="*/ 521 h 622"/>
                  <a:gd name="T74" fmla="*/ 110 w 646"/>
                  <a:gd name="T75" fmla="*/ 496 h 622"/>
                  <a:gd name="T76" fmla="*/ 42 w 646"/>
                  <a:gd name="T77" fmla="*/ 419 h 622"/>
                  <a:gd name="T78" fmla="*/ 13 w 646"/>
                  <a:gd name="T79" fmla="*/ 387 h 622"/>
                  <a:gd name="T80" fmla="*/ 0 w 646"/>
                  <a:gd name="T81" fmla="*/ 329 h 622"/>
                  <a:gd name="T82" fmla="*/ 107 w 646"/>
                  <a:gd name="T83" fmla="*/ 273 h 622"/>
                  <a:gd name="T84" fmla="*/ 82 w 646"/>
                  <a:gd name="T85" fmla="*/ 196 h 622"/>
                  <a:gd name="T86" fmla="*/ 67 w 646"/>
                  <a:gd name="T87" fmla="*/ 138 h 622"/>
                  <a:gd name="T88" fmla="*/ 48 w 646"/>
                  <a:gd name="T89" fmla="*/ 96 h 622"/>
                  <a:gd name="T90" fmla="*/ 33 w 646"/>
                  <a:gd name="T91" fmla="*/ 53 h 6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6" h="622">
                    <a:moveTo>
                      <a:pt x="33" y="53"/>
                    </a:moveTo>
                    <a:lnTo>
                      <a:pt x="64" y="48"/>
                    </a:lnTo>
                    <a:lnTo>
                      <a:pt x="76" y="33"/>
                    </a:lnTo>
                    <a:lnTo>
                      <a:pt x="107" y="30"/>
                    </a:lnTo>
                    <a:lnTo>
                      <a:pt x="127" y="41"/>
                    </a:lnTo>
                    <a:lnTo>
                      <a:pt x="170" y="24"/>
                    </a:lnTo>
                    <a:lnTo>
                      <a:pt x="193" y="0"/>
                    </a:lnTo>
                    <a:lnTo>
                      <a:pt x="219" y="14"/>
                    </a:lnTo>
                    <a:lnTo>
                      <a:pt x="243" y="17"/>
                    </a:lnTo>
                    <a:lnTo>
                      <a:pt x="245" y="31"/>
                    </a:lnTo>
                    <a:lnTo>
                      <a:pt x="245" y="30"/>
                    </a:lnTo>
                    <a:lnTo>
                      <a:pt x="275" y="45"/>
                    </a:lnTo>
                    <a:lnTo>
                      <a:pt x="285" y="62"/>
                    </a:lnTo>
                    <a:lnTo>
                      <a:pt x="307" y="67"/>
                    </a:lnTo>
                    <a:lnTo>
                      <a:pt x="311" y="91"/>
                    </a:lnTo>
                    <a:lnTo>
                      <a:pt x="337" y="110"/>
                    </a:lnTo>
                    <a:lnTo>
                      <a:pt x="337" y="126"/>
                    </a:lnTo>
                    <a:lnTo>
                      <a:pt x="330" y="131"/>
                    </a:lnTo>
                    <a:lnTo>
                      <a:pt x="335" y="143"/>
                    </a:lnTo>
                    <a:lnTo>
                      <a:pt x="358" y="152"/>
                    </a:lnTo>
                    <a:lnTo>
                      <a:pt x="358" y="167"/>
                    </a:lnTo>
                    <a:lnTo>
                      <a:pt x="348" y="181"/>
                    </a:lnTo>
                    <a:lnTo>
                      <a:pt x="375" y="207"/>
                    </a:lnTo>
                    <a:lnTo>
                      <a:pt x="369" y="222"/>
                    </a:lnTo>
                    <a:lnTo>
                      <a:pt x="375" y="236"/>
                    </a:lnTo>
                    <a:lnTo>
                      <a:pt x="360" y="256"/>
                    </a:lnTo>
                    <a:lnTo>
                      <a:pt x="345" y="256"/>
                    </a:lnTo>
                    <a:lnTo>
                      <a:pt x="328" y="267"/>
                    </a:lnTo>
                    <a:lnTo>
                      <a:pt x="354" y="289"/>
                    </a:lnTo>
                    <a:lnTo>
                      <a:pt x="384" y="301"/>
                    </a:lnTo>
                    <a:lnTo>
                      <a:pt x="421" y="302"/>
                    </a:lnTo>
                    <a:lnTo>
                      <a:pt x="430" y="299"/>
                    </a:lnTo>
                    <a:lnTo>
                      <a:pt x="460" y="299"/>
                    </a:lnTo>
                    <a:lnTo>
                      <a:pt x="498" y="326"/>
                    </a:lnTo>
                    <a:lnTo>
                      <a:pt x="513" y="332"/>
                    </a:lnTo>
                    <a:lnTo>
                      <a:pt x="539" y="341"/>
                    </a:lnTo>
                    <a:lnTo>
                      <a:pt x="561" y="343"/>
                    </a:lnTo>
                    <a:lnTo>
                      <a:pt x="579" y="345"/>
                    </a:lnTo>
                    <a:lnTo>
                      <a:pt x="588" y="367"/>
                    </a:lnTo>
                    <a:lnTo>
                      <a:pt x="583" y="377"/>
                    </a:lnTo>
                    <a:lnTo>
                      <a:pt x="573" y="394"/>
                    </a:lnTo>
                    <a:lnTo>
                      <a:pt x="557" y="408"/>
                    </a:lnTo>
                    <a:lnTo>
                      <a:pt x="574" y="421"/>
                    </a:lnTo>
                    <a:lnTo>
                      <a:pt x="595" y="426"/>
                    </a:lnTo>
                    <a:lnTo>
                      <a:pt x="639" y="435"/>
                    </a:lnTo>
                    <a:lnTo>
                      <a:pt x="646" y="450"/>
                    </a:lnTo>
                    <a:lnTo>
                      <a:pt x="637" y="471"/>
                    </a:lnTo>
                    <a:lnTo>
                      <a:pt x="644" y="484"/>
                    </a:lnTo>
                    <a:lnTo>
                      <a:pt x="632" y="495"/>
                    </a:lnTo>
                    <a:lnTo>
                      <a:pt x="566" y="478"/>
                    </a:lnTo>
                    <a:lnTo>
                      <a:pt x="547" y="483"/>
                    </a:lnTo>
                    <a:lnTo>
                      <a:pt x="503" y="470"/>
                    </a:lnTo>
                    <a:lnTo>
                      <a:pt x="469" y="472"/>
                    </a:lnTo>
                    <a:lnTo>
                      <a:pt x="430" y="466"/>
                    </a:lnTo>
                    <a:lnTo>
                      <a:pt x="407" y="483"/>
                    </a:lnTo>
                    <a:lnTo>
                      <a:pt x="375" y="478"/>
                    </a:lnTo>
                    <a:lnTo>
                      <a:pt x="337" y="495"/>
                    </a:lnTo>
                    <a:lnTo>
                      <a:pt x="331" y="508"/>
                    </a:lnTo>
                    <a:lnTo>
                      <a:pt x="337" y="533"/>
                    </a:lnTo>
                    <a:lnTo>
                      <a:pt x="326" y="567"/>
                    </a:lnTo>
                    <a:lnTo>
                      <a:pt x="339" y="584"/>
                    </a:lnTo>
                    <a:lnTo>
                      <a:pt x="333" y="595"/>
                    </a:lnTo>
                    <a:lnTo>
                      <a:pt x="335" y="610"/>
                    </a:lnTo>
                    <a:lnTo>
                      <a:pt x="312" y="613"/>
                    </a:lnTo>
                    <a:lnTo>
                      <a:pt x="302" y="622"/>
                    </a:lnTo>
                    <a:lnTo>
                      <a:pt x="270" y="611"/>
                    </a:lnTo>
                    <a:lnTo>
                      <a:pt x="250" y="585"/>
                    </a:lnTo>
                    <a:lnTo>
                      <a:pt x="188" y="582"/>
                    </a:lnTo>
                    <a:lnTo>
                      <a:pt x="176" y="564"/>
                    </a:lnTo>
                    <a:lnTo>
                      <a:pt x="132" y="571"/>
                    </a:lnTo>
                    <a:lnTo>
                      <a:pt x="107" y="562"/>
                    </a:lnTo>
                    <a:lnTo>
                      <a:pt x="115" y="543"/>
                    </a:lnTo>
                    <a:lnTo>
                      <a:pt x="98" y="527"/>
                    </a:lnTo>
                    <a:lnTo>
                      <a:pt x="127" y="521"/>
                    </a:lnTo>
                    <a:lnTo>
                      <a:pt x="134" y="505"/>
                    </a:lnTo>
                    <a:lnTo>
                      <a:pt x="110" y="496"/>
                    </a:lnTo>
                    <a:lnTo>
                      <a:pt x="63" y="459"/>
                    </a:lnTo>
                    <a:lnTo>
                      <a:pt x="42" y="419"/>
                    </a:lnTo>
                    <a:lnTo>
                      <a:pt x="18" y="407"/>
                    </a:lnTo>
                    <a:lnTo>
                      <a:pt x="13" y="387"/>
                    </a:lnTo>
                    <a:lnTo>
                      <a:pt x="30" y="362"/>
                    </a:lnTo>
                    <a:lnTo>
                      <a:pt x="0" y="329"/>
                    </a:lnTo>
                    <a:lnTo>
                      <a:pt x="74" y="311"/>
                    </a:lnTo>
                    <a:lnTo>
                      <a:pt x="107" y="273"/>
                    </a:lnTo>
                    <a:lnTo>
                      <a:pt x="90" y="230"/>
                    </a:lnTo>
                    <a:lnTo>
                      <a:pt x="82" y="196"/>
                    </a:lnTo>
                    <a:lnTo>
                      <a:pt x="77" y="164"/>
                    </a:lnTo>
                    <a:lnTo>
                      <a:pt x="67" y="138"/>
                    </a:lnTo>
                    <a:lnTo>
                      <a:pt x="74" y="121"/>
                    </a:lnTo>
                    <a:lnTo>
                      <a:pt x="48" y="96"/>
                    </a:lnTo>
                    <a:lnTo>
                      <a:pt x="33" y="73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Freeform 185"/>
              <p:cNvSpPr>
                <a:spLocks/>
              </p:cNvSpPr>
              <p:nvPr/>
            </p:nvSpPr>
            <p:spPr bwMode="auto">
              <a:xfrm>
                <a:off x="2951" y="1925"/>
                <a:ext cx="646" cy="622"/>
              </a:xfrm>
              <a:custGeom>
                <a:avLst/>
                <a:gdLst>
                  <a:gd name="T0" fmla="*/ 64 w 646"/>
                  <a:gd name="T1" fmla="*/ 48 h 622"/>
                  <a:gd name="T2" fmla="*/ 107 w 646"/>
                  <a:gd name="T3" fmla="*/ 30 h 622"/>
                  <a:gd name="T4" fmla="*/ 170 w 646"/>
                  <a:gd name="T5" fmla="*/ 24 h 622"/>
                  <a:gd name="T6" fmla="*/ 219 w 646"/>
                  <a:gd name="T7" fmla="*/ 14 h 622"/>
                  <a:gd name="T8" fmla="*/ 245 w 646"/>
                  <a:gd name="T9" fmla="*/ 31 h 622"/>
                  <a:gd name="T10" fmla="*/ 275 w 646"/>
                  <a:gd name="T11" fmla="*/ 45 h 622"/>
                  <a:gd name="T12" fmla="*/ 307 w 646"/>
                  <a:gd name="T13" fmla="*/ 67 h 622"/>
                  <a:gd name="T14" fmla="*/ 337 w 646"/>
                  <a:gd name="T15" fmla="*/ 110 h 622"/>
                  <a:gd name="T16" fmla="*/ 330 w 646"/>
                  <a:gd name="T17" fmla="*/ 131 h 622"/>
                  <a:gd name="T18" fmla="*/ 358 w 646"/>
                  <a:gd name="T19" fmla="*/ 152 h 622"/>
                  <a:gd name="T20" fmla="*/ 348 w 646"/>
                  <a:gd name="T21" fmla="*/ 181 h 622"/>
                  <a:gd name="T22" fmla="*/ 369 w 646"/>
                  <a:gd name="T23" fmla="*/ 222 h 622"/>
                  <a:gd name="T24" fmla="*/ 360 w 646"/>
                  <a:gd name="T25" fmla="*/ 256 h 622"/>
                  <a:gd name="T26" fmla="*/ 328 w 646"/>
                  <a:gd name="T27" fmla="*/ 267 h 622"/>
                  <a:gd name="T28" fmla="*/ 384 w 646"/>
                  <a:gd name="T29" fmla="*/ 301 h 622"/>
                  <a:gd name="T30" fmla="*/ 430 w 646"/>
                  <a:gd name="T31" fmla="*/ 299 h 622"/>
                  <a:gd name="T32" fmla="*/ 498 w 646"/>
                  <a:gd name="T33" fmla="*/ 326 h 622"/>
                  <a:gd name="T34" fmla="*/ 539 w 646"/>
                  <a:gd name="T35" fmla="*/ 341 h 622"/>
                  <a:gd name="T36" fmla="*/ 579 w 646"/>
                  <a:gd name="T37" fmla="*/ 345 h 622"/>
                  <a:gd name="T38" fmla="*/ 583 w 646"/>
                  <a:gd name="T39" fmla="*/ 377 h 622"/>
                  <a:gd name="T40" fmla="*/ 557 w 646"/>
                  <a:gd name="T41" fmla="*/ 408 h 622"/>
                  <a:gd name="T42" fmla="*/ 595 w 646"/>
                  <a:gd name="T43" fmla="*/ 426 h 622"/>
                  <a:gd name="T44" fmla="*/ 646 w 646"/>
                  <a:gd name="T45" fmla="*/ 450 h 622"/>
                  <a:gd name="T46" fmla="*/ 644 w 646"/>
                  <a:gd name="T47" fmla="*/ 484 h 622"/>
                  <a:gd name="T48" fmla="*/ 566 w 646"/>
                  <a:gd name="T49" fmla="*/ 478 h 622"/>
                  <a:gd name="T50" fmla="*/ 503 w 646"/>
                  <a:gd name="T51" fmla="*/ 470 h 622"/>
                  <a:gd name="T52" fmla="*/ 430 w 646"/>
                  <a:gd name="T53" fmla="*/ 466 h 622"/>
                  <a:gd name="T54" fmla="*/ 375 w 646"/>
                  <a:gd name="T55" fmla="*/ 478 h 622"/>
                  <a:gd name="T56" fmla="*/ 331 w 646"/>
                  <a:gd name="T57" fmla="*/ 508 h 622"/>
                  <a:gd name="T58" fmla="*/ 326 w 646"/>
                  <a:gd name="T59" fmla="*/ 567 h 622"/>
                  <a:gd name="T60" fmla="*/ 333 w 646"/>
                  <a:gd name="T61" fmla="*/ 595 h 622"/>
                  <a:gd name="T62" fmla="*/ 312 w 646"/>
                  <a:gd name="T63" fmla="*/ 613 h 622"/>
                  <a:gd name="T64" fmla="*/ 270 w 646"/>
                  <a:gd name="T65" fmla="*/ 611 h 622"/>
                  <a:gd name="T66" fmla="*/ 188 w 646"/>
                  <a:gd name="T67" fmla="*/ 582 h 622"/>
                  <a:gd name="T68" fmla="*/ 132 w 646"/>
                  <a:gd name="T69" fmla="*/ 571 h 622"/>
                  <a:gd name="T70" fmla="*/ 115 w 646"/>
                  <a:gd name="T71" fmla="*/ 543 h 622"/>
                  <a:gd name="T72" fmla="*/ 127 w 646"/>
                  <a:gd name="T73" fmla="*/ 521 h 622"/>
                  <a:gd name="T74" fmla="*/ 110 w 646"/>
                  <a:gd name="T75" fmla="*/ 496 h 622"/>
                  <a:gd name="T76" fmla="*/ 42 w 646"/>
                  <a:gd name="T77" fmla="*/ 419 h 622"/>
                  <a:gd name="T78" fmla="*/ 13 w 646"/>
                  <a:gd name="T79" fmla="*/ 387 h 622"/>
                  <a:gd name="T80" fmla="*/ 0 w 646"/>
                  <a:gd name="T81" fmla="*/ 329 h 622"/>
                  <a:gd name="T82" fmla="*/ 107 w 646"/>
                  <a:gd name="T83" fmla="*/ 273 h 622"/>
                  <a:gd name="T84" fmla="*/ 82 w 646"/>
                  <a:gd name="T85" fmla="*/ 196 h 622"/>
                  <a:gd name="T86" fmla="*/ 67 w 646"/>
                  <a:gd name="T87" fmla="*/ 138 h 622"/>
                  <a:gd name="T88" fmla="*/ 48 w 646"/>
                  <a:gd name="T89" fmla="*/ 96 h 622"/>
                  <a:gd name="T90" fmla="*/ 33 w 646"/>
                  <a:gd name="T91" fmla="*/ 53 h 6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6" h="622">
                    <a:moveTo>
                      <a:pt x="33" y="53"/>
                    </a:moveTo>
                    <a:lnTo>
                      <a:pt x="64" y="48"/>
                    </a:lnTo>
                    <a:lnTo>
                      <a:pt x="76" y="33"/>
                    </a:lnTo>
                    <a:lnTo>
                      <a:pt x="107" y="30"/>
                    </a:lnTo>
                    <a:lnTo>
                      <a:pt x="127" y="41"/>
                    </a:lnTo>
                    <a:lnTo>
                      <a:pt x="170" y="24"/>
                    </a:lnTo>
                    <a:lnTo>
                      <a:pt x="193" y="0"/>
                    </a:lnTo>
                    <a:lnTo>
                      <a:pt x="219" y="14"/>
                    </a:lnTo>
                    <a:lnTo>
                      <a:pt x="243" y="17"/>
                    </a:lnTo>
                    <a:lnTo>
                      <a:pt x="245" y="31"/>
                    </a:lnTo>
                    <a:lnTo>
                      <a:pt x="245" y="30"/>
                    </a:lnTo>
                    <a:lnTo>
                      <a:pt x="275" y="45"/>
                    </a:lnTo>
                    <a:lnTo>
                      <a:pt x="285" y="62"/>
                    </a:lnTo>
                    <a:lnTo>
                      <a:pt x="307" y="67"/>
                    </a:lnTo>
                    <a:lnTo>
                      <a:pt x="311" y="91"/>
                    </a:lnTo>
                    <a:lnTo>
                      <a:pt x="337" y="110"/>
                    </a:lnTo>
                    <a:lnTo>
                      <a:pt x="337" y="126"/>
                    </a:lnTo>
                    <a:lnTo>
                      <a:pt x="330" y="131"/>
                    </a:lnTo>
                    <a:lnTo>
                      <a:pt x="335" y="143"/>
                    </a:lnTo>
                    <a:lnTo>
                      <a:pt x="358" y="152"/>
                    </a:lnTo>
                    <a:lnTo>
                      <a:pt x="358" y="167"/>
                    </a:lnTo>
                    <a:lnTo>
                      <a:pt x="348" y="181"/>
                    </a:lnTo>
                    <a:lnTo>
                      <a:pt x="375" y="207"/>
                    </a:lnTo>
                    <a:lnTo>
                      <a:pt x="369" y="222"/>
                    </a:lnTo>
                    <a:lnTo>
                      <a:pt x="375" y="236"/>
                    </a:lnTo>
                    <a:lnTo>
                      <a:pt x="360" y="256"/>
                    </a:lnTo>
                    <a:lnTo>
                      <a:pt x="345" y="256"/>
                    </a:lnTo>
                    <a:lnTo>
                      <a:pt x="328" y="267"/>
                    </a:lnTo>
                    <a:lnTo>
                      <a:pt x="354" y="289"/>
                    </a:lnTo>
                    <a:lnTo>
                      <a:pt x="384" y="301"/>
                    </a:lnTo>
                    <a:lnTo>
                      <a:pt x="421" y="302"/>
                    </a:lnTo>
                    <a:lnTo>
                      <a:pt x="430" y="299"/>
                    </a:lnTo>
                    <a:lnTo>
                      <a:pt x="460" y="299"/>
                    </a:lnTo>
                    <a:lnTo>
                      <a:pt x="498" y="326"/>
                    </a:lnTo>
                    <a:lnTo>
                      <a:pt x="513" y="332"/>
                    </a:lnTo>
                    <a:lnTo>
                      <a:pt x="539" y="341"/>
                    </a:lnTo>
                    <a:lnTo>
                      <a:pt x="561" y="343"/>
                    </a:lnTo>
                    <a:lnTo>
                      <a:pt x="579" y="345"/>
                    </a:lnTo>
                    <a:lnTo>
                      <a:pt x="588" y="367"/>
                    </a:lnTo>
                    <a:lnTo>
                      <a:pt x="583" y="377"/>
                    </a:lnTo>
                    <a:lnTo>
                      <a:pt x="573" y="394"/>
                    </a:lnTo>
                    <a:lnTo>
                      <a:pt x="557" y="408"/>
                    </a:lnTo>
                    <a:lnTo>
                      <a:pt x="574" y="421"/>
                    </a:lnTo>
                    <a:lnTo>
                      <a:pt x="595" y="426"/>
                    </a:lnTo>
                    <a:lnTo>
                      <a:pt x="639" y="435"/>
                    </a:lnTo>
                    <a:lnTo>
                      <a:pt x="646" y="450"/>
                    </a:lnTo>
                    <a:lnTo>
                      <a:pt x="637" y="471"/>
                    </a:lnTo>
                    <a:lnTo>
                      <a:pt x="644" y="484"/>
                    </a:lnTo>
                    <a:lnTo>
                      <a:pt x="632" y="495"/>
                    </a:lnTo>
                    <a:lnTo>
                      <a:pt x="566" y="478"/>
                    </a:lnTo>
                    <a:lnTo>
                      <a:pt x="547" y="483"/>
                    </a:lnTo>
                    <a:lnTo>
                      <a:pt x="503" y="470"/>
                    </a:lnTo>
                    <a:lnTo>
                      <a:pt x="469" y="472"/>
                    </a:lnTo>
                    <a:lnTo>
                      <a:pt x="430" y="466"/>
                    </a:lnTo>
                    <a:lnTo>
                      <a:pt x="407" y="483"/>
                    </a:lnTo>
                    <a:lnTo>
                      <a:pt x="375" y="478"/>
                    </a:lnTo>
                    <a:lnTo>
                      <a:pt x="337" y="495"/>
                    </a:lnTo>
                    <a:lnTo>
                      <a:pt x="331" y="508"/>
                    </a:lnTo>
                    <a:lnTo>
                      <a:pt x="337" y="533"/>
                    </a:lnTo>
                    <a:lnTo>
                      <a:pt x="326" y="567"/>
                    </a:lnTo>
                    <a:lnTo>
                      <a:pt x="339" y="584"/>
                    </a:lnTo>
                    <a:lnTo>
                      <a:pt x="333" y="595"/>
                    </a:lnTo>
                    <a:lnTo>
                      <a:pt x="335" y="610"/>
                    </a:lnTo>
                    <a:lnTo>
                      <a:pt x="312" y="613"/>
                    </a:lnTo>
                    <a:lnTo>
                      <a:pt x="302" y="622"/>
                    </a:lnTo>
                    <a:lnTo>
                      <a:pt x="270" y="611"/>
                    </a:lnTo>
                    <a:lnTo>
                      <a:pt x="250" y="585"/>
                    </a:lnTo>
                    <a:lnTo>
                      <a:pt x="188" y="582"/>
                    </a:lnTo>
                    <a:lnTo>
                      <a:pt x="176" y="564"/>
                    </a:lnTo>
                    <a:lnTo>
                      <a:pt x="132" y="571"/>
                    </a:lnTo>
                    <a:lnTo>
                      <a:pt x="107" y="562"/>
                    </a:lnTo>
                    <a:lnTo>
                      <a:pt x="115" y="543"/>
                    </a:lnTo>
                    <a:lnTo>
                      <a:pt x="98" y="527"/>
                    </a:lnTo>
                    <a:lnTo>
                      <a:pt x="127" y="521"/>
                    </a:lnTo>
                    <a:lnTo>
                      <a:pt x="134" y="505"/>
                    </a:lnTo>
                    <a:lnTo>
                      <a:pt x="110" y="496"/>
                    </a:lnTo>
                    <a:lnTo>
                      <a:pt x="63" y="459"/>
                    </a:lnTo>
                    <a:lnTo>
                      <a:pt x="42" y="419"/>
                    </a:lnTo>
                    <a:lnTo>
                      <a:pt x="18" y="407"/>
                    </a:lnTo>
                    <a:lnTo>
                      <a:pt x="13" y="387"/>
                    </a:lnTo>
                    <a:lnTo>
                      <a:pt x="30" y="362"/>
                    </a:lnTo>
                    <a:lnTo>
                      <a:pt x="0" y="329"/>
                    </a:lnTo>
                    <a:lnTo>
                      <a:pt x="74" y="311"/>
                    </a:lnTo>
                    <a:lnTo>
                      <a:pt x="107" y="273"/>
                    </a:lnTo>
                    <a:lnTo>
                      <a:pt x="90" y="230"/>
                    </a:lnTo>
                    <a:lnTo>
                      <a:pt x="82" y="196"/>
                    </a:lnTo>
                    <a:lnTo>
                      <a:pt x="77" y="164"/>
                    </a:lnTo>
                    <a:lnTo>
                      <a:pt x="67" y="138"/>
                    </a:lnTo>
                    <a:lnTo>
                      <a:pt x="74" y="121"/>
                    </a:lnTo>
                    <a:lnTo>
                      <a:pt x="48" y="96"/>
                    </a:lnTo>
                    <a:lnTo>
                      <a:pt x="33" y="73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4" name="Group 189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2034" y="2563"/>
              <a:ext cx="487" cy="598"/>
              <a:chOff x="2034" y="2563"/>
              <a:chExt cx="487" cy="598"/>
            </a:xfrm>
            <a:grpFill/>
          </p:grpSpPr>
          <p:sp>
            <p:nvSpPr>
              <p:cNvPr id="48" name="Freeform 187"/>
              <p:cNvSpPr>
                <a:spLocks/>
              </p:cNvSpPr>
              <p:nvPr/>
            </p:nvSpPr>
            <p:spPr bwMode="auto">
              <a:xfrm>
                <a:off x="2034" y="2563"/>
                <a:ext cx="487" cy="598"/>
              </a:xfrm>
              <a:custGeom>
                <a:avLst/>
                <a:gdLst>
                  <a:gd name="T0" fmla="*/ 62 w 487"/>
                  <a:gd name="T1" fmla="*/ 170 h 598"/>
                  <a:gd name="T2" fmla="*/ 39 w 487"/>
                  <a:gd name="T3" fmla="*/ 186 h 598"/>
                  <a:gd name="T4" fmla="*/ 18 w 487"/>
                  <a:gd name="T5" fmla="*/ 207 h 598"/>
                  <a:gd name="T6" fmla="*/ 3 w 487"/>
                  <a:gd name="T7" fmla="*/ 239 h 598"/>
                  <a:gd name="T8" fmla="*/ 8 w 487"/>
                  <a:gd name="T9" fmla="*/ 284 h 598"/>
                  <a:gd name="T10" fmla="*/ 23 w 487"/>
                  <a:gd name="T11" fmla="*/ 298 h 598"/>
                  <a:gd name="T12" fmla="*/ 33 w 487"/>
                  <a:gd name="T13" fmla="*/ 314 h 598"/>
                  <a:gd name="T14" fmla="*/ 53 w 487"/>
                  <a:gd name="T15" fmla="*/ 320 h 598"/>
                  <a:gd name="T16" fmla="*/ 80 w 487"/>
                  <a:gd name="T17" fmla="*/ 344 h 598"/>
                  <a:gd name="T18" fmla="*/ 72 w 487"/>
                  <a:gd name="T19" fmla="*/ 371 h 598"/>
                  <a:gd name="T20" fmla="*/ 46 w 487"/>
                  <a:gd name="T21" fmla="*/ 402 h 598"/>
                  <a:gd name="T22" fmla="*/ 77 w 487"/>
                  <a:gd name="T23" fmla="*/ 413 h 598"/>
                  <a:gd name="T24" fmla="*/ 109 w 487"/>
                  <a:gd name="T25" fmla="*/ 409 h 598"/>
                  <a:gd name="T26" fmla="*/ 138 w 487"/>
                  <a:gd name="T27" fmla="*/ 406 h 598"/>
                  <a:gd name="T28" fmla="*/ 190 w 487"/>
                  <a:gd name="T29" fmla="*/ 388 h 598"/>
                  <a:gd name="T30" fmla="*/ 244 w 487"/>
                  <a:gd name="T31" fmla="*/ 403 h 598"/>
                  <a:gd name="T32" fmla="*/ 246 w 487"/>
                  <a:gd name="T33" fmla="*/ 430 h 598"/>
                  <a:gd name="T34" fmla="*/ 242 w 487"/>
                  <a:gd name="T35" fmla="*/ 465 h 598"/>
                  <a:gd name="T36" fmla="*/ 241 w 487"/>
                  <a:gd name="T37" fmla="*/ 503 h 598"/>
                  <a:gd name="T38" fmla="*/ 277 w 487"/>
                  <a:gd name="T39" fmla="*/ 534 h 598"/>
                  <a:gd name="T40" fmla="*/ 285 w 487"/>
                  <a:gd name="T41" fmla="*/ 560 h 598"/>
                  <a:gd name="T42" fmla="*/ 303 w 487"/>
                  <a:gd name="T43" fmla="*/ 575 h 598"/>
                  <a:gd name="T44" fmla="*/ 341 w 487"/>
                  <a:gd name="T45" fmla="*/ 566 h 598"/>
                  <a:gd name="T46" fmla="*/ 432 w 487"/>
                  <a:gd name="T47" fmla="*/ 598 h 598"/>
                  <a:gd name="T48" fmla="*/ 461 w 487"/>
                  <a:gd name="T49" fmla="*/ 526 h 598"/>
                  <a:gd name="T50" fmla="*/ 477 w 487"/>
                  <a:gd name="T51" fmla="*/ 497 h 598"/>
                  <a:gd name="T52" fmla="*/ 471 w 487"/>
                  <a:gd name="T53" fmla="*/ 417 h 598"/>
                  <a:gd name="T54" fmla="*/ 487 w 487"/>
                  <a:gd name="T55" fmla="*/ 360 h 598"/>
                  <a:gd name="T56" fmla="*/ 456 w 487"/>
                  <a:gd name="T57" fmla="*/ 289 h 598"/>
                  <a:gd name="T58" fmla="*/ 373 w 487"/>
                  <a:gd name="T59" fmla="*/ 288 h 598"/>
                  <a:gd name="T60" fmla="*/ 377 w 487"/>
                  <a:gd name="T61" fmla="*/ 241 h 598"/>
                  <a:gd name="T62" fmla="*/ 395 w 487"/>
                  <a:gd name="T63" fmla="*/ 215 h 598"/>
                  <a:gd name="T64" fmla="*/ 411 w 487"/>
                  <a:gd name="T65" fmla="*/ 203 h 598"/>
                  <a:gd name="T66" fmla="*/ 384 w 487"/>
                  <a:gd name="T67" fmla="*/ 156 h 598"/>
                  <a:gd name="T68" fmla="*/ 395 w 487"/>
                  <a:gd name="T69" fmla="*/ 128 h 598"/>
                  <a:gd name="T70" fmla="*/ 419 w 487"/>
                  <a:gd name="T71" fmla="*/ 122 h 598"/>
                  <a:gd name="T72" fmla="*/ 419 w 487"/>
                  <a:gd name="T73" fmla="*/ 75 h 598"/>
                  <a:gd name="T74" fmla="*/ 386 w 487"/>
                  <a:gd name="T75" fmla="*/ 43 h 598"/>
                  <a:gd name="T76" fmla="*/ 364 w 487"/>
                  <a:gd name="T77" fmla="*/ 9 h 598"/>
                  <a:gd name="T78" fmla="*/ 360 w 487"/>
                  <a:gd name="T79" fmla="*/ 0 h 598"/>
                  <a:gd name="T80" fmla="*/ 348 w 487"/>
                  <a:gd name="T81" fmla="*/ 23 h 598"/>
                  <a:gd name="T82" fmla="*/ 337 w 487"/>
                  <a:gd name="T83" fmla="*/ 44 h 598"/>
                  <a:gd name="T84" fmla="*/ 266 w 487"/>
                  <a:gd name="T85" fmla="*/ 63 h 598"/>
                  <a:gd name="T86" fmla="*/ 240 w 487"/>
                  <a:gd name="T87" fmla="*/ 95 h 598"/>
                  <a:gd name="T88" fmla="*/ 213 w 487"/>
                  <a:gd name="T89" fmla="*/ 98 h 598"/>
                  <a:gd name="T90" fmla="*/ 168 w 487"/>
                  <a:gd name="T91" fmla="*/ 115 h 598"/>
                  <a:gd name="T92" fmla="*/ 163 w 487"/>
                  <a:gd name="T93" fmla="*/ 137 h 598"/>
                  <a:gd name="T94" fmla="*/ 133 w 487"/>
                  <a:gd name="T95" fmla="*/ 139 h 598"/>
                  <a:gd name="T96" fmla="*/ 138 w 487"/>
                  <a:gd name="T97" fmla="*/ 174 h 598"/>
                  <a:gd name="T98" fmla="*/ 113 w 487"/>
                  <a:gd name="T99" fmla="*/ 174 h 598"/>
                  <a:gd name="T100" fmla="*/ 84 w 487"/>
                  <a:gd name="T101" fmla="*/ 169 h 598"/>
                  <a:gd name="T102" fmla="*/ 62 w 487"/>
                  <a:gd name="T103" fmla="*/ 158 h 5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87" h="598">
                    <a:moveTo>
                      <a:pt x="62" y="158"/>
                    </a:moveTo>
                    <a:lnTo>
                      <a:pt x="62" y="170"/>
                    </a:lnTo>
                    <a:lnTo>
                      <a:pt x="42" y="175"/>
                    </a:lnTo>
                    <a:lnTo>
                      <a:pt x="39" y="186"/>
                    </a:lnTo>
                    <a:lnTo>
                      <a:pt x="13" y="197"/>
                    </a:lnTo>
                    <a:lnTo>
                      <a:pt x="18" y="207"/>
                    </a:lnTo>
                    <a:lnTo>
                      <a:pt x="5" y="222"/>
                    </a:lnTo>
                    <a:lnTo>
                      <a:pt x="3" y="239"/>
                    </a:lnTo>
                    <a:lnTo>
                      <a:pt x="0" y="246"/>
                    </a:lnTo>
                    <a:lnTo>
                      <a:pt x="8" y="284"/>
                    </a:lnTo>
                    <a:lnTo>
                      <a:pt x="23" y="286"/>
                    </a:lnTo>
                    <a:lnTo>
                      <a:pt x="23" y="298"/>
                    </a:lnTo>
                    <a:lnTo>
                      <a:pt x="29" y="309"/>
                    </a:lnTo>
                    <a:lnTo>
                      <a:pt x="33" y="314"/>
                    </a:lnTo>
                    <a:lnTo>
                      <a:pt x="43" y="321"/>
                    </a:lnTo>
                    <a:lnTo>
                      <a:pt x="53" y="320"/>
                    </a:lnTo>
                    <a:lnTo>
                      <a:pt x="74" y="328"/>
                    </a:lnTo>
                    <a:lnTo>
                      <a:pt x="80" y="344"/>
                    </a:lnTo>
                    <a:lnTo>
                      <a:pt x="80" y="364"/>
                    </a:lnTo>
                    <a:lnTo>
                      <a:pt x="72" y="371"/>
                    </a:lnTo>
                    <a:lnTo>
                      <a:pt x="54" y="388"/>
                    </a:lnTo>
                    <a:lnTo>
                      <a:pt x="46" y="402"/>
                    </a:lnTo>
                    <a:lnTo>
                      <a:pt x="60" y="410"/>
                    </a:lnTo>
                    <a:lnTo>
                      <a:pt x="77" y="413"/>
                    </a:lnTo>
                    <a:lnTo>
                      <a:pt x="87" y="415"/>
                    </a:lnTo>
                    <a:lnTo>
                      <a:pt x="109" y="409"/>
                    </a:lnTo>
                    <a:lnTo>
                      <a:pt x="122" y="407"/>
                    </a:lnTo>
                    <a:lnTo>
                      <a:pt x="138" y="406"/>
                    </a:lnTo>
                    <a:lnTo>
                      <a:pt x="163" y="388"/>
                    </a:lnTo>
                    <a:lnTo>
                      <a:pt x="190" y="388"/>
                    </a:lnTo>
                    <a:lnTo>
                      <a:pt x="220" y="403"/>
                    </a:lnTo>
                    <a:lnTo>
                      <a:pt x="244" y="403"/>
                    </a:lnTo>
                    <a:lnTo>
                      <a:pt x="244" y="413"/>
                    </a:lnTo>
                    <a:lnTo>
                      <a:pt x="246" y="430"/>
                    </a:lnTo>
                    <a:lnTo>
                      <a:pt x="232" y="442"/>
                    </a:lnTo>
                    <a:lnTo>
                      <a:pt x="242" y="465"/>
                    </a:lnTo>
                    <a:lnTo>
                      <a:pt x="257" y="473"/>
                    </a:lnTo>
                    <a:lnTo>
                      <a:pt x="241" y="503"/>
                    </a:lnTo>
                    <a:lnTo>
                      <a:pt x="251" y="532"/>
                    </a:lnTo>
                    <a:lnTo>
                      <a:pt x="277" y="534"/>
                    </a:lnTo>
                    <a:lnTo>
                      <a:pt x="274" y="541"/>
                    </a:lnTo>
                    <a:lnTo>
                      <a:pt x="285" y="560"/>
                    </a:lnTo>
                    <a:lnTo>
                      <a:pt x="293" y="561"/>
                    </a:lnTo>
                    <a:lnTo>
                      <a:pt x="303" y="575"/>
                    </a:lnTo>
                    <a:lnTo>
                      <a:pt x="320" y="575"/>
                    </a:lnTo>
                    <a:lnTo>
                      <a:pt x="341" y="566"/>
                    </a:lnTo>
                    <a:lnTo>
                      <a:pt x="419" y="598"/>
                    </a:lnTo>
                    <a:lnTo>
                      <a:pt x="432" y="598"/>
                    </a:lnTo>
                    <a:lnTo>
                      <a:pt x="456" y="552"/>
                    </a:lnTo>
                    <a:lnTo>
                      <a:pt x="461" y="526"/>
                    </a:lnTo>
                    <a:lnTo>
                      <a:pt x="483" y="504"/>
                    </a:lnTo>
                    <a:lnTo>
                      <a:pt x="477" y="497"/>
                    </a:lnTo>
                    <a:lnTo>
                      <a:pt x="487" y="467"/>
                    </a:lnTo>
                    <a:lnTo>
                      <a:pt x="471" y="417"/>
                    </a:lnTo>
                    <a:lnTo>
                      <a:pt x="465" y="380"/>
                    </a:lnTo>
                    <a:lnTo>
                      <a:pt x="487" y="360"/>
                    </a:lnTo>
                    <a:lnTo>
                      <a:pt x="461" y="333"/>
                    </a:lnTo>
                    <a:lnTo>
                      <a:pt x="456" y="289"/>
                    </a:lnTo>
                    <a:lnTo>
                      <a:pt x="437" y="271"/>
                    </a:lnTo>
                    <a:lnTo>
                      <a:pt x="373" y="288"/>
                    </a:lnTo>
                    <a:lnTo>
                      <a:pt x="344" y="257"/>
                    </a:lnTo>
                    <a:lnTo>
                      <a:pt x="377" y="241"/>
                    </a:lnTo>
                    <a:lnTo>
                      <a:pt x="368" y="226"/>
                    </a:lnTo>
                    <a:lnTo>
                      <a:pt x="395" y="215"/>
                    </a:lnTo>
                    <a:lnTo>
                      <a:pt x="402" y="200"/>
                    </a:lnTo>
                    <a:lnTo>
                      <a:pt x="411" y="203"/>
                    </a:lnTo>
                    <a:lnTo>
                      <a:pt x="414" y="190"/>
                    </a:lnTo>
                    <a:lnTo>
                      <a:pt x="384" y="156"/>
                    </a:lnTo>
                    <a:lnTo>
                      <a:pt x="395" y="150"/>
                    </a:lnTo>
                    <a:lnTo>
                      <a:pt x="395" y="128"/>
                    </a:lnTo>
                    <a:lnTo>
                      <a:pt x="402" y="116"/>
                    </a:lnTo>
                    <a:lnTo>
                      <a:pt x="419" y="122"/>
                    </a:lnTo>
                    <a:lnTo>
                      <a:pt x="426" y="105"/>
                    </a:lnTo>
                    <a:lnTo>
                      <a:pt x="419" y="75"/>
                    </a:lnTo>
                    <a:lnTo>
                      <a:pt x="408" y="76"/>
                    </a:lnTo>
                    <a:lnTo>
                      <a:pt x="386" y="43"/>
                    </a:lnTo>
                    <a:lnTo>
                      <a:pt x="393" y="31"/>
                    </a:lnTo>
                    <a:lnTo>
                      <a:pt x="364" y="9"/>
                    </a:lnTo>
                    <a:lnTo>
                      <a:pt x="367" y="3"/>
                    </a:lnTo>
                    <a:lnTo>
                      <a:pt x="360" y="0"/>
                    </a:lnTo>
                    <a:lnTo>
                      <a:pt x="345" y="9"/>
                    </a:lnTo>
                    <a:lnTo>
                      <a:pt x="348" y="23"/>
                    </a:lnTo>
                    <a:lnTo>
                      <a:pt x="333" y="33"/>
                    </a:lnTo>
                    <a:lnTo>
                      <a:pt x="337" y="44"/>
                    </a:lnTo>
                    <a:lnTo>
                      <a:pt x="292" y="65"/>
                    </a:lnTo>
                    <a:lnTo>
                      <a:pt x="266" y="63"/>
                    </a:lnTo>
                    <a:lnTo>
                      <a:pt x="259" y="86"/>
                    </a:lnTo>
                    <a:lnTo>
                      <a:pt x="240" y="95"/>
                    </a:lnTo>
                    <a:lnTo>
                      <a:pt x="229" y="91"/>
                    </a:lnTo>
                    <a:lnTo>
                      <a:pt x="213" y="98"/>
                    </a:lnTo>
                    <a:lnTo>
                      <a:pt x="197" y="100"/>
                    </a:lnTo>
                    <a:lnTo>
                      <a:pt x="168" y="115"/>
                    </a:lnTo>
                    <a:lnTo>
                      <a:pt x="168" y="127"/>
                    </a:lnTo>
                    <a:lnTo>
                      <a:pt x="163" y="137"/>
                    </a:lnTo>
                    <a:lnTo>
                      <a:pt x="142" y="129"/>
                    </a:lnTo>
                    <a:lnTo>
                      <a:pt x="133" y="139"/>
                    </a:lnTo>
                    <a:lnTo>
                      <a:pt x="142" y="162"/>
                    </a:lnTo>
                    <a:lnTo>
                      <a:pt x="138" y="174"/>
                    </a:lnTo>
                    <a:lnTo>
                      <a:pt x="121" y="165"/>
                    </a:lnTo>
                    <a:lnTo>
                      <a:pt x="113" y="174"/>
                    </a:lnTo>
                    <a:lnTo>
                      <a:pt x="103" y="163"/>
                    </a:lnTo>
                    <a:lnTo>
                      <a:pt x="84" y="169"/>
                    </a:lnTo>
                    <a:lnTo>
                      <a:pt x="60" y="161"/>
                    </a:lnTo>
                    <a:lnTo>
                      <a:pt x="62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Freeform 188"/>
              <p:cNvSpPr>
                <a:spLocks/>
              </p:cNvSpPr>
              <p:nvPr/>
            </p:nvSpPr>
            <p:spPr bwMode="auto">
              <a:xfrm>
                <a:off x="2034" y="2563"/>
                <a:ext cx="487" cy="598"/>
              </a:xfrm>
              <a:custGeom>
                <a:avLst/>
                <a:gdLst>
                  <a:gd name="T0" fmla="*/ 62 w 487"/>
                  <a:gd name="T1" fmla="*/ 170 h 598"/>
                  <a:gd name="T2" fmla="*/ 39 w 487"/>
                  <a:gd name="T3" fmla="*/ 186 h 598"/>
                  <a:gd name="T4" fmla="*/ 18 w 487"/>
                  <a:gd name="T5" fmla="*/ 207 h 598"/>
                  <a:gd name="T6" fmla="*/ 3 w 487"/>
                  <a:gd name="T7" fmla="*/ 239 h 598"/>
                  <a:gd name="T8" fmla="*/ 8 w 487"/>
                  <a:gd name="T9" fmla="*/ 284 h 598"/>
                  <a:gd name="T10" fmla="*/ 23 w 487"/>
                  <a:gd name="T11" fmla="*/ 298 h 598"/>
                  <a:gd name="T12" fmla="*/ 33 w 487"/>
                  <a:gd name="T13" fmla="*/ 314 h 598"/>
                  <a:gd name="T14" fmla="*/ 53 w 487"/>
                  <a:gd name="T15" fmla="*/ 320 h 598"/>
                  <a:gd name="T16" fmla="*/ 80 w 487"/>
                  <a:gd name="T17" fmla="*/ 344 h 598"/>
                  <a:gd name="T18" fmla="*/ 72 w 487"/>
                  <a:gd name="T19" fmla="*/ 371 h 598"/>
                  <a:gd name="T20" fmla="*/ 46 w 487"/>
                  <a:gd name="T21" fmla="*/ 402 h 598"/>
                  <a:gd name="T22" fmla="*/ 77 w 487"/>
                  <a:gd name="T23" fmla="*/ 413 h 598"/>
                  <a:gd name="T24" fmla="*/ 109 w 487"/>
                  <a:gd name="T25" fmla="*/ 409 h 598"/>
                  <a:gd name="T26" fmla="*/ 138 w 487"/>
                  <a:gd name="T27" fmla="*/ 406 h 598"/>
                  <a:gd name="T28" fmla="*/ 190 w 487"/>
                  <a:gd name="T29" fmla="*/ 388 h 598"/>
                  <a:gd name="T30" fmla="*/ 244 w 487"/>
                  <a:gd name="T31" fmla="*/ 403 h 598"/>
                  <a:gd name="T32" fmla="*/ 246 w 487"/>
                  <a:gd name="T33" fmla="*/ 430 h 598"/>
                  <a:gd name="T34" fmla="*/ 242 w 487"/>
                  <a:gd name="T35" fmla="*/ 465 h 598"/>
                  <a:gd name="T36" fmla="*/ 241 w 487"/>
                  <a:gd name="T37" fmla="*/ 503 h 598"/>
                  <a:gd name="T38" fmla="*/ 277 w 487"/>
                  <a:gd name="T39" fmla="*/ 534 h 598"/>
                  <a:gd name="T40" fmla="*/ 285 w 487"/>
                  <a:gd name="T41" fmla="*/ 560 h 598"/>
                  <a:gd name="T42" fmla="*/ 303 w 487"/>
                  <a:gd name="T43" fmla="*/ 575 h 598"/>
                  <a:gd name="T44" fmla="*/ 341 w 487"/>
                  <a:gd name="T45" fmla="*/ 566 h 598"/>
                  <a:gd name="T46" fmla="*/ 432 w 487"/>
                  <a:gd name="T47" fmla="*/ 598 h 598"/>
                  <a:gd name="T48" fmla="*/ 461 w 487"/>
                  <a:gd name="T49" fmla="*/ 526 h 598"/>
                  <a:gd name="T50" fmla="*/ 477 w 487"/>
                  <a:gd name="T51" fmla="*/ 497 h 598"/>
                  <a:gd name="T52" fmla="*/ 471 w 487"/>
                  <a:gd name="T53" fmla="*/ 417 h 598"/>
                  <a:gd name="T54" fmla="*/ 487 w 487"/>
                  <a:gd name="T55" fmla="*/ 360 h 598"/>
                  <a:gd name="T56" fmla="*/ 456 w 487"/>
                  <a:gd name="T57" fmla="*/ 289 h 598"/>
                  <a:gd name="T58" fmla="*/ 373 w 487"/>
                  <a:gd name="T59" fmla="*/ 288 h 598"/>
                  <a:gd name="T60" fmla="*/ 377 w 487"/>
                  <a:gd name="T61" fmla="*/ 241 h 598"/>
                  <a:gd name="T62" fmla="*/ 395 w 487"/>
                  <a:gd name="T63" fmla="*/ 215 h 598"/>
                  <a:gd name="T64" fmla="*/ 411 w 487"/>
                  <a:gd name="T65" fmla="*/ 203 h 598"/>
                  <a:gd name="T66" fmla="*/ 384 w 487"/>
                  <a:gd name="T67" fmla="*/ 156 h 598"/>
                  <a:gd name="T68" fmla="*/ 395 w 487"/>
                  <a:gd name="T69" fmla="*/ 128 h 598"/>
                  <a:gd name="T70" fmla="*/ 419 w 487"/>
                  <a:gd name="T71" fmla="*/ 122 h 598"/>
                  <a:gd name="T72" fmla="*/ 419 w 487"/>
                  <a:gd name="T73" fmla="*/ 75 h 598"/>
                  <a:gd name="T74" fmla="*/ 386 w 487"/>
                  <a:gd name="T75" fmla="*/ 43 h 598"/>
                  <a:gd name="T76" fmla="*/ 364 w 487"/>
                  <a:gd name="T77" fmla="*/ 9 h 598"/>
                  <a:gd name="T78" fmla="*/ 360 w 487"/>
                  <a:gd name="T79" fmla="*/ 0 h 598"/>
                  <a:gd name="T80" fmla="*/ 348 w 487"/>
                  <a:gd name="T81" fmla="*/ 23 h 598"/>
                  <a:gd name="T82" fmla="*/ 337 w 487"/>
                  <a:gd name="T83" fmla="*/ 44 h 598"/>
                  <a:gd name="T84" fmla="*/ 266 w 487"/>
                  <a:gd name="T85" fmla="*/ 63 h 598"/>
                  <a:gd name="T86" fmla="*/ 240 w 487"/>
                  <a:gd name="T87" fmla="*/ 95 h 598"/>
                  <a:gd name="T88" fmla="*/ 213 w 487"/>
                  <a:gd name="T89" fmla="*/ 98 h 598"/>
                  <a:gd name="T90" fmla="*/ 168 w 487"/>
                  <a:gd name="T91" fmla="*/ 115 h 598"/>
                  <a:gd name="T92" fmla="*/ 163 w 487"/>
                  <a:gd name="T93" fmla="*/ 137 h 598"/>
                  <a:gd name="T94" fmla="*/ 133 w 487"/>
                  <a:gd name="T95" fmla="*/ 139 h 598"/>
                  <a:gd name="T96" fmla="*/ 138 w 487"/>
                  <a:gd name="T97" fmla="*/ 174 h 598"/>
                  <a:gd name="T98" fmla="*/ 113 w 487"/>
                  <a:gd name="T99" fmla="*/ 174 h 598"/>
                  <a:gd name="T100" fmla="*/ 84 w 487"/>
                  <a:gd name="T101" fmla="*/ 169 h 598"/>
                  <a:gd name="T102" fmla="*/ 62 w 487"/>
                  <a:gd name="T103" fmla="*/ 158 h 5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87" h="598">
                    <a:moveTo>
                      <a:pt x="62" y="158"/>
                    </a:moveTo>
                    <a:lnTo>
                      <a:pt x="62" y="170"/>
                    </a:lnTo>
                    <a:lnTo>
                      <a:pt x="42" y="175"/>
                    </a:lnTo>
                    <a:lnTo>
                      <a:pt x="39" y="186"/>
                    </a:lnTo>
                    <a:lnTo>
                      <a:pt x="13" y="197"/>
                    </a:lnTo>
                    <a:lnTo>
                      <a:pt x="18" y="207"/>
                    </a:lnTo>
                    <a:lnTo>
                      <a:pt x="5" y="222"/>
                    </a:lnTo>
                    <a:lnTo>
                      <a:pt x="3" y="239"/>
                    </a:lnTo>
                    <a:lnTo>
                      <a:pt x="0" y="246"/>
                    </a:lnTo>
                    <a:lnTo>
                      <a:pt x="8" y="284"/>
                    </a:lnTo>
                    <a:lnTo>
                      <a:pt x="23" y="286"/>
                    </a:lnTo>
                    <a:lnTo>
                      <a:pt x="23" y="298"/>
                    </a:lnTo>
                    <a:lnTo>
                      <a:pt x="29" y="309"/>
                    </a:lnTo>
                    <a:lnTo>
                      <a:pt x="33" y="314"/>
                    </a:lnTo>
                    <a:lnTo>
                      <a:pt x="43" y="321"/>
                    </a:lnTo>
                    <a:lnTo>
                      <a:pt x="53" y="320"/>
                    </a:lnTo>
                    <a:lnTo>
                      <a:pt x="74" y="328"/>
                    </a:lnTo>
                    <a:lnTo>
                      <a:pt x="80" y="344"/>
                    </a:lnTo>
                    <a:lnTo>
                      <a:pt x="80" y="364"/>
                    </a:lnTo>
                    <a:lnTo>
                      <a:pt x="72" y="371"/>
                    </a:lnTo>
                    <a:lnTo>
                      <a:pt x="54" y="388"/>
                    </a:lnTo>
                    <a:lnTo>
                      <a:pt x="46" y="402"/>
                    </a:lnTo>
                    <a:lnTo>
                      <a:pt x="60" y="410"/>
                    </a:lnTo>
                    <a:lnTo>
                      <a:pt x="77" y="413"/>
                    </a:lnTo>
                    <a:lnTo>
                      <a:pt x="87" y="415"/>
                    </a:lnTo>
                    <a:lnTo>
                      <a:pt x="109" y="409"/>
                    </a:lnTo>
                    <a:lnTo>
                      <a:pt x="122" y="407"/>
                    </a:lnTo>
                    <a:lnTo>
                      <a:pt x="138" y="406"/>
                    </a:lnTo>
                    <a:lnTo>
                      <a:pt x="163" y="388"/>
                    </a:lnTo>
                    <a:lnTo>
                      <a:pt x="190" y="388"/>
                    </a:lnTo>
                    <a:lnTo>
                      <a:pt x="220" y="403"/>
                    </a:lnTo>
                    <a:lnTo>
                      <a:pt x="244" y="403"/>
                    </a:lnTo>
                    <a:lnTo>
                      <a:pt x="244" y="413"/>
                    </a:lnTo>
                    <a:lnTo>
                      <a:pt x="246" y="430"/>
                    </a:lnTo>
                    <a:lnTo>
                      <a:pt x="232" y="442"/>
                    </a:lnTo>
                    <a:lnTo>
                      <a:pt x="242" y="465"/>
                    </a:lnTo>
                    <a:lnTo>
                      <a:pt x="257" y="473"/>
                    </a:lnTo>
                    <a:lnTo>
                      <a:pt x="241" y="503"/>
                    </a:lnTo>
                    <a:lnTo>
                      <a:pt x="251" y="532"/>
                    </a:lnTo>
                    <a:lnTo>
                      <a:pt x="277" y="534"/>
                    </a:lnTo>
                    <a:lnTo>
                      <a:pt x="274" y="541"/>
                    </a:lnTo>
                    <a:lnTo>
                      <a:pt x="285" y="560"/>
                    </a:lnTo>
                    <a:lnTo>
                      <a:pt x="293" y="561"/>
                    </a:lnTo>
                    <a:lnTo>
                      <a:pt x="303" y="575"/>
                    </a:lnTo>
                    <a:lnTo>
                      <a:pt x="320" y="575"/>
                    </a:lnTo>
                    <a:lnTo>
                      <a:pt x="341" y="566"/>
                    </a:lnTo>
                    <a:lnTo>
                      <a:pt x="419" y="598"/>
                    </a:lnTo>
                    <a:lnTo>
                      <a:pt x="432" y="598"/>
                    </a:lnTo>
                    <a:lnTo>
                      <a:pt x="456" y="552"/>
                    </a:lnTo>
                    <a:lnTo>
                      <a:pt x="461" y="526"/>
                    </a:lnTo>
                    <a:lnTo>
                      <a:pt x="483" y="504"/>
                    </a:lnTo>
                    <a:lnTo>
                      <a:pt x="477" y="497"/>
                    </a:lnTo>
                    <a:lnTo>
                      <a:pt x="487" y="467"/>
                    </a:lnTo>
                    <a:lnTo>
                      <a:pt x="471" y="417"/>
                    </a:lnTo>
                    <a:lnTo>
                      <a:pt x="465" y="380"/>
                    </a:lnTo>
                    <a:lnTo>
                      <a:pt x="487" y="360"/>
                    </a:lnTo>
                    <a:lnTo>
                      <a:pt x="461" y="333"/>
                    </a:lnTo>
                    <a:lnTo>
                      <a:pt x="456" y="289"/>
                    </a:lnTo>
                    <a:lnTo>
                      <a:pt x="437" y="271"/>
                    </a:lnTo>
                    <a:lnTo>
                      <a:pt x="373" y="288"/>
                    </a:lnTo>
                    <a:lnTo>
                      <a:pt x="344" y="257"/>
                    </a:lnTo>
                    <a:lnTo>
                      <a:pt x="377" y="241"/>
                    </a:lnTo>
                    <a:lnTo>
                      <a:pt x="368" y="226"/>
                    </a:lnTo>
                    <a:lnTo>
                      <a:pt x="395" y="215"/>
                    </a:lnTo>
                    <a:lnTo>
                      <a:pt x="402" y="200"/>
                    </a:lnTo>
                    <a:lnTo>
                      <a:pt x="411" y="203"/>
                    </a:lnTo>
                    <a:lnTo>
                      <a:pt x="414" y="190"/>
                    </a:lnTo>
                    <a:lnTo>
                      <a:pt x="384" y="156"/>
                    </a:lnTo>
                    <a:lnTo>
                      <a:pt x="395" y="150"/>
                    </a:lnTo>
                    <a:lnTo>
                      <a:pt x="395" y="128"/>
                    </a:lnTo>
                    <a:lnTo>
                      <a:pt x="402" y="116"/>
                    </a:lnTo>
                    <a:lnTo>
                      <a:pt x="419" y="122"/>
                    </a:lnTo>
                    <a:lnTo>
                      <a:pt x="426" y="105"/>
                    </a:lnTo>
                    <a:lnTo>
                      <a:pt x="419" y="75"/>
                    </a:lnTo>
                    <a:lnTo>
                      <a:pt x="408" y="76"/>
                    </a:lnTo>
                    <a:lnTo>
                      <a:pt x="386" y="43"/>
                    </a:lnTo>
                    <a:lnTo>
                      <a:pt x="393" y="31"/>
                    </a:lnTo>
                    <a:lnTo>
                      <a:pt x="364" y="9"/>
                    </a:lnTo>
                    <a:lnTo>
                      <a:pt x="367" y="3"/>
                    </a:lnTo>
                    <a:lnTo>
                      <a:pt x="360" y="0"/>
                    </a:lnTo>
                    <a:lnTo>
                      <a:pt x="345" y="9"/>
                    </a:lnTo>
                    <a:lnTo>
                      <a:pt x="348" y="23"/>
                    </a:lnTo>
                    <a:lnTo>
                      <a:pt x="333" y="33"/>
                    </a:lnTo>
                    <a:lnTo>
                      <a:pt x="337" y="44"/>
                    </a:lnTo>
                    <a:lnTo>
                      <a:pt x="292" y="65"/>
                    </a:lnTo>
                    <a:lnTo>
                      <a:pt x="266" y="63"/>
                    </a:lnTo>
                    <a:lnTo>
                      <a:pt x="259" y="86"/>
                    </a:lnTo>
                    <a:lnTo>
                      <a:pt x="240" y="95"/>
                    </a:lnTo>
                    <a:lnTo>
                      <a:pt x="229" y="91"/>
                    </a:lnTo>
                    <a:lnTo>
                      <a:pt x="213" y="98"/>
                    </a:lnTo>
                    <a:lnTo>
                      <a:pt x="197" y="100"/>
                    </a:lnTo>
                    <a:lnTo>
                      <a:pt x="168" y="115"/>
                    </a:lnTo>
                    <a:lnTo>
                      <a:pt x="168" y="127"/>
                    </a:lnTo>
                    <a:lnTo>
                      <a:pt x="163" y="137"/>
                    </a:lnTo>
                    <a:lnTo>
                      <a:pt x="142" y="129"/>
                    </a:lnTo>
                    <a:lnTo>
                      <a:pt x="133" y="139"/>
                    </a:lnTo>
                    <a:lnTo>
                      <a:pt x="142" y="162"/>
                    </a:lnTo>
                    <a:lnTo>
                      <a:pt x="138" y="174"/>
                    </a:lnTo>
                    <a:lnTo>
                      <a:pt x="121" y="165"/>
                    </a:lnTo>
                    <a:lnTo>
                      <a:pt x="113" y="174"/>
                    </a:lnTo>
                    <a:lnTo>
                      <a:pt x="103" y="163"/>
                    </a:lnTo>
                    <a:lnTo>
                      <a:pt x="84" y="169"/>
                    </a:lnTo>
                    <a:lnTo>
                      <a:pt x="60" y="161"/>
                    </a:lnTo>
                    <a:lnTo>
                      <a:pt x="62" y="158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5" name="Group 192"/>
            <p:cNvGrpSpPr>
              <a:grpSpLocks/>
            </p:cNvGrpSpPr>
            <p:nvPr>
              <p:custDataLst>
                <p:tags r:id="rId38"/>
              </p:custDataLst>
            </p:nvPr>
          </p:nvGrpSpPr>
          <p:grpSpPr bwMode="auto">
            <a:xfrm>
              <a:off x="2809" y="2331"/>
              <a:ext cx="559" cy="457"/>
              <a:chOff x="2809" y="2331"/>
              <a:chExt cx="559" cy="457"/>
            </a:xfrm>
            <a:grpFill/>
          </p:grpSpPr>
          <p:sp>
            <p:nvSpPr>
              <p:cNvPr id="46" name="Freeform 190"/>
              <p:cNvSpPr>
                <a:spLocks/>
              </p:cNvSpPr>
              <p:nvPr/>
            </p:nvSpPr>
            <p:spPr bwMode="auto">
              <a:xfrm>
                <a:off x="2809" y="2331"/>
                <a:ext cx="559" cy="457"/>
              </a:xfrm>
              <a:custGeom>
                <a:avLst/>
                <a:gdLst>
                  <a:gd name="T0" fmla="*/ 79 w 559"/>
                  <a:gd name="T1" fmla="*/ 86 h 457"/>
                  <a:gd name="T2" fmla="*/ 166 w 559"/>
                  <a:gd name="T3" fmla="*/ 46 h 457"/>
                  <a:gd name="T4" fmla="*/ 162 w 559"/>
                  <a:gd name="T5" fmla="*/ 0 h 457"/>
                  <a:gd name="T6" fmla="*/ 205 w 559"/>
                  <a:gd name="T7" fmla="*/ 52 h 457"/>
                  <a:gd name="T8" fmla="*/ 276 w 559"/>
                  <a:gd name="T9" fmla="*/ 96 h 457"/>
                  <a:gd name="T10" fmla="*/ 241 w 559"/>
                  <a:gd name="T11" fmla="*/ 120 h 457"/>
                  <a:gd name="T12" fmla="*/ 250 w 559"/>
                  <a:gd name="T13" fmla="*/ 155 h 457"/>
                  <a:gd name="T14" fmla="*/ 319 w 559"/>
                  <a:gd name="T15" fmla="*/ 156 h 457"/>
                  <a:gd name="T16" fmla="*/ 391 w 559"/>
                  <a:gd name="T17" fmla="*/ 178 h 457"/>
                  <a:gd name="T18" fmla="*/ 443 w 559"/>
                  <a:gd name="T19" fmla="*/ 214 h 457"/>
                  <a:gd name="T20" fmla="*/ 476 w 559"/>
                  <a:gd name="T21" fmla="*/ 202 h 457"/>
                  <a:gd name="T22" fmla="*/ 473 w 559"/>
                  <a:gd name="T23" fmla="*/ 168 h 457"/>
                  <a:gd name="T24" fmla="*/ 495 w 559"/>
                  <a:gd name="T25" fmla="*/ 176 h 457"/>
                  <a:gd name="T26" fmla="*/ 545 w 559"/>
                  <a:gd name="T27" fmla="*/ 199 h 457"/>
                  <a:gd name="T28" fmla="*/ 539 w 559"/>
                  <a:gd name="T29" fmla="*/ 223 h 457"/>
                  <a:gd name="T30" fmla="*/ 505 w 559"/>
                  <a:gd name="T31" fmla="*/ 292 h 457"/>
                  <a:gd name="T32" fmla="*/ 471 w 559"/>
                  <a:gd name="T33" fmla="*/ 311 h 457"/>
                  <a:gd name="T34" fmla="*/ 436 w 559"/>
                  <a:gd name="T35" fmla="*/ 317 h 457"/>
                  <a:gd name="T36" fmla="*/ 423 w 559"/>
                  <a:gd name="T37" fmla="*/ 351 h 457"/>
                  <a:gd name="T38" fmla="*/ 410 w 559"/>
                  <a:gd name="T39" fmla="*/ 396 h 457"/>
                  <a:gd name="T40" fmla="*/ 375 w 559"/>
                  <a:gd name="T41" fmla="*/ 400 h 457"/>
                  <a:gd name="T42" fmla="*/ 324 w 559"/>
                  <a:gd name="T43" fmla="*/ 386 h 457"/>
                  <a:gd name="T44" fmla="*/ 309 w 559"/>
                  <a:gd name="T45" fmla="*/ 360 h 457"/>
                  <a:gd name="T46" fmla="*/ 295 w 559"/>
                  <a:gd name="T47" fmla="*/ 429 h 457"/>
                  <a:gd name="T48" fmla="*/ 265 w 559"/>
                  <a:gd name="T49" fmla="*/ 430 h 457"/>
                  <a:gd name="T50" fmla="*/ 236 w 559"/>
                  <a:gd name="T51" fmla="*/ 411 h 457"/>
                  <a:gd name="T52" fmla="*/ 217 w 559"/>
                  <a:gd name="T53" fmla="*/ 400 h 457"/>
                  <a:gd name="T54" fmla="*/ 174 w 559"/>
                  <a:gd name="T55" fmla="*/ 421 h 457"/>
                  <a:gd name="T56" fmla="*/ 203 w 559"/>
                  <a:gd name="T57" fmla="*/ 442 h 457"/>
                  <a:gd name="T58" fmla="*/ 181 w 559"/>
                  <a:gd name="T59" fmla="*/ 447 h 457"/>
                  <a:gd name="T60" fmla="*/ 162 w 559"/>
                  <a:gd name="T61" fmla="*/ 455 h 457"/>
                  <a:gd name="T62" fmla="*/ 152 w 559"/>
                  <a:gd name="T63" fmla="*/ 428 h 457"/>
                  <a:gd name="T64" fmla="*/ 108 w 559"/>
                  <a:gd name="T65" fmla="*/ 400 h 457"/>
                  <a:gd name="T66" fmla="*/ 83 w 559"/>
                  <a:gd name="T67" fmla="*/ 367 h 457"/>
                  <a:gd name="T68" fmla="*/ 62 w 559"/>
                  <a:gd name="T69" fmla="*/ 357 h 457"/>
                  <a:gd name="T70" fmla="*/ 33 w 559"/>
                  <a:gd name="T71" fmla="*/ 340 h 457"/>
                  <a:gd name="T72" fmla="*/ 29 w 559"/>
                  <a:gd name="T73" fmla="*/ 310 h 457"/>
                  <a:gd name="T74" fmla="*/ 0 w 559"/>
                  <a:gd name="T75" fmla="*/ 316 h 457"/>
                  <a:gd name="T76" fmla="*/ 37 w 559"/>
                  <a:gd name="T77" fmla="*/ 246 h 457"/>
                  <a:gd name="T78" fmla="*/ 29 w 559"/>
                  <a:gd name="T79" fmla="*/ 216 h 457"/>
                  <a:gd name="T80" fmla="*/ 47 w 559"/>
                  <a:gd name="T81" fmla="*/ 189 h 457"/>
                  <a:gd name="T82" fmla="*/ 64 w 559"/>
                  <a:gd name="T83" fmla="*/ 153 h 457"/>
                  <a:gd name="T84" fmla="*/ 35 w 559"/>
                  <a:gd name="T85" fmla="*/ 130 h 457"/>
                  <a:gd name="T86" fmla="*/ 3 w 559"/>
                  <a:gd name="T87" fmla="*/ 117 h 4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59" h="457">
                    <a:moveTo>
                      <a:pt x="3" y="117"/>
                    </a:moveTo>
                    <a:lnTo>
                      <a:pt x="79" y="86"/>
                    </a:lnTo>
                    <a:lnTo>
                      <a:pt x="87" y="65"/>
                    </a:lnTo>
                    <a:lnTo>
                      <a:pt x="166" y="46"/>
                    </a:lnTo>
                    <a:lnTo>
                      <a:pt x="175" y="28"/>
                    </a:lnTo>
                    <a:lnTo>
                      <a:pt x="162" y="0"/>
                    </a:lnTo>
                    <a:lnTo>
                      <a:pt x="185" y="12"/>
                    </a:lnTo>
                    <a:lnTo>
                      <a:pt x="205" y="52"/>
                    </a:lnTo>
                    <a:lnTo>
                      <a:pt x="253" y="91"/>
                    </a:lnTo>
                    <a:lnTo>
                      <a:pt x="276" y="96"/>
                    </a:lnTo>
                    <a:lnTo>
                      <a:pt x="271" y="113"/>
                    </a:lnTo>
                    <a:lnTo>
                      <a:pt x="241" y="120"/>
                    </a:lnTo>
                    <a:lnTo>
                      <a:pt x="258" y="137"/>
                    </a:lnTo>
                    <a:lnTo>
                      <a:pt x="250" y="155"/>
                    </a:lnTo>
                    <a:lnTo>
                      <a:pt x="276" y="163"/>
                    </a:lnTo>
                    <a:lnTo>
                      <a:pt x="319" y="156"/>
                    </a:lnTo>
                    <a:lnTo>
                      <a:pt x="333" y="176"/>
                    </a:lnTo>
                    <a:lnTo>
                      <a:pt x="391" y="178"/>
                    </a:lnTo>
                    <a:lnTo>
                      <a:pt x="412" y="202"/>
                    </a:lnTo>
                    <a:lnTo>
                      <a:pt x="443" y="214"/>
                    </a:lnTo>
                    <a:lnTo>
                      <a:pt x="453" y="205"/>
                    </a:lnTo>
                    <a:lnTo>
                      <a:pt x="476" y="202"/>
                    </a:lnTo>
                    <a:lnTo>
                      <a:pt x="476" y="189"/>
                    </a:lnTo>
                    <a:lnTo>
                      <a:pt x="473" y="168"/>
                    </a:lnTo>
                    <a:lnTo>
                      <a:pt x="483" y="176"/>
                    </a:lnTo>
                    <a:lnTo>
                      <a:pt x="495" y="176"/>
                    </a:lnTo>
                    <a:lnTo>
                      <a:pt x="506" y="175"/>
                    </a:lnTo>
                    <a:lnTo>
                      <a:pt x="545" y="199"/>
                    </a:lnTo>
                    <a:lnTo>
                      <a:pt x="559" y="218"/>
                    </a:lnTo>
                    <a:lnTo>
                      <a:pt x="539" y="223"/>
                    </a:lnTo>
                    <a:lnTo>
                      <a:pt x="498" y="277"/>
                    </a:lnTo>
                    <a:lnTo>
                      <a:pt x="505" y="292"/>
                    </a:lnTo>
                    <a:lnTo>
                      <a:pt x="498" y="304"/>
                    </a:lnTo>
                    <a:lnTo>
                      <a:pt x="471" y="311"/>
                    </a:lnTo>
                    <a:lnTo>
                      <a:pt x="453" y="334"/>
                    </a:lnTo>
                    <a:lnTo>
                      <a:pt x="436" y="317"/>
                    </a:lnTo>
                    <a:lnTo>
                      <a:pt x="415" y="334"/>
                    </a:lnTo>
                    <a:lnTo>
                      <a:pt x="423" y="351"/>
                    </a:lnTo>
                    <a:lnTo>
                      <a:pt x="427" y="387"/>
                    </a:lnTo>
                    <a:lnTo>
                      <a:pt x="410" y="396"/>
                    </a:lnTo>
                    <a:lnTo>
                      <a:pt x="401" y="389"/>
                    </a:lnTo>
                    <a:lnTo>
                      <a:pt x="375" y="400"/>
                    </a:lnTo>
                    <a:lnTo>
                      <a:pt x="343" y="399"/>
                    </a:lnTo>
                    <a:lnTo>
                      <a:pt x="324" y="386"/>
                    </a:lnTo>
                    <a:lnTo>
                      <a:pt x="321" y="364"/>
                    </a:lnTo>
                    <a:lnTo>
                      <a:pt x="309" y="360"/>
                    </a:lnTo>
                    <a:lnTo>
                      <a:pt x="290" y="373"/>
                    </a:lnTo>
                    <a:lnTo>
                      <a:pt x="295" y="429"/>
                    </a:lnTo>
                    <a:lnTo>
                      <a:pt x="281" y="439"/>
                    </a:lnTo>
                    <a:lnTo>
                      <a:pt x="265" y="430"/>
                    </a:lnTo>
                    <a:lnTo>
                      <a:pt x="260" y="412"/>
                    </a:lnTo>
                    <a:lnTo>
                      <a:pt x="236" y="411"/>
                    </a:lnTo>
                    <a:lnTo>
                      <a:pt x="223" y="414"/>
                    </a:lnTo>
                    <a:lnTo>
                      <a:pt x="217" y="400"/>
                    </a:lnTo>
                    <a:lnTo>
                      <a:pt x="178" y="411"/>
                    </a:lnTo>
                    <a:lnTo>
                      <a:pt x="174" y="421"/>
                    </a:lnTo>
                    <a:lnTo>
                      <a:pt x="188" y="434"/>
                    </a:lnTo>
                    <a:lnTo>
                      <a:pt x="203" y="442"/>
                    </a:lnTo>
                    <a:lnTo>
                      <a:pt x="194" y="447"/>
                    </a:lnTo>
                    <a:lnTo>
                      <a:pt x="181" y="447"/>
                    </a:lnTo>
                    <a:lnTo>
                      <a:pt x="178" y="457"/>
                    </a:lnTo>
                    <a:lnTo>
                      <a:pt x="162" y="455"/>
                    </a:lnTo>
                    <a:lnTo>
                      <a:pt x="151" y="448"/>
                    </a:lnTo>
                    <a:lnTo>
                      <a:pt x="152" y="428"/>
                    </a:lnTo>
                    <a:lnTo>
                      <a:pt x="150" y="424"/>
                    </a:lnTo>
                    <a:lnTo>
                      <a:pt x="108" y="400"/>
                    </a:lnTo>
                    <a:lnTo>
                      <a:pt x="98" y="377"/>
                    </a:lnTo>
                    <a:lnTo>
                      <a:pt x="83" y="367"/>
                    </a:lnTo>
                    <a:lnTo>
                      <a:pt x="70" y="354"/>
                    </a:lnTo>
                    <a:lnTo>
                      <a:pt x="62" y="357"/>
                    </a:lnTo>
                    <a:lnTo>
                      <a:pt x="35" y="348"/>
                    </a:lnTo>
                    <a:lnTo>
                      <a:pt x="33" y="340"/>
                    </a:lnTo>
                    <a:lnTo>
                      <a:pt x="39" y="322"/>
                    </a:lnTo>
                    <a:lnTo>
                      <a:pt x="29" y="310"/>
                    </a:lnTo>
                    <a:lnTo>
                      <a:pt x="2" y="320"/>
                    </a:lnTo>
                    <a:lnTo>
                      <a:pt x="0" y="316"/>
                    </a:lnTo>
                    <a:lnTo>
                      <a:pt x="10" y="265"/>
                    </a:lnTo>
                    <a:lnTo>
                      <a:pt x="37" y="246"/>
                    </a:lnTo>
                    <a:lnTo>
                      <a:pt x="20" y="229"/>
                    </a:lnTo>
                    <a:lnTo>
                      <a:pt x="29" y="216"/>
                    </a:lnTo>
                    <a:lnTo>
                      <a:pt x="59" y="201"/>
                    </a:lnTo>
                    <a:lnTo>
                      <a:pt x="47" y="189"/>
                    </a:lnTo>
                    <a:lnTo>
                      <a:pt x="67" y="168"/>
                    </a:lnTo>
                    <a:lnTo>
                      <a:pt x="64" y="153"/>
                    </a:lnTo>
                    <a:lnTo>
                      <a:pt x="41" y="146"/>
                    </a:lnTo>
                    <a:lnTo>
                      <a:pt x="35" y="130"/>
                    </a:lnTo>
                    <a:lnTo>
                      <a:pt x="2" y="117"/>
                    </a:lnTo>
                    <a:lnTo>
                      <a:pt x="3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Freeform 191"/>
              <p:cNvSpPr>
                <a:spLocks/>
              </p:cNvSpPr>
              <p:nvPr/>
            </p:nvSpPr>
            <p:spPr bwMode="auto">
              <a:xfrm>
                <a:off x="2809" y="2331"/>
                <a:ext cx="559" cy="457"/>
              </a:xfrm>
              <a:custGeom>
                <a:avLst/>
                <a:gdLst>
                  <a:gd name="T0" fmla="*/ 79 w 559"/>
                  <a:gd name="T1" fmla="*/ 86 h 457"/>
                  <a:gd name="T2" fmla="*/ 166 w 559"/>
                  <a:gd name="T3" fmla="*/ 46 h 457"/>
                  <a:gd name="T4" fmla="*/ 162 w 559"/>
                  <a:gd name="T5" fmla="*/ 0 h 457"/>
                  <a:gd name="T6" fmla="*/ 205 w 559"/>
                  <a:gd name="T7" fmla="*/ 52 h 457"/>
                  <a:gd name="T8" fmla="*/ 276 w 559"/>
                  <a:gd name="T9" fmla="*/ 96 h 457"/>
                  <a:gd name="T10" fmla="*/ 241 w 559"/>
                  <a:gd name="T11" fmla="*/ 120 h 457"/>
                  <a:gd name="T12" fmla="*/ 250 w 559"/>
                  <a:gd name="T13" fmla="*/ 155 h 457"/>
                  <a:gd name="T14" fmla="*/ 319 w 559"/>
                  <a:gd name="T15" fmla="*/ 156 h 457"/>
                  <a:gd name="T16" fmla="*/ 391 w 559"/>
                  <a:gd name="T17" fmla="*/ 178 h 457"/>
                  <a:gd name="T18" fmla="*/ 443 w 559"/>
                  <a:gd name="T19" fmla="*/ 214 h 457"/>
                  <a:gd name="T20" fmla="*/ 476 w 559"/>
                  <a:gd name="T21" fmla="*/ 202 h 457"/>
                  <a:gd name="T22" fmla="*/ 473 w 559"/>
                  <a:gd name="T23" fmla="*/ 168 h 457"/>
                  <a:gd name="T24" fmla="*/ 495 w 559"/>
                  <a:gd name="T25" fmla="*/ 176 h 457"/>
                  <a:gd name="T26" fmla="*/ 545 w 559"/>
                  <a:gd name="T27" fmla="*/ 199 h 457"/>
                  <a:gd name="T28" fmla="*/ 539 w 559"/>
                  <a:gd name="T29" fmla="*/ 223 h 457"/>
                  <a:gd name="T30" fmla="*/ 505 w 559"/>
                  <a:gd name="T31" fmla="*/ 292 h 457"/>
                  <a:gd name="T32" fmla="*/ 471 w 559"/>
                  <a:gd name="T33" fmla="*/ 311 h 457"/>
                  <a:gd name="T34" fmla="*/ 436 w 559"/>
                  <a:gd name="T35" fmla="*/ 317 h 457"/>
                  <a:gd name="T36" fmla="*/ 423 w 559"/>
                  <a:gd name="T37" fmla="*/ 351 h 457"/>
                  <a:gd name="T38" fmla="*/ 410 w 559"/>
                  <a:gd name="T39" fmla="*/ 396 h 457"/>
                  <a:gd name="T40" fmla="*/ 375 w 559"/>
                  <a:gd name="T41" fmla="*/ 400 h 457"/>
                  <a:gd name="T42" fmla="*/ 324 w 559"/>
                  <a:gd name="T43" fmla="*/ 386 h 457"/>
                  <a:gd name="T44" fmla="*/ 309 w 559"/>
                  <a:gd name="T45" fmla="*/ 360 h 457"/>
                  <a:gd name="T46" fmla="*/ 295 w 559"/>
                  <a:gd name="T47" fmla="*/ 429 h 457"/>
                  <a:gd name="T48" fmla="*/ 265 w 559"/>
                  <a:gd name="T49" fmla="*/ 430 h 457"/>
                  <a:gd name="T50" fmla="*/ 236 w 559"/>
                  <a:gd name="T51" fmla="*/ 411 h 457"/>
                  <a:gd name="T52" fmla="*/ 217 w 559"/>
                  <a:gd name="T53" fmla="*/ 400 h 457"/>
                  <a:gd name="T54" fmla="*/ 174 w 559"/>
                  <a:gd name="T55" fmla="*/ 421 h 457"/>
                  <a:gd name="T56" fmla="*/ 203 w 559"/>
                  <a:gd name="T57" fmla="*/ 442 h 457"/>
                  <a:gd name="T58" fmla="*/ 181 w 559"/>
                  <a:gd name="T59" fmla="*/ 447 h 457"/>
                  <a:gd name="T60" fmla="*/ 162 w 559"/>
                  <a:gd name="T61" fmla="*/ 455 h 457"/>
                  <a:gd name="T62" fmla="*/ 152 w 559"/>
                  <a:gd name="T63" fmla="*/ 428 h 457"/>
                  <a:gd name="T64" fmla="*/ 108 w 559"/>
                  <a:gd name="T65" fmla="*/ 400 h 457"/>
                  <a:gd name="T66" fmla="*/ 83 w 559"/>
                  <a:gd name="T67" fmla="*/ 367 h 457"/>
                  <a:gd name="T68" fmla="*/ 62 w 559"/>
                  <a:gd name="T69" fmla="*/ 357 h 457"/>
                  <a:gd name="T70" fmla="*/ 33 w 559"/>
                  <a:gd name="T71" fmla="*/ 340 h 457"/>
                  <a:gd name="T72" fmla="*/ 29 w 559"/>
                  <a:gd name="T73" fmla="*/ 310 h 457"/>
                  <a:gd name="T74" fmla="*/ 0 w 559"/>
                  <a:gd name="T75" fmla="*/ 316 h 457"/>
                  <a:gd name="T76" fmla="*/ 37 w 559"/>
                  <a:gd name="T77" fmla="*/ 246 h 457"/>
                  <a:gd name="T78" fmla="*/ 29 w 559"/>
                  <a:gd name="T79" fmla="*/ 216 h 457"/>
                  <a:gd name="T80" fmla="*/ 47 w 559"/>
                  <a:gd name="T81" fmla="*/ 189 h 457"/>
                  <a:gd name="T82" fmla="*/ 64 w 559"/>
                  <a:gd name="T83" fmla="*/ 153 h 457"/>
                  <a:gd name="T84" fmla="*/ 35 w 559"/>
                  <a:gd name="T85" fmla="*/ 130 h 457"/>
                  <a:gd name="T86" fmla="*/ 3 w 559"/>
                  <a:gd name="T87" fmla="*/ 117 h 4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59" h="457">
                    <a:moveTo>
                      <a:pt x="3" y="117"/>
                    </a:moveTo>
                    <a:lnTo>
                      <a:pt x="79" y="86"/>
                    </a:lnTo>
                    <a:lnTo>
                      <a:pt x="87" y="65"/>
                    </a:lnTo>
                    <a:lnTo>
                      <a:pt x="166" y="46"/>
                    </a:lnTo>
                    <a:lnTo>
                      <a:pt x="175" y="28"/>
                    </a:lnTo>
                    <a:lnTo>
                      <a:pt x="162" y="0"/>
                    </a:lnTo>
                    <a:lnTo>
                      <a:pt x="185" y="12"/>
                    </a:lnTo>
                    <a:lnTo>
                      <a:pt x="205" y="52"/>
                    </a:lnTo>
                    <a:lnTo>
                      <a:pt x="253" y="91"/>
                    </a:lnTo>
                    <a:lnTo>
                      <a:pt x="276" y="96"/>
                    </a:lnTo>
                    <a:lnTo>
                      <a:pt x="271" y="113"/>
                    </a:lnTo>
                    <a:lnTo>
                      <a:pt x="241" y="120"/>
                    </a:lnTo>
                    <a:lnTo>
                      <a:pt x="258" y="137"/>
                    </a:lnTo>
                    <a:lnTo>
                      <a:pt x="250" y="155"/>
                    </a:lnTo>
                    <a:lnTo>
                      <a:pt x="276" y="163"/>
                    </a:lnTo>
                    <a:lnTo>
                      <a:pt x="319" y="156"/>
                    </a:lnTo>
                    <a:lnTo>
                      <a:pt x="333" y="176"/>
                    </a:lnTo>
                    <a:lnTo>
                      <a:pt x="391" y="178"/>
                    </a:lnTo>
                    <a:lnTo>
                      <a:pt x="412" y="202"/>
                    </a:lnTo>
                    <a:lnTo>
                      <a:pt x="443" y="214"/>
                    </a:lnTo>
                    <a:lnTo>
                      <a:pt x="453" y="205"/>
                    </a:lnTo>
                    <a:lnTo>
                      <a:pt x="476" y="202"/>
                    </a:lnTo>
                    <a:lnTo>
                      <a:pt x="476" y="189"/>
                    </a:lnTo>
                    <a:lnTo>
                      <a:pt x="473" y="168"/>
                    </a:lnTo>
                    <a:lnTo>
                      <a:pt x="483" y="176"/>
                    </a:lnTo>
                    <a:lnTo>
                      <a:pt x="495" y="176"/>
                    </a:lnTo>
                    <a:lnTo>
                      <a:pt x="506" y="175"/>
                    </a:lnTo>
                    <a:lnTo>
                      <a:pt x="545" y="199"/>
                    </a:lnTo>
                    <a:lnTo>
                      <a:pt x="559" y="218"/>
                    </a:lnTo>
                    <a:lnTo>
                      <a:pt x="539" y="223"/>
                    </a:lnTo>
                    <a:lnTo>
                      <a:pt x="498" y="277"/>
                    </a:lnTo>
                    <a:lnTo>
                      <a:pt x="505" y="292"/>
                    </a:lnTo>
                    <a:lnTo>
                      <a:pt x="498" y="304"/>
                    </a:lnTo>
                    <a:lnTo>
                      <a:pt x="471" y="311"/>
                    </a:lnTo>
                    <a:lnTo>
                      <a:pt x="453" y="334"/>
                    </a:lnTo>
                    <a:lnTo>
                      <a:pt x="436" y="317"/>
                    </a:lnTo>
                    <a:lnTo>
                      <a:pt x="415" y="334"/>
                    </a:lnTo>
                    <a:lnTo>
                      <a:pt x="423" y="351"/>
                    </a:lnTo>
                    <a:lnTo>
                      <a:pt x="427" y="387"/>
                    </a:lnTo>
                    <a:lnTo>
                      <a:pt x="410" y="396"/>
                    </a:lnTo>
                    <a:lnTo>
                      <a:pt x="401" y="389"/>
                    </a:lnTo>
                    <a:lnTo>
                      <a:pt x="375" y="400"/>
                    </a:lnTo>
                    <a:lnTo>
                      <a:pt x="343" y="399"/>
                    </a:lnTo>
                    <a:lnTo>
                      <a:pt x="324" y="386"/>
                    </a:lnTo>
                    <a:lnTo>
                      <a:pt x="321" y="364"/>
                    </a:lnTo>
                    <a:lnTo>
                      <a:pt x="309" y="360"/>
                    </a:lnTo>
                    <a:lnTo>
                      <a:pt x="290" y="373"/>
                    </a:lnTo>
                    <a:lnTo>
                      <a:pt x="295" y="429"/>
                    </a:lnTo>
                    <a:lnTo>
                      <a:pt x="281" y="439"/>
                    </a:lnTo>
                    <a:lnTo>
                      <a:pt x="265" y="430"/>
                    </a:lnTo>
                    <a:lnTo>
                      <a:pt x="260" y="412"/>
                    </a:lnTo>
                    <a:lnTo>
                      <a:pt x="236" y="411"/>
                    </a:lnTo>
                    <a:lnTo>
                      <a:pt x="223" y="414"/>
                    </a:lnTo>
                    <a:lnTo>
                      <a:pt x="217" y="400"/>
                    </a:lnTo>
                    <a:lnTo>
                      <a:pt x="178" y="411"/>
                    </a:lnTo>
                    <a:lnTo>
                      <a:pt x="174" y="421"/>
                    </a:lnTo>
                    <a:lnTo>
                      <a:pt x="188" y="434"/>
                    </a:lnTo>
                    <a:lnTo>
                      <a:pt x="203" y="442"/>
                    </a:lnTo>
                    <a:lnTo>
                      <a:pt x="194" y="447"/>
                    </a:lnTo>
                    <a:lnTo>
                      <a:pt x="181" y="447"/>
                    </a:lnTo>
                    <a:lnTo>
                      <a:pt x="178" y="457"/>
                    </a:lnTo>
                    <a:lnTo>
                      <a:pt x="162" y="455"/>
                    </a:lnTo>
                    <a:lnTo>
                      <a:pt x="151" y="448"/>
                    </a:lnTo>
                    <a:lnTo>
                      <a:pt x="152" y="428"/>
                    </a:lnTo>
                    <a:lnTo>
                      <a:pt x="150" y="424"/>
                    </a:lnTo>
                    <a:lnTo>
                      <a:pt x="108" y="400"/>
                    </a:lnTo>
                    <a:lnTo>
                      <a:pt x="98" y="377"/>
                    </a:lnTo>
                    <a:lnTo>
                      <a:pt x="83" y="367"/>
                    </a:lnTo>
                    <a:lnTo>
                      <a:pt x="70" y="354"/>
                    </a:lnTo>
                    <a:lnTo>
                      <a:pt x="62" y="357"/>
                    </a:lnTo>
                    <a:lnTo>
                      <a:pt x="35" y="348"/>
                    </a:lnTo>
                    <a:lnTo>
                      <a:pt x="33" y="340"/>
                    </a:lnTo>
                    <a:lnTo>
                      <a:pt x="39" y="322"/>
                    </a:lnTo>
                    <a:lnTo>
                      <a:pt x="29" y="310"/>
                    </a:lnTo>
                    <a:lnTo>
                      <a:pt x="2" y="320"/>
                    </a:lnTo>
                    <a:lnTo>
                      <a:pt x="0" y="316"/>
                    </a:lnTo>
                    <a:lnTo>
                      <a:pt x="10" y="265"/>
                    </a:lnTo>
                    <a:lnTo>
                      <a:pt x="37" y="246"/>
                    </a:lnTo>
                    <a:lnTo>
                      <a:pt x="20" y="229"/>
                    </a:lnTo>
                    <a:lnTo>
                      <a:pt x="29" y="216"/>
                    </a:lnTo>
                    <a:lnTo>
                      <a:pt x="59" y="201"/>
                    </a:lnTo>
                    <a:lnTo>
                      <a:pt x="47" y="189"/>
                    </a:lnTo>
                    <a:lnTo>
                      <a:pt x="67" y="168"/>
                    </a:lnTo>
                    <a:lnTo>
                      <a:pt x="64" y="153"/>
                    </a:lnTo>
                    <a:lnTo>
                      <a:pt x="41" y="146"/>
                    </a:lnTo>
                    <a:lnTo>
                      <a:pt x="35" y="130"/>
                    </a:lnTo>
                    <a:lnTo>
                      <a:pt x="2" y="117"/>
                    </a:lnTo>
                    <a:lnTo>
                      <a:pt x="3" y="117"/>
                    </a:lnTo>
                    <a:close/>
                  </a:path>
                </a:pathLst>
              </a:custGeom>
              <a:grpFill/>
              <a:ln w="7938" cap="rnd">
                <a:solidFill>
                  <a:srgbClr val="78787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Freeform 23"/>
          <p:cNvSpPr>
            <a:spLocks/>
          </p:cNvSpPr>
          <p:nvPr/>
        </p:nvSpPr>
        <p:spPr bwMode="auto">
          <a:xfrm flipV="1">
            <a:off x="5130776" y="3045509"/>
            <a:ext cx="3170319" cy="2665695"/>
          </a:xfrm>
          <a:custGeom>
            <a:avLst/>
            <a:gdLst>
              <a:gd name="T0" fmla="*/ 0 w 1850"/>
              <a:gd name="T1" fmla="*/ 539750 h 170"/>
              <a:gd name="T2" fmla="*/ 415925 w 1850"/>
              <a:gd name="T3" fmla="*/ 0 h 170"/>
              <a:gd name="T4" fmla="*/ 2936875 w 1850"/>
              <a:gd name="T5" fmla="*/ 0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0" h="170">
                <a:moveTo>
                  <a:pt x="0" y="170"/>
                </a:moveTo>
                <a:lnTo>
                  <a:pt x="262" y="0"/>
                </a:lnTo>
                <a:lnTo>
                  <a:pt x="185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23" name="Oval 193"/>
          <p:cNvSpPr>
            <a:spLocks noChangeArrowheads="1"/>
          </p:cNvSpPr>
          <p:nvPr/>
        </p:nvSpPr>
        <p:spPr bwMode="auto">
          <a:xfrm>
            <a:off x="5026241" y="2996501"/>
            <a:ext cx="155945" cy="15927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24" name="AutoShape 199"/>
          <p:cNvSpPr>
            <a:spLocks noChangeArrowheads="1"/>
          </p:cNvSpPr>
          <p:nvPr/>
        </p:nvSpPr>
        <p:spPr bwMode="auto">
          <a:xfrm>
            <a:off x="7368850" y="4970830"/>
            <a:ext cx="2796735" cy="1247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401" tIns="49785" rIns="0" bIns="49785"/>
          <a:lstStyle/>
          <a:p>
            <a:pPr algn="l">
              <a:lnSpc>
                <a:spcPct val="90000"/>
              </a:lnSpc>
              <a:spcBef>
                <a:spcPct val="10000"/>
              </a:spcBef>
              <a:buClr>
                <a:srgbClr val="808080"/>
              </a:buClr>
              <a:buFontTx/>
              <a:buNone/>
            </a:pPr>
            <a:r>
              <a:rPr lang="en-GB" sz="1300" b="1" dirty="0">
                <a:solidFill>
                  <a:srgbClr val="787878"/>
                </a:solidFill>
              </a:rPr>
              <a:t>HHA (Hamburg), SWM (</a:t>
            </a:r>
            <a:r>
              <a:rPr lang="en-GB" sz="1300" b="1" dirty="0" err="1">
                <a:solidFill>
                  <a:srgbClr val="787878"/>
                </a:solidFill>
              </a:rPr>
              <a:t>München</a:t>
            </a:r>
            <a:r>
              <a:rPr lang="en-GB" sz="1300" b="1" dirty="0">
                <a:solidFill>
                  <a:srgbClr val="787878"/>
                </a:solidFill>
              </a:rPr>
              <a:t>), IFTEC (Leipzig)</a:t>
            </a:r>
            <a:endParaRPr lang="en-GB" sz="1300" b="1" baseline="30000" dirty="0">
              <a:solidFill>
                <a:srgbClr val="787878"/>
              </a:solidFill>
            </a:endParaRPr>
          </a:p>
          <a:p>
            <a:pPr marL="280038" lvl="1" indent="-278310" algn="l">
              <a:lnSpc>
                <a:spcPct val="9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 dirty="0">
                <a:solidFill>
                  <a:srgbClr val="787878"/>
                </a:solidFill>
              </a:rPr>
              <a:t>Analysis of the ticket distribution technology</a:t>
            </a:r>
          </a:p>
          <a:p>
            <a:pPr marL="280038" lvl="1" indent="-278310" algn="l">
              <a:lnSpc>
                <a:spcPct val="90000"/>
              </a:lnSpc>
              <a:spcBef>
                <a:spcPct val="1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 dirty="0">
                <a:solidFill>
                  <a:srgbClr val="787878"/>
                </a:solidFill>
              </a:rPr>
              <a:t>Costs, productivity, quality and revenues</a:t>
            </a:r>
            <a:endParaRPr lang="en-GB" sz="1300" dirty="0">
              <a:solidFill>
                <a:srgbClr val="787878"/>
              </a:solidFill>
            </a:endParaRPr>
          </a:p>
        </p:txBody>
      </p:sp>
      <p:sp>
        <p:nvSpPr>
          <p:cNvPr id="125" name="AutoShape 200"/>
          <p:cNvSpPr>
            <a:spLocks noChangeArrowheads="1"/>
          </p:cNvSpPr>
          <p:nvPr/>
        </p:nvSpPr>
        <p:spPr bwMode="auto">
          <a:xfrm>
            <a:off x="527815" y="4970830"/>
            <a:ext cx="2796735" cy="1247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401" tIns="49785" rIns="0" bIns="49785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808080"/>
              </a:buClr>
              <a:buFontTx/>
              <a:buNone/>
            </a:pPr>
            <a:r>
              <a:rPr lang="en-GB" sz="1300" b="1">
                <a:solidFill>
                  <a:srgbClr val="787878"/>
                </a:solidFill>
              </a:rPr>
              <a:t>Deutsche Bahn, Frankfurt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>
                <a:solidFill>
                  <a:srgbClr val="787878"/>
                </a:solidFill>
              </a:rPr>
              <a:t>Design of a nationwide transport association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>
                <a:solidFill>
                  <a:srgbClr val="787878"/>
                </a:solidFill>
              </a:rPr>
              <a:t>Study for the future organisation of the association</a:t>
            </a:r>
          </a:p>
        </p:txBody>
      </p:sp>
      <p:sp>
        <p:nvSpPr>
          <p:cNvPr id="126" name="AutoShape 204"/>
          <p:cNvSpPr>
            <a:spLocks noChangeArrowheads="1"/>
          </p:cNvSpPr>
          <p:nvPr/>
        </p:nvSpPr>
        <p:spPr bwMode="auto">
          <a:xfrm>
            <a:off x="7368850" y="2112604"/>
            <a:ext cx="2796735" cy="124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401" tIns="49785" rIns="0" bIns="49785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808080"/>
              </a:buClr>
              <a:buFontTx/>
              <a:buNone/>
            </a:pPr>
            <a:r>
              <a:rPr lang="en-GB" sz="1300" b="1" dirty="0">
                <a:solidFill>
                  <a:srgbClr val="787878"/>
                </a:solidFill>
              </a:rPr>
              <a:t>LVS, Kiel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 dirty="0">
                <a:solidFill>
                  <a:srgbClr val="787878"/>
                </a:solidFill>
              </a:rPr>
              <a:t>Realisation of a state-wide fare system for rail and bus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 dirty="0">
                <a:solidFill>
                  <a:srgbClr val="787878"/>
                </a:solidFill>
              </a:rPr>
              <a:t>Implementation of a revenue sharing system</a:t>
            </a:r>
            <a:endParaRPr lang="en-GB" sz="1300" dirty="0">
              <a:solidFill>
                <a:srgbClr val="787878"/>
              </a:solidFill>
            </a:endParaRPr>
          </a:p>
        </p:txBody>
      </p:sp>
      <p:sp>
        <p:nvSpPr>
          <p:cNvPr id="127" name="Freeform 212"/>
          <p:cNvSpPr>
            <a:spLocks/>
          </p:cNvSpPr>
          <p:nvPr/>
        </p:nvSpPr>
        <p:spPr bwMode="auto">
          <a:xfrm>
            <a:off x="6201830" y="3621355"/>
            <a:ext cx="1554313" cy="600350"/>
          </a:xfrm>
          <a:custGeom>
            <a:avLst/>
            <a:gdLst>
              <a:gd name="T0" fmla="*/ 1439862 w 907"/>
              <a:gd name="T1" fmla="*/ 544512 h 318"/>
              <a:gd name="T2" fmla="*/ 720725 w 907"/>
              <a:gd name="T3" fmla="*/ 544512 h 318"/>
              <a:gd name="T4" fmla="*/ 0 w 907"/>
              <a:gd name="T5" fmla="*/ 0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318">
                <a:moveTo>
                  <a:pt x="907" y="318"/>
                </a:moveTo>
                <a:lnTo>
                  <a:pt x="454" y="318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28" name="Oval 210"/>
          <p:cNvSpPr>
            <a:spLocks noChangeArrowheads="1"/>
          </p:cNvSpPr>
          <p:nvPr/>
        </p:nvSpPr>
        <p:spPr bwMode="auto">
          <a:xfrm>
            <a:off x="6164129" y="3560095"/>
            <a:ext cx="155945" cy="15927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29" name="AutoShape 196"/>
          <p:cNvSpPr>
            <a:spLocks noChangeArrowheads="1"/>
          </p:cNvSpPr>
          <p:nvPr/>
        </p:nvSpPr>
        <p:spPr bwMode="auto">
          <a:xfrm>
            <a:off x="7368850" y="3540843"/>
            <a:ext cx="2796735" cy="124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401" tIns="49785" rIns="0" bIns="49785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808080"/>
              </a:buClr>
              <a:buFontTx/>
              <a:buNone/>
            </a:pPr>
            <a:r>
              <a:rPr lang="en-GB" sz="1300" b="1">
                <a:solidFill>
                  <a:srgbClr val="787878"/>
                </a:solidFill>
              </a:rPr>
              <a:t>Berliner Verkehrsbetriebe 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>
                <a:solidFill>
                  <a:srgbClr val="787878"/>
                </a:solidFill>
              </a:rPr>
              <a:t>Development of a market strategy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>
                <a:solidFill>
                  <a:srgbClr val="787878"/>
                </a:solidFill>
              </a:rPr>
              <a:t>Action plan for fare system and sales system</a:t>
            </a:r>
          </a:p>
        </p:txBody>
      </p:sp>
      <p:sp>
        <p:nvSpPr>
          <p:cNvPr id="130" name="AutoShape 197"/>
          <p:cNvSpPr>
            <a:spLocks noChangeArrowheads="1"/>
          </p:cNvSpPr>
          <p:nvPr/>
        </p:nvSpPr>
        <p:spPr bwMode="auto">
          <a:xfrm>
            <a:off x="527815" y="3540843"/>
            <a:ext cx="2796735" cy="124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3"/>
            </a:solidFill>
            <a:round/>
            <a:headEnd/>
            <a:tailEnd/>
          </a:ln>
        </p:spPr>
        <p:txBody>
          <a:bodyPr lIns="78401" tIns="49785" rIns="0" bIns="49785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808080"/>
              </a:buClr>
              <a:buFontTx/>
              <a:buNone/>
            </a:pPr>
            <a:r>
              <a:rPr lang="en-GB" sz="1300" b="1">
                <a:solidFill>
                  <a:srgbClr val="787878"/>
                </a:solidFill>
              </a:rPr>
              <a:t>VRT (Trier), VSN (Göttingen)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>
                <a:solidFill>
                  <a:srgbClr val="787878"/>
                </a:solidFill>
              </a:rPr>
              <a:t>Realisation of integrated transport systems 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>
                <a:solidFill>
                  <a:srgbClr val="787878"/>
                </a:solidFill>
              </a:rPr>
              <a:t>Development of  fare systems and revenue sharing systems</a:t>
            </a:r>
          </a:p>
        </p:txBody>
      </p:sp>
      <p:sp>
        <p:nvSpPr>
          <p:cNvPr id="131" name="AutoShape 201"/>
          <p:cNvSpPr>
            <a:spLocks noChangeArrowheads="1"/>
          </p:cNvSpPr>
          <p:nvPr/>
        </p:nvSpPr>
        <p:spPr bwMode="auto">
          <a:xfrm>
            <a:off x="527815" y="2112604"/>
            <a:ext cx="2796735" cy="124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3"/>
            </a:solidFill>
            <a:round/>
            <a:headEnd/>
            <a:tailEnd/>
          </a:ln>
        </p:spPr>
        <p:txBody>
          <a:bodyPr lIns="78401" tIns="49785" rIns="0" bIns="49785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808080"/>
              </a:buClr>
              <a:buFontTx/>
              <a:buNone/>
            </a:pPr>
            <a:r>
              <a:rPr lang="en-GB" sz="1300" b="1" dirty="0">
                <a:solidFill>
                  <a:srgbClr val="787878"/>
                </a:solidFill>
              </a:rPr>
              <a:t>LNVG, Hannover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 dirty="0">
                <a:solidFill>
                  <a:srgbClr val="787878"/>
                </a:solidFill>
              </a:rPr>
              <a:t>Realisation of a state-wide fare system for rail and bus</a:t>
            </a:r>
          </a:p>
          <a:p>
            <a:pPr marL="280038" lvl="1" indent="-278310" algn="l">
              <a:lnSpc>
                <a:spcPct val="9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300" dirty="0">
                <a:solidFill>
                  <a:srgbClr val="787878"/>
                </a:solidFill>
              </a:rPr>
              <a:t>Implementation of a revenue sharing system</a:t>
            </a:r>
            <a:endParaRPr lang="en-GB" sz="1300" dirty="0">
              <a:solidFill>
                <a:srgbClr val="787878"/>
              </a:solidFill>
            </a:endParaRPr>
          </a:p>
        </p:txBody>
      </p:sp>
      <p:sp>
        <p:nvSpPr>
          <p:cNvPr id="132" name="Freeform 23"/>
          <p:cNvSpPr>
            <a:spLocks/>
          </p:cNvSpPr>
          <p:nvPr/>
        </p:nvSpPr>
        <p:spPr bwMode="auto">
          <a:xfrm flipV="1">
            <a:off x="5658591" y="5903737"/>
            <a:ext cx="1710259" cy="181150"/>
          </a:xfrm>
          <a:custGeom>
            <a:avLst/>
            <a:gdLst>
              <a:gd name="T0" fmla="*/ 0 w 1850"/>
              <a:gd name="T1" fmla="*/ 2912269 h 170"/>
              <a:gd name="T2" fmla="*/ 224487 w 1850"/>
              <a:gd name="T3" fmla="*/ 0 h 170"/>
              <a:gd name="T4" fmla="*/ 1585118 w 1850"/>
              <a:gd name="T5" fmla="*/ 0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0" h="170">
                <a:moveTo>
                  <a:pt x="0" y="170"/>
                </a:moveTo>
                <a:lnTo>
                  <a:pt x="262" y="0"/>
                </a:lnTo>
                <a:lnTo>
                  <a:pt x="185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33" name="Freeform 23"/>
          <p:cNvSpPr>
            <a:spLocks/>
          </p:cNvSpPr>
          <p:nvPr/>
        </p:nvSpPr>
        <p:spPr bwMode="auto">
          <a:xfrm flipV="1">
            <a:off x="5932781" y="4309220"/>
            <a:ext cx="1436069" cy="984540"/>
          </a:xfrm>
          <a:custGeom>
            <a:avLst/>
            <a:gdLst>
              <a:gd name="T0" fmla="*/ 0 w 1850"/>
              <a:gd name="T1" fmla="*/ 1231107 h 170"/>
              <a:gd name="T2" fmla="*/ 188290 w 1850"/>
              <a:gd name="T3" fmla="*/ 0 h 170"/>
              <a:gd name="T4" fmla="*/ 1329531 w 1850"/>
              <a:gd name="T5" fmla="*/ 0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0" h="170">
                <a:moveTo>
                  <a:pt x="0" y="170"/>
                </a:moveTo>
                <a:lnTo>
                  <a:pt x="262" y="0"/>
                </a:lnTo>
                <a:lnTo>
                  <a:pt x="185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34" name="Freeform 212"/>
          <p:cNvSpPr>
            <a:spLocks/>
          </p:cNvSpPr>
          <p:nvPr/>
        </p:nvSpPr>
        <p:spPr bwMode="auto">
          <a:xfrm flipH="1" flipV="1">
            <a:off x="3324551" y="2693700"/>
            <a:ext cx="1694836" cy="1095683"/>
          </a:xfrm>
          <a:custGeom>
            <a:avLst/>
            <a:gdLst>
              <a:gd name="T0" fmla="*/ 2177255 w 907"/>
              <a:gd name="T1" fmla="*/ 1432222 h 318"/>
              <a:gd name="T2" fmla="*/ 1089828 w 907"/>
              <a:gd name="T3" fmla="*/ 1432222 h 318"/>
              <a:gd name="T4" fmla="*/ 0 w 907"/>
              <a:gd name="T5" fmla="*/ 0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318">
                <a:moveTo>
                  <a:pt x="907" y="318"/>
                </a:moveTo>
                <a:lnTo>
                  <a:pt x="454" y="318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35" name="Oval 207"/>
          <p:cNvSpPr>
            <a:spLocks noChangeArrowheads="1"/>
          </p:cNvSpPr>
          <p:nvPr/>
        </p:nvSpPr>
        <p:spPr bwMode="auto">
          <a:xfrm>
            <a:off x="4940557" y="3694868"/>
            <a:ext cx="155945" cy="15927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36" name="Oval 207"/>
          <p:cNvSpPr>
            <a:spLocks noChangeArrowheads="1"/>
          </p:cNvSpPr>
          <p:nvPr/>
        </p:nvSpPr>
        <p:spPr bwMode="auto">
          <a:xfrm>
            <a:off x="5579762" y="5824974"/>
            <a:ext cx="155946" cy="15927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37" name="Oval 209"/>
          <p:cNvSpPr>
            <a:spLocks noChangeArrowheads="1"/>
          </p:cNvSpPr>
          <p:nvPr/>
        </p:nvSpPr>
        <p:spPr bwMode="auto">
          <a:xfrm>
            <a:off x="5855665" y="4230458"/>
            <a:ext cx="155945" cy="15752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38" name="Freeform 23"/>
          <p:cNvSpPr>
            <a:spLocks/>
          </p:cNvSpPr>
          <p:nvPr/>
        </p:nvSpPr>
        <p:spPr bwMode="auto">
          <a:xfrm flipV="1">
            <a:off x="5171904" y="2711538"/>
            <a:ext cx="2196946" cy="102498"/>
          </a:xfrm>
          <a:custGeom>
            <a:avLst/>
            <a:gdLst>
              <a:gd name="T0" fmla="*/ 0 w 1850"/>
              <a:gd name="T1" fmla="*/ 45719 h 170"/>
              <a:gd name="T2" fmla="*/ 243710 w 1850"/>
              <a:gd name="T3" fmla="*/ 0 h 170"/>
              <a:gd name="T4" fmla="*/ 1720850 w 1850"/>
              <a:gd name="T5" fmla="*/ 0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0" h="170">
                <a:moveTo>
                  <a:pt x="0" y="170"/>
                </a:moveTo>
                <a:lnTo>
                  <a:pt x="262" y="0"/>
                </a:lnTo>
                <a:lnTo>
                  <a:pt x="185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39" name="Oval 207"/>
          <p:cNvSpPr>
            <a:spLocks noChangeArrowheads="1"/>
          </p:cNvSpPr>
          <p:nvPr/>
        </p:nvSpPr>
        <p:spPr bwMode="auto">
          <a:xfrm>
            <a:off x="5094789" y="2621939"/>
            <a:ext cx="155945" cy="15927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40" name="Freeform 23"/>
          <p:cNvSpPr>
            <a:spLocks/>
          </p:cNvSpPr>
          <p:nvPr/>
        </p:nvSpPr>
        <p:spPr bwMode="auto">
          <a:xfrm flipH="1">
            <a:off x="3339975" y="4274214"/>
            <a:ext cx="544952" cy="777130"/>
          </a:xfrm>
          <a:custGeom>
            <a:avLst/>
            <a:gdLst>
              <a:gd name="T0" fmla="*/ 0 w 1850"/>
              <a:gd name="T1" fmla="*/ 705088 h 170"/>
              <a:gd name="T2" fmla="*/ 71382 w 1850"/>
              <a:gd name="T3" fmla="*/ 0 h 170"/>
              <a:gd name="T4" fmla="*/ 504032 w 1850"/>
              <a:gd name="T5" fmla="*/ 0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0" h="170">
                <a:moveTo>
                  <a:pt x="0" y="170"/>
                </a:moveTo>
                <a:lnTo>
                  <a:pt x="262" y="0"/>
                </a:lnTo>
                <a:lnTo>
                  <a:pt x="185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41" name="Oval 207"/>
          <p:cNvSpPr>
            <a:spLocks noChangeArrowheads="1"/>
          </p:cNvSpPr>
          <p:nvPr/>
        </p:nvSpPr>
        <p:spPr bwMode="auto">
          <a:xfrm>
            <a:off x="3807811" y="4970831"/>
            <a:ext cx="155946" cy="15927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42" name="Freeform 23"/>
          <p:cNvSpPr>
            <a:spLocks/>
          </p:cNvSpPr>
          <p:nvPr/>
        </p:nvSpPr>
        <p:spPr bwMode="auto">
          <a:xfrm flipH="1">
            <a:off x="3339975" y="3978416"/>
            <a:ext cx="1756528" cy="232788"/>
          </a:xfrm>
          <a:custGeom>
            <a:avLst/>
            <a:gdLst>
              <a:gd name="T0" fmla="*/ 0 w 1850"/>
              <a:gd name="T1" fmla="*/ 211374 h 170"/>
              <a:gd name="T2" fmla="*/ 230333 w 1850"/>
              <a:gd name="T3" fmla="*/ 0 h 170"/>
              <a:gd name="T4" fmla="*/ 1626394 w 1850"/>
              <a:gd name="T5" fmla="*/ 0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0" h="170">
                <a:moveTo>
                  <a:pt x="0" y="170"/>
                </a:moveTo>
                <a:lnTo>
                  <a:pt x="262" y="0"/>
                </a:lnTo>
                <a:lnTo>
                  <a:pt x="185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43" name="Oval 207"/>
          <p:cNvSpPr>
            <a:spLocks noChangeArrowheads="1"/>
          </p:cNvSpPr>
          <p:nvPr/>
        </p:nvSpPr>
        <p:spPr bwMode="auto">
          <a:xfrm>
            <a:off x="5015959" y="4102686"/>
            <a:ext cx="155945" cy="15927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  <p:sp>
        <p:nvSpPr>
          <p:cNvPr id="144" name="Freeform 23"/>
          <p:cNvSpPr>
            <a:spLocks/>
          </p:cNvSpPr>
          <p:nvPr/>
        </p:nvSpPr>
        <p:spPr bwMode="auto">
          <a:xfrm flipH="1" flipV="1">
            <a:off x="3348543" y="4993585"/>
            <a:ext cx="1259560" cy="600350"/>
          </a:xfrm>
          <a:custGeom>
            <a:avLst/>
            <a:gdLst>
              <a:gd name="T0" fmla="*/ 0 w 1850"/>
              <a:gd name="T1" fmla="*/ 544513 h 170"/>
              <a:gd name="T2" fmla="*/ 165414 w 1850"/>
              <a:gd name="T3" fmla="*/ 0 h 170"/>
              <a:gd name="T4" fmla="*/ 1168003 w 1850"/>
              <a:gd name="T5" fmla="*/ 0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0" h="170">
                <a:moveTo>
                  <a:pt x="0" y="170"/>
                </a:moveTo>
                <a:lnTo>
                  <a:pt x="262" y="0"/>
                </a:lnTo>
                <a:lnTo>
                  <a:pt x="1850" y="0"/>
                </a:lnTo>
              </a:path>
            </a:pathLst>
          </a:custGeom>
          <a:noFill/>
          <a:ln w="19050" cap="flat" cmpd="sng">
            <a:solidFill>
              <a:srgbClr val="77787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/>
          <a:lstStyle/>
          <a:p>
            <a:endParaRPr lang="de-DE"/>
          </a:p>
        </p:txBody>
      </p:sp>
      <p:sp>
        <p:nvSpPr>
          <p:cNvPr id="145" name="Oval 207"/>
          <p:cNvSpPr>
            <a:spLocks noChangeArrowheads="1"/>
          </p:cNvSpPr>
          <p:nvPr/>
        </p:nvSpPr>
        <p:spPr bwMode="auto">
          <a:xfrm>
            <a:off x="4530986" y="4914822"/>
            <a:ext cx="155946" cy="15927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7778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65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rgbClr val="000000"/>
                </a:solidFill>
                <a:latin typeface="Arial" charset="0"/>
              </a:defRPr>
            </a:lvl1pPr>
            <a:lvl2pPr marL="808998" indent="-311153" eaLnBrk="0" hangingPunct="0">
              <a:defRPr sz="1500">
                <a:solidFill>
                  <a:srgbClr val="000000"/>
                </a:solidFill>
                <a:latin typeface="Arial" charset="0"/>
              </a:defRPr>
            </a:lvl2pPr>
            <a:lvl3pPr marL="1244613" indent="-248923" eaLnBrk="0" hangingPunct="0">
              <a:defRPr sz="1500">
                <a:solidFill>
                  <a:srgbClr val="000000"/>
                </a:solidFill>
                <a:latin typeface="Arial" charset="0"/>
              </a:defRPr>
            </a:lvl3pPr>
            <a:lvl4pPr marL="1742458" indent="-248923" eaLnBrk="0" hangingPunct="0">
              <a:defRPr sz="1500">
                <a:solidFill>
                  <a:srgbClr val="000000"/>
                </a:solidFill>
                <a:latin typeface="Arial" charset="0"/>
              </a:defRPr>
            </a:lvl4pPr>
            <a:lvl5pPr marL="2240303" indent="-248923" eaLnBrk="0" hangingPunct="0">
              <a:defRPr sz="1500">
                <a:solidFill>
                  <a:srgbClr val="000000"/>
                </a:solidFill>
                <a:latin typeface="Arial" charset="0"/>
              </a:defRPr>
            </a:lvl5pPr>
            <a:lvl6pPr marL="2738148" indent="-248923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>
                <a:solidFill>
                  <a:srgbClr val="000000"/>
                </a:solidFill>
                <a:latin typeface="Arial" charset="0"/>
              </a:defRPr>
            </a:lvl6pPr>
            <a:lvl7pPr marL="3235993" indent="-248923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>
                <a:solidFill>
                  <a:srgbClr val="000000"/>
                </a:solidFill>
                <a:latin typeface="Arial" charset="0"/>
              </a:defRPr>
            </a:lvl7pPr>
            <a:lvl8pPr marL="3733838" indent="-248923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>
                <a:solidFill>
                  <a:srgbClr val="000000"/>
                </a:solidFill>
                <a:latin typeface="Arial" charset="0"/>
              </a:defRPr>
            </a:lvl8pPr>
            <a:lvl9pPr marL="4231683" indent="-248923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100">
                <a:solidFill>
                  <a:srgbClr val="787878"/>
                </a:solidFill>
              </a:rPr>
              <a:t>Seite  </a:t>
            </a:r>
            <a:fld id="{0184BB39-F329-4798-A05C-ACBE4C0030DF}" type="slidenum">
              <a:rPr lang="de-DE" sz="1100">
                <a:solidFill>
                  <a:srgbClr val="787878"/>
                </a:solidFill>
              </a:rPr>
              <a:pPr eaLnBrk="1" hangingPunct="1"/>
              <a:t>15</a:t>
            </a:fld>
            <a:endParaRPr lang="de-DE" sz="1100">
              <a:solidFill>
                <a:srgbClr val="787878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… and are able to support our clients from the strategic planning of an integrated public transport system until the implementation process</a:t>
            </a:r>
            <a:endParaRPr lang="de-DE" dirty="0" smtClean="0"/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7816" y="1361727"/>
            <a:ext cx="5626031" cy="3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785" rIns="0" bIns="49785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sz="1700" b="1">
                <a:solidFill>
                  <a:srgbClr val="464646"/>
                </a:solidFill>
              </a:rPr>
              <a:t>EXAMPLES</a:t>
            </a:r>
          </a:p>
        </p:txBody>
      </p: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527816" y="1865812"/>
            <a:ext cx="9637769" cy="4932324"/>
            <a:chOff x="308" y="1066"/>
            <a:chExt cx="5624" cy="2818"/>
          </a:xfrm>
        </p:grpSpPr>
        <p:sp>
          <p:nvSpPr>
            <p:cNvPr id="10258" name="Rectangle 7"/>
            <p:cNvSpPr>
              <a:spLocks noChangeArrowheads="1"/>
            </p:cNvSpPr>
            <p:nvPr/>
          </p:nvSpPr>
          <p:spPr bwMode="auto">
            <a:xfrm>
              <a:off x="308" y="1066"/>
              <a:ext cx="5624" cy="2818"/>
            </a:xfrm>
            <a:prstGeom prst="rect">
              <a:avLst/>
            </a:prstGeom>
            <a:noFill/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CDCD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729"/>
              <a:endParaRPr lang="de-DE"/>
            </a:p>
          </p:txBody>
        </p:sp>
        <p:sp>
          <p:nvSpPr>
            <p:cNvPr id="10259" name="Rectangle 9"/>
            <p:cNvSpPr>
              <a:spLocks noChangeArrowheads="1"/>
            </p:cNvSpPr>
            <p:nvPr/>
          </p:nvSpPr>
          <p:spPr bwMode="auto">
            <a:xfrm>
              <a:off x="308" y="1066"/>
              <a:ext cx="5624" cy="1457"/>
            </a:xfrm>
            <a:prstGeom prst="rect">
              <a:avLst/>
            </a:prstGeom>
            <a:noFill/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CDCD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729"/>
              <a:endParaRPr lang="de-DE"/>
            </a:p>
          </p:txBody>
        </p:sp>
      </p:grpSp>
      <p:grpSp>
        <p:nvGrpSpPr>
          <p:cNvPr id="10246" name="Group 11"/>
          <p:cNvGrpSpPr>
            <a:grpSpLocks/>
          </p:cNvGrpSpPr>
          <p:nvPr/>
        </p:nvGrpSpPr>
        <p:grpSpPr bwMode="auto">
          <a:xfrm>
            <a:off x="527815" y="1865812"/>
            <a:ext cx="4818885" cy="4932324"/>
            <a:chOff x="308" y="1066"/>
            <a:chExt cx="5624" cy="2818"/>
          </a:xfrm>
        </p:grpSpPr>
        <p:sp>
          <p:nvSpPr>
            <p:cNvPr id="10256" name="Rectangle 12"/>
            <p:cNvSpPr>
              <a:spLocks noChangeArrowheads="1"/>
            </p:cNvSpPr>
            <p:nvPr/>
          </p:nvSpPr>
          <p:spPr bwMode="auto">
            <a:xfrm>
              <a:off x="308" y="1066"/>
              <a:ext cx="5624" cy="2818"/>
            </a:xfrm>
            <a:prstGeom prst="rect">
              <a:avLst/>
            </a:prstGeom>
            <a:noFill/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CDCD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729"/>
              <a:endParaRPr lang="de-DE"/>
            </a:p>
          </p:txBody>
        </p:sp>
        <p:sp>
          <p:nvSpPr>
            <p:cNvPr id="10257" name="Rectangle 13"/>
            <p:cNvSpPr>
              <a:spLocks noChangeArrowheads="1"/>
            </p:cNvSpPr>
            <p:nvPr/>
          </p:nvSpPr>
          <p:spPr bwMode="auto">
            <a:xfrm>
              <a:off x="308" y="1066"/>
              <a:ext cx="5624" cy="1457"/>
            </a:xfrm>
            <a:prstGeom prst="rect">
              <a:avLst/>
            </a:prstGeom>
            <a:noFill/>
            <a:ln w="9525" algn="ctr">
              <a:solidFill>
                <a:srgbClr val="77787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CDCD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indent="1729"/>
              <a:endParaRPr lang="de-DE"/>
            </a:p>
          </p:txBody>
        </p:sp>
      </p:grpSp>
      <p:pic>
        <p:nvPicPr>
          <p:cNvPr id="1024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5834" r="22917" b="10555"/>
          <a:stretch>
            <a:fillRect/>
          </a:stretch>
        </p:blipFill>
        <p:spPr bwMode="auto">
          <a:xfrm>
            <a:off x="993938" y="2322639"/>
            <a:ext cx="3650151" cy="202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1278570" y="1874564"/>
            <a:ext cx="3310523" cy="3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>
            <a:spAutoFit/>
          </a:bodyPr>
          <a:lstStyle>
            <a:lvl1pPr indent="1588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300" b="1"/>
              <a:t>international benchmarks of fare systems</a:t>
            </a:r>
          </a:p>
        </p:txBody>
      </p:sp>
      <p:pic>
        <p:nvPicPr>
          <p:cNvPr id="1024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1" r="35001" b="10278"/>
          <a:stretch>
            <a:fillRect/>
          </a:stretch>
        </p:blipFill>
        <p:spPr bwMode="auto">
          <a:xfrm>
            <a:off x="1616007" y="4767797"/>
            <a:ext cx="2565387" cy="20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4722" r="16042" b="8611"/>
          <a:stretch>
            <a:fillRect/>
          </a:stretch>
        </p:blipFill>
        <p:spPr bwMode="auto">
          <a:xfrm>
            <a:off x="7834973" y="2772463"/>
            <a:ext cx="1792515" cy="14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9" descr="Karte_1_400d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6996" r="40320" b="3214"/>
          <a:stretch>
            <a:fillRect/>
          </a:stretch>
        </p:blipFill>
        <p:spPr bwMode="auto">
          <a:xfrm>
            <a:off x="5579761" y="2294634"/>
            <a:ext cx="1768524" cy="1998834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5208" b="5455"/>
          <a:stretch>
            <a:fillRect/>
          </a:stretch>
        </p:blipFill>
        <p:spPr bwMode="auto">
          <a:xfrm>
            <a:off x="6124714" y="4825557"/>
            <a:ext cx="2937258" cy="18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6851819" y="1874564"/>
            <a:ext cx="2129109" cy="3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>
            <a:spAutoFit/>
          </a:bodyPr>
          <a:lstStyle>
            <a:lvl1pPr indent="1588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300" b="1"/>
              <a:t>GIS-based market analysis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6594537" y="4398486"/>
            <a:ext cx="2643672" cy="3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>
            <a:spAutoFit/>
          </a:bodyPr>
          <a:lstStyle>
            <a:lvl1pPr indent="1588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300" b="1"/>
              <a:t>Introduction of new sales system</a:t>
            </a: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1482898" y="4398486"/>
            <a:ext cx="2900153" cy="3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7787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9785" rIns="0" bIns="49785">
            <a:spAutoFit/>
          </a:bodyPr>
          <a:lstStyle>
            <a:lvl1pPr indent="1588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300" b="1"/>
              <a:t>Optimisation models for fare system</a:t>
            </a:r>
          </a:p>
        </p:txBody>
      </p:sp>
    </p:spTree>
    <p:extLst>
      <p:ext uri="{BB962C8B-B14F-4D97-AF65-F5344CB8AC3E}">
        <p14:creationId xmlns:p14="http://schemas.microsoft.com/office/powerpoint/2010/main" val="41983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211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flipV="1">
            <a:off x="5959708" y="3837724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Questions and panel discussion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V="1">
            <a:off x="2106340" y="3839311"/>
            <a:ext cx="2089895" cy="1119187"/>
          </a:xfrm>
          <a:prstGeom prst="homePlate">
            <a:avLst>
              <a:gd name="adj" fmla="val 20427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>
                <a:solidFill>
                  <a:schemeClr val="bg1"/>
                </a:solidFill>
              </a:rPr>
              <a:t>Introducing BSL Transportation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 flipV="1">
            <a:off x="4041382" y="3839311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Funding of public transport in Germany </a:t>
            </a:r>
          </a:p>
        </p:txBody>
      </p:sp>
    </p:spTree>
    <p:extLst>
      <p:ext uri="{BB962C8B-B14F-4D97-AF65-F5344CB8AC3E}">
        <p14:creationId xmlns:p14="http://schemas.microsoft.com/office/powerpoint/2010/main" val="176131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0015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9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flipV="1">
            <a:off x="5959708" y="3837724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Questions and panel discussion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V="1">
            <a:off x="2106340" y="3839311"/>
            <a:ext cx="2089895" cy="1119187"/>
          </a:xfrm>
          <a:prstGeom prst="homePlate">
            <a:avLst>
              <a:gd name="adj" fmla="val 20427"/>
            </a:avLst>
          </a:prstGeom>
          <a:solidFill>
            <a:srgbClr val="97BF0D"/>
          </a:solidFill>
          <a:ln>
            <a:noFill/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>
                <a:solidFill>
                  <a:schemeClr val="bg1"/>
                </a:solidFill>
              </a:rPr>
              <a:t>Introducing BSL Transportation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050681" y="2052440"/>
            <a:ext cx="2520155" cy="1151382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noAutofit/>
          </a:bodyPr>
          <a:lstStyle/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Funding structures of </a:t>
            </a:r>
            <a:r>
              <a:rPr lang="en-GB" sz="1600" dirty="0">
                <a:solidFill>
                  <a:schemeClr val="tx1"/>
                </a:solidFill>
              </a:rPr>
              <a:t>G</a:t>
            </a:r>
            <a:r>
              <a:rPr lang="en-GB" sz="1600" dirty="0" smtClean="0">
                <a:solidFill>
                  <a:schemeClr val="tx1"/>
                </a:solidFill>
              </a:rPr>
              <a:t>erman PT at a glance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4194572" y="3252788"/>
            <a:ext cx="0" cy="487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5994896" y="5652839"/>
            <a:ext cx="2304132" cy="115212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Joint discussion and / or bilateral talks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6138788" y="5098438"/>
            <a:ext cx="0" cy="4633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utoShape 4"/>
          <p:cNvSpPr>
            <a:spLocks noChangeArrowheads="1"/>
          </p:cNvSpPr>
          <p:nvPr/>
        </p:nvSpPr>
        <p:spPr bwMode="auto">
          <a:xfrm flipV="1">
            <a:off x="4041382" y="3839311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Funding of public transport in Germany </a:t>
            </a: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2264567" y="5098438"/>
            <a:ext cx="0" cy="4633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2120675" y="5652839"/>
            <a:ext cx="2433937" cy="115212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</a:rPr>
              <a:t>Our team, portfolio and references (excerpt)</a:t>
            </a:r>
          </a:p>
        </p:txBody>
      </p:sp>
    </p:spTree>
    <p:extLst>
      <p:ext uri="{BB962C8B-B14F-4D97-AF65-F5344CB8AC3E}">
        <p14:creationId xmlns:p14="http://schemas.microsoft.com/office/powerpoint/2010/main" val="70607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9039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2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flipV="1">
            <a:off x="5959708" y="3837724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Questions and panel discussion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V="1">
            <a:off x="2106340" y="3839311"/>
            <a:ext cx="2089895" cy="1119187"/>
          </a:xfrm>
          <a:prstGeom prst="homePlate">
            <a:avLst>
              <a:gd name="adj" fmla="val 20427"/>
            </a:avLst>
          </a:prstGeom>
          <a:solidFill>
            <a:srgbClr val="97BF0D"/>
          </a:solidFill>
          <a:ln>
            <a:noFill/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>
                <a:solidFill>
                  <a:schemeClr val="bg1"/>
                </a:solidFill>
              </a:rPr>
              <a:t>Introducing BSL Transportation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 flipV="1">
            <a:off x="4041382" y="3839311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Funding of public transport in Germany </a:t>
            </a:r>
          </a:p>
        </p:txBody>
      </p:sp>
    </p:spTree>
    <p:extLst>
      <p:ext uri="{BB962C8B-B14F-4D97-AF65-F5344CB8AC3E}">
        <p14:creationId xmlns:p14="http://schemas.microsoft.com/office/powerpoint/2010/main" val="181878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Profile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BSL Transportation is a consultancy specialised on the Transportation and Logistics sectors with a focus on Public Transport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Source: BSL Transportation Consultants</a:t>
            </a:r>
            <a:endParaRPr lang="en-GB" dirty="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170236" y="1836415"/>
            <a:ext cx="5363970" cy="387626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square" lIns="108000" tIns="108000" rIns="180000" bIns="36000" anchor="t"/>
          <a:lstStyle/>
          <a:p>
            <a:pPr marL="279400" lvl="1" indent="-277813" algn="l" defTabSz="995363">
              <a:lnSpc>
                <a:spcPct val="10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Founded in 2010 as a spin-off of the market leading (public) transport consultancy in Germany</a:t>
            </a:r>
          </a:p>
          <a:p>
            <a:pPr marL="279400" lvl="1" indent="-277813" algn="l" defTabSz="995363">
              <a:lnSpc>
                <a:spcPct val="10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Four partners with more than 50 years of </a:t>
            </a:r>
            <a:br>
              <a:rPr lang="en-GB" sz="1600" kern="0" dirty="0" smtClean="0">
                <a:solidFill>
                  <a:srgbClr val="464646"/>
                </a:solidFill>
                <a:latin typeface="Arial"/>
              </a:rPr>
            </a:b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experience in consultancy</a:t>
            </a:r>
          </a:p>
          <a:p>
            <a:pPr marL="279400" lvl="1" indent="-277813" algn="l" defTabSz="995363">
              <a:lnSpc>
                <a:spcPct val="10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Highly experienced and senior team</a:t>
            </a:r>
          </a:p>
          <a:p>
            <a:pPr marL="279400" lvl="1" indent="-277813" algn="l" defTabSz="995363">
              <a:lnSpc>
                <a:spcPct val="10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In-depth market knowledge and comprehensive methodological expertise</a:t>
            </a:r>
          </a:p>
          <a:p>
            <a:pPr marL="279400" lvl="1" indent="-277813" algn="l" defTabSz="995363">
              <a:lnSpc>
                <a:spcPct val="10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Strongly committed to quality and innovation</a:t>
            </a:r>
          </a:p>
          <a:p>
            <a:pPr marL="279400" lvl="1" indent="-277813" algn="l" defTabSz="995363">
              <a:lnSpc>
                <a:spcPct val="10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Holistic approach ranging from strategy develop-</a:t>
            </a:r>
            <a:br>
              <a:rPr lang="en-GB" sz="1600" kern="0" dirty="0" smtClean="0">
                <a:solidFill>
                  <a:srgbClr val="464646"/>
                </a:solidFill>
                <a:latin typeface="Arial"/>
              </a:rPr>
            </a:br>
            <a:r>
              <a:rPr lang="en-GB" sz="1600" kern="0" dirty="0" err="1" smtClean="0">
                <a:solidFill>
                  <a:srgbClr val="464646"/>
                </a:solidFill>
                <a:latin typeface="Arial"/>
              </a:rPr>
              <a:t>ment</a:t>
            </a: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 to operational process reengineering</a:t>
            </a:r>
          </a:p>
          <a:p>
            <a:pPr marL="279400" lvl="1" indent="-277813" algn="l" defTabSz="995363">
              <a:lnSpc>
                <a:spcPct val="100000"/>
              </a:lnSpc>
              <a:spcBef>
                <a:spcPct val="30000"/>
              </a:spcBef>
              <a:buClr>
                <a:srgbClr val="003F2D"/>
              </a:buClr>
              <a:buSzPct val="80000"/>
              <a:buFont typeface="Wingdings" pitchFamily="2" charset="2"/>
              <a:buChar char="n"/>
            </a:pP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Partner of top and senior management of our </a:t>
            </a:r>
            <a:br>
              <a:rPr lang="en-GB" sz="1600" kern="0" dirty="0" smtClean="0">
                <a:solidFill>
                  <a:srgbClr val="464646"/>
                </a:solidFill>
                <a:latin typeface="Arial"/>
              </a:rPr>
            </a:br>
            <a:r>
              <a:rPr lang="en-GB" sz="1600" kern="0" dirty="0" smtClean="0">
                <a:solidFill>
                  <a:srgbClr val="464646"/>
                </a:solidFill>
                <a:latin typeface="Arial"/>
              </a:rPr>
              <a:t>clients</a:t>
            </a:r>
            <a:endParaRPr lang="en-GB" sz="1600" kern="0" dirty="0">
              <a:solidFill>
                <a:srgbClr val="464646"/>
              </a:solidFill>
              <a:latin typeface="Arial"/>
            </a:endParaRPr>
          </a:p>
        </p:txBody>
      </p:sp>
      <p:pic>
        <p:nvPicPr>
          <p:cNvPr id="8" name="Picture 31" descr="iStock_000001938387Small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20172"/>
          <a:stretch>
            <a:fillRect/>
          </a:stretch>
        </p:blipFill>
        <p:spPr bwMode="auto">
          <a:xfrm>
            <a:off x="6177838" y="2355808"/>
            <a:ext cx="2849859" cy="2936991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2929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BSL’s </a:t>
            </a:r>
            <a:r>
              <a:rPr lang="en-US" dirty="0"/>
              <a:t>approach and business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approach enables us to comprehensively and efficiently support all market players</a:t>
            </a:r>
            <a:endParaRPr lang="en-GB" alt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531993" y="1980431"/>
            <a:ext cx="4248347" cy="40337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b="1" dirty="0" smtClean="0"/>
              <a:t>Specialised: </a:t>
            </a:r>
            <a:r>
              <a:rPr lang="en-GB" dirty="0" smtClean="0"/>
              <a:t>As experts in various business areas, we focus on and have accumulated profound knowledge of the markets, stakeholders and processes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Innovative: </a:t>
            </a:r>
            <a:r>
              <a:rPr lang="en-GB" dirty="0" smtClean="0"/>
              <a:t>We continuously strive to develop new consulting instruments and methods and to improve existing ones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Interdisciplinary: </a:t>
            </a:r>
            <a:r>
              <a:rPr lang="en-GB" dirty="0" smtClean="0"/>
              <a:t>We provide full service from strategic consulting to implementation consulting at operational and technical level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Cooperative: </a:t>
            </a:r>
            <a:r>
              <a:rPr lang="en-GB" dirty="0" smtClean="0"/>
              <a:t>We are operating in a broad network 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International:</a:t>
            </a:r>
            <a:r>
              <a:rPr lang="en-GB" dirty="0" smtClean="0"/>
              <a:t> We provide support to clients all over the world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p:graphicFrame>
        <p:nvGraphicFramePr>
          <p:cNvPr id="653326" name="Rectangle 1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011183"/>
              </p:ext>
            </p:extLst>
          </p:nvPr>
        </p:nvGraphicFramePr>
        <p:xfrm>
          <a:off x="0" y="0"/>
          <a:ext cx="171369" cy="17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86" name="think-cell Folie" r:id="rId5" imgW="0" imgH="0" progId="TCLayout.ActiveDocument.1">
                  <p:embed/>
                </p:oleObj>
              </mc:Choice>
              <mc:Fallback>
                <p:oleObj name="think-cell Foli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369" cy="17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998078" y="2094520"/>
            <a:ext cx="5042164" cy="47831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569" tIns="49785" rIns="99569" bIns="49785" anchor="ctr"/>
          <a:lstStyle>
            <a:lvl1pPr indent="1588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altLang="de-DE" sz="1600" b="1">
                <a:solidFill>
                  <a:schemeClr val="bg1"/>
                </a:solidFill>
                <a:latin typeface="+mj-lt"/>
              </a:rPr>
              <a:t>Transport</a:t>
            </a:r>
          </a:p>
        </p:txBody>
      </p:sp>
      <p:pic>
        <p:nvPicPr>
          <p:cNvPr id="25" name="Picture 5" descr="S-Bahn_Muench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7549" r="9384" b="3996"/>
          <a:stretch>
            <a:fillRect/>
          </a:stretch>
        </p:blipFill>
        <p:spPr bwMode="auto">
          <a:xfrm>
            <a:off x="4996364" y="4496072"/>
            <a:ext cx="1148590" cy="98811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720" r="11183" b="720"/>
          <a:stretch>
            <a:fillRect/>
          </a:stretch>
        </p:blipFill>
        <p:spPr bwMode="auto">
          <a:xfrm>
            <a:off x="6294793" y="4498244"/>
            <a:ext cx="1148590" cy="98811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568314" y="2570607"/>
            <a:ext cx="0" cy="192546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9465890" y="2570607"/>
            <a:ext cx="0" cy="1926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6873602" y="2570574"/>
            <a:ext cx="0" cy="1926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8161178" y="2570574"/>
            <a:ext cx="0" cy="1926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7589223" y="3008465"/>
            <a:ext cx="1148590" cy="108505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8401" tIns="49785" rIns="78401" bIns="49785" anchor="ctr"/>
          <a:lstStyle>
            <a:lvl1pPr indent="1588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altLang="de-DE">
                <a:latin typeface="+mj-lt"/>
              </a:rPr>
              <a:t>Rail</a:t>
            </a:r>
            <a:br>
              <a:rPr lang="en-GB" altLang="de-DE">
                <a:latin typeface="+mj-lt"/>
              </a:rPr>
            </a:br>
            <a:r>
              <a:rPr lang="en-GB" altLang="de-DE">
                <a:latin typeface="+mj-lt"/>
              </a:rPr>
              <a:t>Cargo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8884796" y="3008465"/>
            <a:ext cx="1148590" cy="108505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8401" tIns="49785" rIns="78401" bIns="49785" anchor="ctr"/>
          <a:lstStyle>
            <a:lvl1pPr indent="1588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altLang="de-DE">
                <a:latin typeface="+mj-lt"/>
              </a:rPr>
              <a:t>Logistics</a:t>
            </a:r>
          </a:p>
        </p:txBody>
      </p:sp>
      <p:pic>
        <p:nvPicPr>
          <p:cNvPr id="37" name="Picture 18" descr="Containerschif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17679" b="626"/>
          <a:stretch>
            <a:fillRect/>
          </a:stretch>
        </p:blipFill>
        <p:spPr bwMode="auto">
          <a:xfrm>
            <a:off x="8891651" y="4495932"/>
            <a:ext cx="1148590" cy="9904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" descr="Container-Zuege_Fotolia_181441_X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/>
          <a:stretch>
            <a:fillRect/>
          </a:stretch>
        </p:blipFill>
        <p:spPr bwMode="auto">
          <a:xfrm>
            <a:off x="7593222" y="4495932"/>
            <a:ext cx="1148590" cy="9904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293650" y="3008465"/>
            <a:ext cx="1156592" cy="108505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8401" tIns="49785" rIns="78401" bIns="49785" anchor="ctr"/>
          <a:lstStyle>
            <a:lvl1pPr indent="1588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6696B5"/>
              </a:buClr>
              <a:buSzPct val="120000"/>
            </a:pPr>
            <a:r>
              <a:rPr lang="en-GB" altLang="de-DE">
                <a:latin typeface="+mj-lt"/>
              </a:rPr>
              <a:t>(Heavy) Railways</a:t>
            </a: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998077" y="3008465"/>
            <a:ext cx="1148590" cy="108505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8401" tIns="49785" rIns="78401" bIns="49785" anchor="ctr"/>
          <a:lstStyle>
            <a:lvl1pPr indent="1588"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6696B5"/>
              </a:buClr>
              <a:buSzPct val="120000"/>
            </a:pPr>
            <a:r>
              <a:rPr lang="en-GB" altLang="de-DE">
                <a:latin typeface="+mj-lt"/>
              </a:rPr>
              <a:t>Short Distance Passenger Transport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Source: BSL Transportation </a:t>
            </a:r>
            <a:r>
              <a:rPr lang="de-DE" dirty="0" smtClean="0"/>
              <a:t>Consultants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37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1086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BSL Transportation </a:t>
            </a:r>
            <a:r>
              <a:rPr lang="de-DE" dirty="0" err="1"/>
              <a:t>offers</a:t>
            </a:r>
            <a:r>
              <a:rPr lang="de-DE" dirty="0"/>
              <a:t> a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consulting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 –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organisational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marketing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sales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CONSULTING PORTFOLIO</a:t>
            </a:r>
            <a:endParaRPr lang="de-DE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41841" y="3551640"/>
            <a:ext cx="2279773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/>
              <a:t>Process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41841" y="5239005"/>
            <a:ext cx="2279773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 smtClean="0"/>
              <a:t>Marketing and sales</a:t>
            </a:r>
            <a:endParaRPr lang="en-GB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95736" y="5239005"/>
            <a:ext cx="2547108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/>
              <a:t>M&amp;A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61598" y="5239005"/>
            <a:ext cx="3029797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 smtClean="0"/>
              <a:t>Controlling/management </a:t>
            </a:r>
            <a:r>
              <a:rPr lang="en-GB" b="1" dirty="0"/>
              <a:t>tools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236610" y="3551640"/>
            <a:ext cx="2279773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 smtClean="0"/>
              <a:t>Asset Management</a:t>
            </a:r>
            <a:endParaRPr lang="en-GB" b="1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31806" y="1975442"/>
            <a:ext cx="2914693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 smtClean="0"/>
              <a:t>Organisational concepts</a:t>
            </a:r>
            <a:endParaRPr lang="en-GB" b="1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53833" y="3891120"/>
            <a:ext cx="2992667" cy="12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Operations 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Maintenance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Overhead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Sales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852316" y="5609990"/>
            <a:ext cx="2992667" cy="124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Balanced score cards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Quality management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Controlling </a:t>
            </a:r>
            <a:br>
              <a:rPr lang="en-GB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concepts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...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53834" y="5609990"/>
            <a:ext cx="1952820" cy="128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Customer surveys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Ticketing and fare systems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Revenue sharing agreements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128552" y="3891121"/>
            <a:ext cx="2036612" cy="9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Procurement planning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Investment and maintenance mgmt.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935859" y="5560982"/>
            <a:ext cx="2901699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935859" y="3859615"/>
            <a:ext cx="2901699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31806" y="5560982"/>
            <a:ext cx="320359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631806" y="3850864"/>
            <a:ext cx="3130718" cy="875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31806" y="2290418"/>
            <a:ext cx="2901699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371251" y="5560982"/>
            <a:ext cx="1997936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936132" y="1975442"/>
            <a:ext cx="3092182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 smtClean="0"/>
              <a:t>Benchmarking/target </a:t>
            </a:r>
            <a:r>
              <a:rPr lang="en-GB" b="1" dirty="0"/>
              <a:t>costing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762524" y="2337676"/>
            <a:ext cx="2992667" cy="117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Cost / productivity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analysis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Target costing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Analysis of wage level agreements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3846067" y="2290418"/>
            <a:ext cx="324053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pic>
        <p:nvPicPr>
          <p:cNvPr id="26" name="Picture 22" descr="bild_analy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912" r="1215" b="912"/>
          <a:stretch>
            <a:fillRect/>
          </a:stretch>
        </p:blipFill>
        <p:spPr bwMode="auto">
          <a:xfrm>
            <a:off x="6214676" y="2402438"/>
            <a:ext cx="889260" cy="11306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bild_flottenpolit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76" y="3908623"/>
            <a:ext cx="1145457" cy="10799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bild_instrument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1966"/>
          <a:stretch/>
        </p:blipFill>
        <p:spPr bwMode="auto">
          <a:xfrm>
            <a:off x="9009487" y="5655402"/>
            <a:ext cx="1013792" cy="86814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bild_org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82" y="2405938"/>
            <a:ext cx="776014" cy="9797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bild_prozess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6" y="3922626"/>
            <a:ext cx="1336675" cy="10519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bild_merg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4013" r="3064" b="4515"/>
          <a:stretch>
            <a:fillRect/>
          </a:stretch>
        </p:blipFill>
        <p:spPr bwMode="auto">
          <a:xfrm>
            <a:off x="4665679" y="5702756"/>
            <a:ext cx="1407222" cy="9574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53833" y="2337676"/>
            <a:ext cx="2202067" cy="84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Operational and organisational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structure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Change management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Funding and financing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7352576" y="1968899"/>
            <a:ext cx="2725332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/>
              <a:t>Strategic </a:t>
            </a:r>
            <a:r>
              <a:rPr lang="en-GB" b="1" dirty="0" smtClean="0"/>
              <a:t>concepts</a:t>
            </a:r>
            <a:endParaRPr lang="en-GB" b="1" dirty="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7263465" y="2283875"/>
            <a:ext cx="2901699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7610617" y="2328939"/>
            <a:ext cx="2992667" cy="84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Market entry / bid support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Restructuring process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Innovation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and technology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management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" name="Picture 52" descr="tickets_automat_an_haltestell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/>
          <a:stretch/>
        </p:blipFill>
        <p:spPr bwMode="auto">
          <a:xfrm>
            <a:off x="2405053" y="5796855"/>
            <a:ext cx="1429479" cy="9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125045" y="3542592"/>
            <a:ext cx="2589808" cy="2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dirty="0" smtClean="0"/>
              <a:t>IT-Support</a:t>
            </a:r>
            <a:endParaRPr lang="en-GB" b="1" dirty="0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4047071" y="3882072"/>
            <a:ext cx="2560619" cy="12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6C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IT-Strategy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Process optimisation using tools like Depot Manage-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ment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Systems, ICTS etc.</a:t>
            </a:r>
          </a:p>
          <a:p>
            <a:pPr marL="222737" lvl="1" indent="-220925" algn="l">
              <a:lnSpc>
                <a:spcPct val="100000"/>
              </a:lnSpc>
              <a:spcBef>
                <a:spcPts val="100"/>
              </a:spcBef>
              <a:buSzPct val="120000"/>
              <a:buFont typeface="Wingdings" pitchFamily="2" charset="2"/>
              <a:buChar char="§"/>
              <a:tabLst>
                <a:tab pos="499798" algn="l"/>
              </a:tabLs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4125044" y="3841814"/>
            <a:ext cx="2589808" cy="875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de-DE"/>
          </a:p>
        </p:txBody>
      </p:sp>
      <p:sp>
        <p:nvSpPr>
          <p:cNvPr id="40" name="Rechteck 39"/>
          <p:cNvSpPr/>
          <p:nvPr/>
        </p:nvSpPr>
        <p:spPr bwMode="auto">
          <a:xfrm>
            <a:off x="553833" y="5094989"/>
            <a:ext cx="3417398" cy="179796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571494" y="5004791"/>
            <a:ext cx="1274234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de-DE" b="1" i="1" dirty="0" smtClean="0">
                <a:solidFill>
                  <a:srgbClr val="C00000"/>
                </a:solidFill>
              </a:rPr>
              <a:t>FOCUS</a:t>
            </a:r>
            <a:endParaRPr lang="de-DE" b="1" i="1" dirty="0">
              <a:solidFill>
                <a:srgbClr val="C00000"/>
              </a:solidFill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507057" y="1884912"/>
            <a:ext cx="3203724" cy="166653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510469" y="1717385"/>
            <a:ext cx="1274234" cy="335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e-DE" b="1" i="1" dirty="0" smtClean="0">
                <a:solidFill>
                  <a:srgbClr val="C00000"/>
                </a:solidFill>
              </a:rPr>
              <a:t>FOCUS</a:t>
            </a:r>
            <a:endParaRPr lang="de-DE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9039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flipV="1">
            <a:off x="5959708" y="3837724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Questions and panel discussion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V="1">
            <a:off x="2106340" y="3839311"/>
            <a:ext cx="2089895" cy="1119187"/>
          </a:xfrm>
          <a:prstGeom prst="homePlate">
            <a:avLst>
              <a:gd name="adj" fmla="val 20427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GB" sz="1600" b="1" dirty="0">
                <a:solidFill>
                  <a:schemeClr val="bg1"/>
                </a:solidFill>
              </a:rPr>
              <a:t>Introducing BSL Transportation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 flipV="1">
            <a:off x="4041382" y="3839311"/>
            <a:ext cx="2094754" cy="1128713"/>
          </a:xfrm>
          <a:prstGeom prst="chevron">
            <a:avLst>
              <a:gd name="adj" fmla="val 2123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extLst/>
        </p:spPr>
        <p:txBody>
          <a:bodyPr rot="10800000" vert="horz" lIns="72000" tIns="36000" rIns="72000" bIns="36000" anchor="ctr"/>
          <a:lstStyle/>
          <a:p>
            <a:pPr defTabSz="995363">
              <a:lnSpc>
                <a:spcPct val="100000"/>
              </a:lnSpc>
              <a:spcBef>
                <a:spcPts val="600"/>
              </a:spcBef>
              <a:buClr>
                <a:srgbClr val="6696B5"/>
              </a:buClr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Funding of public transport in Germany </a:t>
            </a:r>
          </a:p>
        </p:txBody>
      </p:sp>
    </p:spTree>
    <p:extLst>
      <p:ext uri="{BB962C8B-B14F-4D97-AF65-F5344CB8AC3E}">
        <p14:creationId xmlns:p14="http://schemas.microsoft.com/office/powerpoint/2010/main" val="181878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kt 3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498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68" name="think-cell Folie" r:id="rId20" imgW="270" imgH="270" progId="TCLayout.ActiveDocument.1">
                  <p:embed/>
                </p:oleObj>
              </mc:Choice>
              <mc:Fallback>
                <p:oleObj name="think-cell Foli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hteck 3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endParaRPr kumimoji="0" lang="de-DE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International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between </a:t>
            </a:r>
            <a:r>
              <a:rPr lang="en-US" dirty="0" err="1" smtClean="0"/>
              <a:t>european</a:t>
            </a:r>
            <a:r>
              <a:rPr lang="en-US" dirty="0" smtClean="0"/>
              <a:t> cities show that </a:t>
            </a:r>
            <a:r>
              <a:rPr lang="en-US" dirty="0"/>
              <a:t>fare revenues only cover part of the financial needs of </a:t>
            </a:r>
            <a:r>
              <a:rPr lang="en-US" dirty="0" smtClean="0"/>
              <a:t>public transportation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Source: </a:t>
            </a:r>
            <a:r>
              <a:rPr lang="de-DE" dirty="0"/>
              <a:t>Friedrich-Ebert-Stiftung </a:t>
            </a:r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01294931"/>
              </p:ext>
            </p:extLst>
          </p:nvPr>
        </p:nvGraphicFramePr>
        <p:xfrm>
          <a:off x="419100" y="2552700"/>
          <a:ext cx="6143557" cy="315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69" name="Diagramm" r:id="rId22" imgW="6143557" imgH="3152685" progId="MSGraph.Chart.8">
                  <p:embed followColorScheme="full"/>
                </p:oleObj>
              </mc:Choice>
              <mc:Fallback>
                <p:oleObj name="Diagramm" r:id="rId22" imgW="6143557" imgH="31526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9100" y="2552700"/>
                        <a:ext cx="6143557" cy="315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/>
          <p:cNvSpPr/>
          <p:nvPr>
            <p:custDataLst>
              <p:tags r:id="rId5"/>
            </p:custDataLst>
          </p:nvPr>
        </p:nvSpPr>
        <p:spPr bwMode="auto">
          <a:xfrm>
            <a:off x="2714625" y="5762625"/>
            <a:ext cx="554038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fld id="{9521BA60-7508-4B52-898E-24313263F079}" type="datetime'''''''''''''M''''a''''''''''''''''''''''''d''''rid'''''''''''">
              <a:rPr lang="en-US">
                <a:solidFill>
                  <a:schemeClr val="tx1"/>
                </a:solidFill>
              </a:rPr>
              <a:pPr/>
              <a:t>Madrid</a:t>
            </a:fld>
            <a:endParaRPr kumimoji="0" lang="de-D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1" name="Rechteck 20"/>
          <p:cNvSpPr/>
          <p:nvPr>
            <p:custDataLst>
              <p:tags r:id="rId6"/>
            </p:custDataLst>
          </p:nvPr>
        </p:nvSpPr>
        <p:spPr bwMode="auto">
          <a:xfrm>
            <a:off x="1595438" y="5762625"/>
            <a:ext cx="8112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fld id="{91CC208E-D1AA-44F0-BCE7-013C871A9225}" type="datetime'B''''''''''ar''c''''e''''lo''''''''na'''''">
              <a:rPr lang="en-US">
                <a:solidFill>
                  <a:schemeClr val="tx1"/>
                </a:solidFill>
              </a:rPr>
              <a:pPr/>
              <a:t>Barcelona</a:t>
            </a:fld>
            <a:endParaRPr kumimoji="0" lang="de-D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4" name="Rechteck 23"/>
          <p:cNvSpPr/>
          <p:nvPr>
            <p:custDataLst>
              <p:tags r:id="rId7"/>
            </p:custDataLst>
          </p:nvPr>
        </p:nvSpPr>
        <p:spPr bwMode="auto">
          <a:xfrm>
            <a:off x="776288" y="5762625"/>
            <a:ext cx="46672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fld id="{29EC3796-7566-4872-A98F-F76E20FF96F4}" type="datetime'Ber''''''''l''''''''''''''i''''n'''''''''''''''''''''">
              <a:rPr lang="en-US">
                <a:solidFill>
                  <a:schemeClr val="tx1"/>
                </a:solidFill>
              </a:rPr>
              <a:pPr/>
              <a:t>Berlin</a:t>
            </a:fld>
            <a:endParaRPr kumimoji="0" lang="de-D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0" name="Rechteck 9"/>
          <p:cNvSpPr/>
          <p:nvPr>
            <p:custDataLst>
              <p:tags r:id="rId8"/>
            </p:custDataLst>
          </p:nvPr>
        </p:nvSpPr>
        <p:spPr bwMode="auto">
          <a:xfrm>
            <a:off x="4764088" y="5762625"/>
            <a:ext cx="4175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fld id="{F3686013-4B86-4ABF-85E0-9A53B7D099AA}" type="datetime'''''P''''''''ar''''''''''''''i''''''''''''''''''''''''s'''''">
              <a:rPr lang="en-US">
                <a:solidFill>
                  <a:schemeClr val="tx1"/>
                </a:solidFill>
              </a:rPr>
              <a:pPr/>
              <a:t>Paris</a:t>
            </a:fld>
            <a:endParaRPr kumimoji="0" lang="de-D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15" name="Rechteck 14"/>
          <p:cNvSpPr/>
          <p:nvPr>
            <p:custDataLst>
              <p:tags r:id="rId9"/>
            </p:custDataLst>
          </p:nvPr>
        </p:nvSpPr>
        <p:spPr bwMode="auto">
          <a:xfrm>
            <a:off x="3522663" y="5762625"/>
            <a:ext cx="91916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fld id="{B1E40927-5359-466E-A5A7-395160BDCA0B}" type="datetime'''''''''Am''''''''''ste''r''''''''''d''''a''m'''''''''''''">
              <a:rPr lang="en-US">
                <a:solidFill>
                  <a:schemeClr val="tx1"/>
                </a:solidFill>
              </a:rPr>
              <a:pPr/>
              <a:t>Amsterdam</a:t>
            </a:fld>
            <a:endParaRPr kumimoji="0" lang="de-D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7" name="Rechteck 26"/>
          <p:cNvSpPr/>
          <p:nvPr>
            <p:custDataLst>
              <p:tags r:id="rId10"/>
            </p:custDataLst>
          </p:nvPr>
        </p:nvSpPr>
        <p:spPr bwMode="auto">
          <a:xfrm>
            <a:off x="5661025" y="5762625"/>
            <a:ext cx="604838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95363">
              <a:lnSpc>
                <a:spcPct val="100000"/>
              </a:lnSpc>
              <a:spcBef>
                <a:spcPct val="0"/>
              </a:spcBef>
            </a:pPr>
            <a:fld id="{C9D4D156-27FF-4568-8B3D-582152C40164}" type="datetime'''''''''Br''üs''s''''''''''''el'''''''''''">
              <a:rPr lang="en-US">
                <a:solidFill>
                  <a:schemeClr val="tx1"/>
                </a:solidFill>
              </a:rPr>
              <a:pPr/>
              <a:t>Brüssel</a:t>
            </a:fld>
            <a:endParaRPr kumimoji="0" lang="de-D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33" name="Rechteck 32"/>
          <p:cNvSpPr/>
          <p:nvPr>
            <p:custDataLst>
              <p:tags r:id="rId11"/>
            </p:custDataLst>
          </p:nvPr>
        </p:nvSpPr>
        <p:spPr bwMode="auto">
          <a:xfrm>
            <a:off x="6510338" y="3325813"/>
            <a:ext cx="250825" cy="187325"/>
          </a:xfrm>
          <a:prstGeom prst="rect">
            <a:avLst/>
          </a:prstGeom>
          <a:solidFill>
            <a:srgbClr val="DC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>
            <p:custDataLst>
              <p:tags r:id="rId12"/>
            </p:custDataLst>
          </p:nvPr>
        </p:nvSpPr>
        <p:spPr bwMode="auto">
          <a:xfrm>
            <a:off x="6510338" y="2798763"/>
            <a:ext cx="250825" cy="187325"/>
          </a:xfrm>
          <a:prstGeom prst="rect">
            <a:avLst/>
          </a:prstGeom>
          <a:solidFill>
            <a:srgbClr val="7878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>
            <p:custDataLst>
              <p:tags r:id="rId13"/>
            </p:custDataLst>
          </p:nvPr>
        </p:nvSpPr>
        <p:spPr bwMode="auto">
          <a:xfrm>
            <a:off x="6510338" y="3062288"/>
            <a:ext cx="250825" cy="187325"/>
          </a:xfrm>
          <a:prstGeom prst="rect">
            <a:avLst/>
          </a:prstGeom>
          <a:solidFill>
            <a:srgbClr val="AA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>
            <p:custDataLst>
              <p:tags r:id="rId14"/>
            </p:custDataLst>
          </p:nvPr>
        </p:nvSpPr>
        <p:spPr bwMode="auto">
          <a:xfrm>
            <a:off x="6510338" y="3589338"/>
            <a:ext cx="250825" cy="187325"/>
          </a:xfrm>
          <a:prstGeom prst="rect">
            <a:avLst/>
          </a:prstGeom>
          <a:solidFill>
            <a:srgbClr val="96BE0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Rechteck 33"/>
          <p:cNvSpPr/>
          <p:nvPr>
            <p:custDataLst>
              <p:tags r:id="rId15"/>
            </p:custDataLst>
          </p:nvPr>
        </p:nvSpPr>
        <p:spPr bwMode="auto">
          <a:xfrm>
            <a:off x="6811963" y="3584575"/>
            <a:ext cx="11414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l" defTabSz="995363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Fare revenues</a:t>
            </a:r>
            <a:endParaRPr kumimoji="0" lang="de-D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36" name="Rechteck 35"/>
          <p:cNvSpPr/>
          <p:nvPr>
            <p:custDataLst>
              <p:tags r:id="rId16"/>
            </p:custDataLst>
          </p:nvPr>
        </p:nvSpPr>
        <p:spPr bwMode="auto">
          <a:xfrm>
            <a:off x="6811963" y="3057525"/>
            <a:ext cx="2205038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l" defTabSz="995363">
              <a:lnSpc>
                <a:spcPct val="100000"/>
              </a:lnSpc>
              <a:spcBef>
                <a:spcPct val="0"/>
              </a:spcBef>
            </a:pPr>
            <a:fld id="{E0C33DC2-6C1A-4F90-AC39-4D396F4976C3}" type="datetime'F''e''''''es (''''''''''V''ers''emen''t ''Tr''ans''''p''ort)'">
              <a:rPr lang="en-US">
                <a:solidFill>
                  <a:schemeClr val="tx1"/>
                </a:solidFill>
              </a:rPr>
              <a:pPr/>
              <a:t>Fees (Versement Transport)</a:t>
            </a:fld>
            <a:endParaRPr kumimoji="0" lang="de-D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37" name="Rechteck 36"/>
          <p:cNvSpPr/>
          <p:nvPr>
            <p:custDataLst>
              <p:tags r:id="rId17"/>
            </p:custDataLst>
          </p:nvPr>
        </p:nvSpPr>
        <p:spPr bwMode="auto">
          <a:xfrm>
            <a:off x="6811963" y="2794000"/>
            <a:ext cx="1220788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l" defTabSz="995363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Other revenues</a:t>
            </a:r>
            <a:endParaRPr kumimoji="0" lang="de-D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35" name="Rechteck 34"/>
          <p:cNvSpPr/>
          <p:nvPr>
            <p:custDataLst>
              <p:tags r:id="rId18"/>
            </p:custDataLst>
          </p:nvPr>
        </p:nvSpPr>
        <p:spPr bwMode="auto">
          <a:xfrm>
            <a:off x="6811962" y="3321050"/>
            <a:ext cx="111442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7778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995363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Public funding</a:t>
            </a:r>
            <a:endParaRPr kumimoji="0" lang="de-D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60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442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80" name="think-cell Folie" r:id="rId35" imgW="270" imgH="270" progId="TCLayout.ActiveDocument.1">
                  <p:embed/>
                </p:oleObj>
              </mc:Choice>
              <mc:Fallback>
                <p:oleObj name="think-cell Folie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hteck 3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95363">
              <a:spcBef>
                <a:spcPct val="0"/>
              </a:spcBef>
            </a:pPr>
            <a:endParaRPr kumimoji="0" lang="de-DE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sym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464646"/>
                </a:solidFill>
              </a:rPr>
              <a:t>German </a:t>
            </a:r>
            <a:r>
              <a:rPr lang="de-DE" dirty="0" err="1">
                <a:solidFill>
                  <a:srgbClr val="464646"/>
                </a:solidFill>
              </a:rPr>
              <a:t>funding</a:t>
            </a:r>
            <a:r>
              <a:rPr lang="de-DE" dirty="0">
                <a:solidFill>
                  <a:srgbClr val="464646"/>
                </a:solidFill>
              </a:rPr>
              <a:t> </a:t>
            </a:r>
            <a:r>
              <a:rPr lang="de-DE" dirty="0" err="1">
                <a:solidFill>
                  <a:srgbClr val="464646"/>
                </a:solidFill>
              </a:rPr>
              <a:t>structure</a:t>
            </a:r>
            <a:r>
              <a:rPr lang="de-DE" dirty="0">
                <a:solidFill>
                  <a:srgbClr val="464646"/>
                </a:solidFill>
              </a:rPr>
              <a:t> </a:t>
            </a:r>
            <a:r>
              <a:rPr lang="de-DE" dirty="0" smtClean="0">
                <a:solidFill>
                  <a:srgbClr val="464646"/>
                </a:solidFill>
              </a:rPr>
              <a:t>(1/2</a:t>
            </a:r>
            <a:r>
              <a:rPr lang="de-DE" dirty="0">
                <a:solidFill>
                  <a:srgbClr val="464646"/>
                </a:solidFill>
              </a:rPr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Germany fare revenues on average only cover 37% of the total public transport costs – high operational subsidies needed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Source: BSL Transportation Consultants Research</a:t>
            </a:r>
            <a:endParaRPr lang="en-US" dirty="0"/>
          </a:p>
        </p:txBody>
      </p:sp>
      <p:cxnSp>
        <p:nvCxnSpPr>
          <p:cNvPr id="7" name="Gerade Verbindung 6"/>
          <p:cNvCxnSpPr/>
          <p:nvPr>
            <p:custDataLst>
              <p:tags r:id="rId4"/>
            </p:custDataLst>
          </p:nvPr>
        </p:nvCxnSpPr>
        <p:spPr bwMode="auto">
          <a:xfrm>
            <a:off x="8505825" y="5362575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>
            <p:custDataLst>
              <p:tags r:id="rId5"/>
            </p:custDataLst>
          </p:nvPr>
        </p:nvCxnSpPr>
        <p:spPr bwMode="auto">
          <a:xfrm>
            <a:off x="5495925" y="4705350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>
            <p:custDataLst>
              <p:tags r:id="rId6"/>
            </p:custDataLst>
          </p:nvPr>
        </p:nvCxnSpPr>
        <p:spPr bwMode="auto">
          <a:xfrm>
            <a:off x="4486275" y="4705350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/>
          <p:nvPr>
            <p:custDataLst>
              <p:tags r:id="rId7"/>
            </p:custDataLst>
          </p:nvPr>
        </p:nvCxnSpPr>
        <p:spPr bwMode="auto">
          <a:xfrm>
            <a:off x="7496175" y="4972050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>
            <p:custDataLst>
              <p:tags r:id="rId8"/>
            </p:custDataLst>
          </p:nvPr>
        </p:nvCxnSpPr>
        <p:spPr bwMode="auto">
          <a:xfrm>
            <a:off x="3486150" y="4438650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>
            <p:custDataLst>
              <p:tags r:id="rId9"/>
            </p:custDataLst>
          </p:nvPr>
        </p:nvCxnSpPr>
        <p:spPr bwMode="auto">
          <a:xfrm>
            <a:off x="2486025" y="3371850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>
            <p:custDataLst>
              <p:tags r:id="rId10"/>
            </p:custDataLst>
          </p:nvPr>
        </p:nvCxnSpPr>
        <p:spPr bwMode="auto">
          <a:xfrm>
            <a:off x="1476375" y="3162300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>
            <p:custDataLst>
              <p:tags r:id="rId11"/>
            </p:custDataLst>
          </p:nvPr>
        </p:nvCxnSpPr>
        <p:spPr bwMode="auto">
          <a:xfrm>
            <a:off x="6496050" y="4972050"/>
            <a:ext cx="4476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15" name="Objekt 14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123567298"/>
              </p:ext>
            </p:extLst>
          </p:nvPr>
        </p:nvGraphicFramePr>
        <p:xfrm>
          <a:off x="609600" y="3048000"/>
          <a:ext cx="9229657" cy="264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81" name="Diagramm" r:id="rId37" imgW="9229657" imgH="2648040" progId="MSGraph.Chart.8">
                  <p:embed followColorScheme="full"/>
                </p:oleObj>
              </mc:Choice>
              <mc:Fallback>
                <p:oleObj name="Diagramm" r:id="rId37" imgW="9229657" imgH="26480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9229657" cy="2648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69" name="Freihandform 68"/>
          <p:cNvSpPr/>
          <p:nvPr>
            <p:custDataLst>
              <p:tags r:id="rId13"/>
            </p:custDataLst>
          </p:nvPr>
        </p:nvSpPr>
        <p:spPr bwMode="auto">
          <a:xfrm>
            <a:off x="7672388" y="5518150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1588" algn="ctr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de-DE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Freihandform 67"/>
          <p:cNvSpPr/>
          <p:nvPr>
            <p:custDataLst>
              <p:tags r:id="rId14"/>
            </p:custDataLst>
          </p:nvPr>
        </p:nvSpPr>
        <p:spPr bwMode="auto">
          <a:xfrm>
            <a:off x="7729538" y="5518150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>
            <p:custDataLst>
              <p:tags r:id="rId15"/>
            </p:custDataLst>
          </p:nvPr>
        </p:nvSpPr>
        <p:spPr bwMode="auto">
          <a:xfrm>
            <a:off x="7672388" y="5518150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145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833688" y="5753100"/>
            <a:ext cx="75247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DC4E8403-B05A-4A46-B428-47AA39E9805B}" type="datetime'O''''t''''''her ''s''ub''''''''''''''''s''''''i''di''''e''s'">
              <a:rPr lang="en-US" sz="1400"/>
              <a:pPr/>
              <a:t>Other subsidies</a:t>
            </a:fld>
            <a:endParaRPr lang="de-DE" sz="1400" dirty="0">
              <a:latin typeface="Arial"/>
              <a:sym typeface="Arial"/>
            </a:endParaRPr>
          </a:p>
        </p:txBody>
      </p:sp>
      <p:sp>
        <p:nvSpPr>
          <p:cNvPr id="27" name="Textplatzhalter 146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013075" y="3787775"/>
            <a:ext cx="3952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wrap="none" lIns="25400" tIns="0" rIns="25400" bIns="0" anchor="ctr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45B73FF7-7189-4ED2-8720-067BAE7B1EEF}" type="datetime'''10''''''''''''''''''''.''''''''''''7'''''''''''''''''''''">
              <a:rPr lang="en-US" sz="1400">
                <a:solidFill>
                  <a:schemeClr val="bg1"/>
                </a:solidFill>
              </a:rPr>
              <a:pPr/>
              <a:t>10.7</a:t>
            </a:fld>
            <a:endParaRPr lang="de-DE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0" name="Rechteck 29"/>
          <p:cNvSpPr/>
          <p:nvPr>
            <p:custDataLst>
              <p:tags r:id="rId18"/>
            </p:custDataLst>
          </p:nvPr>
        </p:nvSpPr>
        <p:spPr bwMode="auto">
          <a:xfrm>
            <a:off x="774700" y="5753100"/>
            <a:ext cx="850900" cy="234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fld id="{E3D11DFE-17BD-46D0-ADC6-72F7CE9CB50F}" type="datetime'T''ot''''al'' ''c''o''''''''''''''s''''''''t''''s'''''''''''">
              <a:rPr lang="en-US"/>
              <a:pPr/>
              <a:t>Total costs</a:t>
            </a:fld>
            <a:endParaRPr lang="de-DE" sz="1400" strike="noStrike" cap="none" normalizeH="0" dirty="0" err="1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 useBgFill="1">
        <p:nvSpPr>
          <p:cNvPr id="29" name="Textplatzhalter 100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057400" y="3149600"/>
            <a:ext cx="296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</a:extLst>
        </p:spPr>
        <p:txBody>
          <a:bodyPr wrap="none" lIns="25400" tIns="0" rIns="25400" bIns="0" anchor="ctr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8A33ED37-6881-4C1C-8AC2-FBCFD12F8C96}" type="datetime'''''''''''2''''''''''''''''''''''''''''''''''''''''''''.2'''''">
              <a:rPr lang="en-US" sz="1400">
                <a:solidFill>
                  <a:schemeClr val="bg1"/>
                </a:solidFill>
              </a:rPr>
              <a:pPr/>
              <a:t>2.2</a:t>
            </a:fld>
            <a:endParaRPr lang="de-DE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8" name="Rechteck 27"/>
          <p:cNvSpPr/>
          <p:nvPr>
            <p:custDataLst>
              <p:tags r:id="rId20"/>
            </p:custDataLst>
          </p:nvPr>
        </p:nvSpPr>
        <p:spPr bwMode="auto">
          <a:xfrm>
            <a:off x="1603375" y="5753100"/>
            <a:ext cx="1204913" cy="46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fld id="{6CD56A39-05BF-463E-959C-3197B2D7204A}" type="datetime'''T''''a''ri''''f'' lo''s''''''s co''mpe''n''s''at''''''ion'">
              <a:rPr lang="en-US"/>
              <a:pPr/>
              <a:t>Tarif loss compensation</a:t>
            </a:fld>
            <a:r>
              <a:rPr lang="en-US" sz="1400" dirty="0" smtClean="0"/>
              <a:t>s</a:t>
            </a:r>
            <a:endParaRPr lang="de-DE" sz="1400" strike="noStrike" cap="none" normalizeH="0" dirty="0" err="1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9" name="Textplatzhalter 10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780463" y="5753100"/>
            <a:ext cx="90011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0BEBC27B-A7FC-44CC-8B5D-7B2E1618FC6E}" type="datetime'Pay by'''''''' ''''r''''''''i''''''de'''''''''''''">
              <a:rPr lang="en-US" sz="1400"/>
              <a:pPr/>
              <a:t>Pay by ride</a:t>
            </a:fld>
            <a:endParaRPr lang="de-DE" sz="1400" dirty="0">
              <a:latin typeface="Arial"/>
              <a:sym typeface="Arial"/>
            </a:endParaRPr>
          </a:p>
        </p:txBody>
      </p:sp>
      <p:sp>
        <p:nvSpPr>
          <p:cNvPr id="36" name="Textplatzhalter 9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082088" y="5102225"/>
            <a:ext cx="296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b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E475EDC0-465B-4285-8856-A319AD057568}" type="datetime'2''''''''.''''''''''''3'''''''''''''''''''''''">
              <a:rPr lang="en-US" sz="1400"/>
              <a:pPr/>
              <a:t>2.3</a:t>
            </a:fld>
            <a:endParaRPr lang="de-DE" sz="1400">
              <a:latin typeface="Arial"/>
              <a:sym typeface="Arial"/>
            </a:endParaRPr>
          </a:p>
        </p:txBody>
      </p:sp>
      <p:sp>
        <p:nvSpPr>
          <p:cNvPr id="20" name="Textplatzhalter 10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913688" y="5753100"/>
            <a:ext cx="6223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06F2FD8E-5201-45CB-A489-D4511388F32D}" type="datetime'''T''''he''''r''eof'' s''''''''''''ea''''son t''ic''''ke''ts'">
              <a:rPr lang="en-US" sz="1400"/>
              <a:pPr/>
              <a:t>Thereof season tickets</a:t>
            </a:fld>
            <a:endParaRPr lang="de-DE" sz="1400" dirty="0">
              <a:latin typeface="Arial"/>
              <a:sym typeface="Arial"/>
            </a:endParaRPr>
          </a:p>
        </p:txBody>
      </p:sp>
      <p:sp>
        <p:nvSpPr>
          <p:cNvPr id="21" name="Textplatzhalter 106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077200" y="5049838"/>
            <a:ext cx="296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wrap="none" lIns="25400" tIns="0" rIns="25400" bIns="0" anchor="ctr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130ACE67-BADF-44DC-8F21-75DE1C935A8E}" type="datetime'''''4.''''''''''''''''''''''''''''''''''''''0'''">
              <a:rPr lang="en-US" sz="1400">
                <a:solidFill>
                  <a:schemeClr val="bg1"/>
                </a:solidFill>
              </a:rPr>
              <a:pPr/>
              <a:t>4.0</a:t>
            </a:fld>
            <a:endParaRPr lang="de-DE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2" name="Rechteck 21"/>
          <p:cNvSpPr/>
          <p:nvPr>
            <p:custDataLst>
              <p:tags r:id="rId25"/>
            </p:custDataLst>
          </p:nvPr>
        </p:nvSpPr>
        <p:spPr bwMode="auto">
          <a:xfrm>
            <a:off x="6850063" y="5753100"/>
            <a:ext cx="741363" cy="576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fld id="{A14A8A45-1DE8-4FD0-984C-72E4F1AB9840}" type="datetime'''T''''A'' Far''''''''''''''''e'''''''' ''&#10;''''reven''ues'">
              <a:rPr lang="en-US"/>
              <a:pPr/>
              <a:t>TA Fare 
revenues</a:t>
            </a:fld>
            <a:endParaRPr lang="de-DE" sz="1400" strike="noStrike" cap="none" normalizeH="0" dirty="0" err="1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23" name="Textplatzhalter 11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7072313" y="4711700"/>
            <a:ext cx="296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b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D5A1A15A-7B38-4F48-8A1F-EF3CEFCF1865}" type="datetime'''''''''''''''''''''''''''''''6''.''''''''''3'''''''''">
              <a:rPr lang="en-US" sz="1400"/>
              <a:pPr/>
              <a:t>6.3</a:t>
            </a:fld>
            <a:endParaRPr lang="de-DE" sz="1400" dirty="0">
              <a:latin typeface="Arial"/>
              <a:sym typeface="Arial"/>
            </a:endParaRPr>
          </a:p>
        </p:txBody>
      </p:sp>
      <p:sp>
        <p:nvSpPr>
          <p:cNvPr id="33" name="Textplatzhalt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753100" y="5753100"/>
            <a:ext cx="935038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E3F40C66-B713-495C-BC0C-747E5F20B5BD}" type="datetime'e''''x'' ''''T''A'''' ''''''''-''''Fa''re re''v''''enu''''es'">
              <a:rPr lang="en-US" sz="1400"/>
              <a:pPr/>
              <a:t>ex TA -Fare revenues</a:t>
            </a:fld>
            <a:endParaRPr lang="de-DE" sz="1400">
              <a:latin typeface="Arial"/>
              <a:sym typeface="Arial"/>
            </a:endParaRPr>
          </a:p>
        </p:txBody>
      </p:sp>
      <p:sp useBgFill="1">
        <p:nvSpPr>
          <p:cNvPr id="34" name="Textplatzhalter 5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072188" y="4721225"/>
            <a:ext cx="296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25400" tIns="0" rIns="25400" bIns="0" anchor="ctr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B5CFAD1E-9E6F-4FF1-9EF8-597C695F0BBB}" type="datetime'2''''''''''.''''''''''''''''''7'''''''''''">
              <a:rPr lang="en-US" sz="1400">
                <a:solidFill>
                  <a:schemeClr val="bg1"/>
                </a:solidFill>
              </a:rPr>
              <a:pPr/>
              <a:t>2.7</a:t>
            </a:fld>
            <a:endParaRPr lang="de-DE" sz="14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5" name="Textplatzhalter 3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845050" y="5753100"/>
            <a:ext cx="741363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DD08708C-7A19-4E99-93A8-BB99E22EC1BA}" type="datetime'''''F''''a''re'''''''' r''''e''''''ven''u''''''''e''''''''s'''">
              <a:rPr lang="en-US" sz="1400"/>
              <a:pPr/>
              <a:t>Fare revenues</a:t>
            </a:fld>
            <a:endParaRPr lang="de-DE" sz="1400" dirty="0">
              <a:latin typeface="Arial"/>
              <a:sym typeface="Arial"/>
            </a:endParaRPr>
          </a:p>
        </p:txBody>
      </p:sp>
      <p:sp>
        <p:nvSpPr>
          <p:cNvPr id="32" name="Textplatzhalter 4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067300" y="5030788"/>
            <a:ext cx="296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ctr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EBB88246-D327-4459-BF64-B456C85E3F2F}" type="datetime'9''''''''.''''''''''''''''''0'''''''''''''">
              <a:rPr lang="en-US" sz="1400"/>
              <a:pPr/>
              <a:t>9.0</a:t>
            </a:fld>
            <a:endParaRPr lang="de-DE" sz="1400">
              <a:latin typeface="Arial"/>
              <a:sym typeface="Arial"/>
            </a:endParaRPr>
          </a:p>
        </p:txBody>
      </p:sp>
      <p:sp>
        <p:nvSpPr>
          <p:cNvPr id="24" name="Textplatzhalter 97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721100" y="5753100"/>
            <a:ext cx="9779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C0A7B3C6-3680-491B-824E-93BE7C9F3AD2}" type="datetime'''Ot''her rev''enu''''''e (''ad''vertis''ing, ''e''tc.'')'''">
              <a:rPr lang="en-US" sz="1400"/>
              <a:pPr/>
              <a:t>Other revenue (advertising, etc.)</a:t>
            </a:fld>
            <a:endParaRPr lang="de-DE" sz="1400" dirty="0">
              <a:latin typeface="Arial"/>
              <a:sym typeface="Arial"/>
            </a:endParaRPr>
          </a:p>
        </p:txBody>
      </p:sp>
      <p:sp useBgFill="1">
        <p:nvSpPr>
          <p:cNvPr id="25" name="Textplatzhalter 98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062413" y="4454525"/>
            <a:ext cx="296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25400" tIns="0" rIns="25400" bIns="0" anchor="ctr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65BA5EB2-B453-4F74-9CB4-ADB16A6885E8}" type="datetime'''''''''''''''2''''''''''''.''''7'''''''''''''''''''''''''">
              <a:rPr lang="en-US" sz="1400">
                <a:solidFill>
                  <a:schemeClr val="bg1"/>
                </a:solidFill>
              </a:rPr>
              <a:pPr/>
              <a:t>2.7</a:t>
            </a:fld>
            <a:endParaRPr lang="de-DE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1" name="Textplatzhalter 94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003300" y="2901950"/>
            <a:ext cx="3952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anchor="b" anchorCtr="0">
            <a:noAutofit/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C5139668-E821-4C29-94E9-E9A52A05BF27}" type="datetime'''2''4''''''''''''''''''.''''''6'''''''''''''''''''''''">
              <a:rPr lang="en-US" sz="1400"/>
              <a:pPr/>
              <a:t>24.6</a:t>
            </a:fld>
            <a:endParaRPr lang="de-DE" sz="1400" dirty="0">
              <a:latin typeface="Arial"/>
              <a:sym typeface="Arial"/>
            </a:endParaRPr>
          </a:p>
        </p:txBody>
      </p:sp>
      <p:sp>
        <p:nvSpPr>
          <p:cNvPr id="38" name="Rectangle 6"/>
          <p:cNvSpPr txBox="1">
            <a:spLocks noChangeArrowheads="1"/>
          </p:cNvSpPr>
          <p:nvPr/>
        </p:nvSpPr>
        <p:spPr bwMode="auto">
          <a:xfrm>
            <a:off x="6040438" y="6723063"/>
            <a:ext cx="32146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70" name="Textfeld 69"/>
          <p:cNvSpPr txBox="1"/>
          <p:nvPr/>
        </p:nvSpPr>
        <p:spPr>
          <a:xfrm>
            <a:off x="774700" y="2387945"/>
            <a:ext cx="8905875" cy="32251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sz="1600" b="1" dirty="0"/>
              <a:t>Revenue structure public transport in Germany (</a:t>
            </a:r>
            <a:r>
              <a:rPr lang="en-US" sz="1600" b="1" dirty="0" err="1"/>
              <a:t>bn</a:t>
            </a:r>
            <a:r>
              <a:rPr lang="en-US" sz="1600" b="1" dirty="0"/>
              <a:t> EUR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49652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xU_ZNC0kKGw7tiuW2rZ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iqd4Fs8U2cSgFpqC2TS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raZPLrX0a2D1Vk6RSH5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mBHpqyWEGNufJKbexN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cOLPaPsEeGhYM6jTAwB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ftTpQBUEyOmkoJP1Rfs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QfnbvEg0utH8EeqlvMu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G0NDHp5kaonWF4Ab2en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kJ3Vjfh0WCoBrYG_mX.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liDinu3UyVFEvmQBiR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1i.ILAE6vcILJE.zMj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s20GlQTkyY_U98CEwgK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ztF4EEYk.washMAbvhl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4W3bjF0KCMat2vXShl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prf_jjIEuWs492Xnhgr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4W3bjF0KCMat2vXShl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prf_jjIEuWs492Xnhgr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4W3bjF0KCMat2vXSh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prf_jjIEuWs492Xnhgr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4W3bjF0KCMat2vXShl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prf_jjIEuWs492Xnhgr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60dRlJG0ayVO4gYfII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aJuunay0S7P9YCbsDVH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4r3QdhsUym4LvtEMnOm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XxqlU260SrWwp40iMt2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A45FQJDEqDF8.6lUx29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NUP5RQqU2UIlz2RCng8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lD0OuMyUS6b9HgIY6B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QI1wQswUGqAEW8VPpbQ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D0ngmpw06ulkRsnvD_n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SIWzbMpkOQjPexy8ciK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nLKJmmlUipvu2tdJI3O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N6aftF3Eu.4fAlbK5hw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Hni76wbEybFjNqF2Jzb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dmzlp6kEO5sN1I25hGA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ZoMcSNDU6A3uVyuv.WK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uJXFZRN0e_NYKxQh5ae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2wizKum0WEcJfTPN2B5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ktB8KIBEOBXgpZbi2RF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rF9Z7LikGEU_QcBbsOD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Suu05ZvE2P_i5Jml4RM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l54_GrPE6ltlHE4IJlh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pKc3waT0y.H_Vp2a2hQ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y1.EwdFkiXdSGNz0Ogg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6tyCkdpkSDhhhN6rutE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TqAKDGO0GPWLtEZV8eG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rEPuMgYEiCqq3i8rBH9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9R8qEoAEOgbJ8HgPTBp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_Gb.fxs0uov4TmU7Vu5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E.xvl1s0G8Jk0O3BTFQ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H1l9mOnUme8_ebvckFv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08pG4SxU.sByQX41uJ2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N6usLUK0uvOJ6JxutcC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45F.ZEZkub2NA0OIw2m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AH0EXH06eMpU1m.Ewv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m2RljTFUW1IckQG4fVB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GSC9qTXkK9WPHVi5pjq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WUISN8OE2BfoyqJ_qM5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JxYUZVGESfeZSR3MJxH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yd5cRg.EmWGJaBBYMH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cdZmfCG0ubcucHjeGmc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a6n.6i1kSjuFHQC2yuH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eDmfSCw02OeWhStup80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2zSvWMsUSXJX0MsbTQ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nI0P74L0OYyn4PKRC3n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NsAv8pmUiA8EWp8qbx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m7qVMTA02cxyr0uauud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9iy97OEE.vLjqJL9wkp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pYFKdBpUSmfV_kaufku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fLbU58FEC606hBII8x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KS4uc5dEyvKrP4jy0o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l18CTPXUWyHbipcfJER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i_spOW0ecNb.VxqmLC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2fgP7BJUGcIH1Y_5UD7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OfvJexJUGHDqq.3OOOD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b1v9VVM0Ol3iVzSK8m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o27SroMUKk5ktydbl7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mme759PUycNlTGzKcDn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8tj6Oh3EWiqYPJjejrj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eUerhnhk.JIzqLdZDf1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tYxxVPMkqH_yFzuP8C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uSYERPzU.IWdVe49pJ_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hhAYgCX0iIHMJLC4dv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I3ZtvpIEqi0vVjXXWa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cjYY0_eEu1pOS_CpR0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nVsvid9Ue4K1cF3gq79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crVT9BP0qv71kR4W9G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hztGDN.EWlY5R7_4699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MpLhGllk25W1IAAZlcN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5kRx2xtUWx0SUbZFCk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2nRqRXwE2pLA_rhnHNQ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Gcmwowv0e6A6fjQRLo0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VX2kMDLEiUEqr78lK1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_SQaVbnUq9N4b5_mLVb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m8K301tkWX61wRNJdj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YK0t69K0.QHzmlXOoQB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_iEIhVH0qJlmaUSCUcn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r3ku5qfkaIp_6Ce8DX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kSlHDzR0WTWSTyenukJ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Xcl_.S9kerKcIhCg.JA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vItX1jbkegENqLjBtly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95LT7Ad02wV5ywlft.w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4X8ikb0UqtEGjtgBbZV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TQ9O2xB0CjAN0RjaYuL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S30Yfzb0GIs2q0j93TV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jY9KuO80Cm_fcry6t0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hVoMBSPUObBWb2zQm2.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RYWolbSEyQk6XhKlsIV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svpYO4XU2PkURk7fSl7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XUahiiYky_lGOr5Xl2Q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fbr39MXkObPwRZe8Y8g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WerBflT0qt_F3XRzj_e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M0cvDHOkWtbHC1r3LR1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77kE5FdUmBkK4skGDyw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Nu2PuFR0WphV0SodlAf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vRluAoUCTZh_5m2aal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R_0VSmSk.T2A7NBhTK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SpiOrq9kmc_qsKWQ7X1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x6rAYM2EOtP6p4ZE8Xe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Bbdhp3.EqZafaP2k5mH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Kh6vfYkEq5TTuFhAoJj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n4I5QJZUucnodJ13Vke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WqDB84tUqEBFwVC2Hd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kQDCHj3EaZnjrD_Mtc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gqkQnuj0KJWQu7RUl3_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BVWf0C0UaC0TyKmnTgn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J4bM3P1Uy77aYtMq3TO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otXzNcfkaoMC3z8D3cV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I8sxRj30awajIOBJvnO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cU2CAh90SzP2I3poTgK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OAp3Y1HUespvLi0Kj9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RFzjZ2VUiW6tLpjnT.L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lxYJCCVEmVgA1o6qIjM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.DOqbirkCbnPC.ab5nv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K2zqNwO0yGMFMXy9wey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ssQCRVvEa26.r98NIB6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u0FISpoUyiQzBlTFzHR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WFLuhDs0uGaneIO9ufI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7xuc6jU2TlCdgapT_.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BI01Dps0i6kE9A0I3zb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pNPiOFzUSuT42oQ4QCY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QjWRe3lEKW5Y4p6kJzv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Tt7hOocEioNcubA8nzdw"/>
</p:tagLst>
</file>

<file path=ppt/theme/theme1.xml><?xml version="1.0" encoding="utf-8"?>
<a:theme xmlns:a="http://schemas.openxmlformats.org/drawingml/2006/main" name="blank">
  <a:themeElements>
    <a:clrScheme name="BSL_Colorset">
      <a:dk1>
        <a:srgbClr val="464646"/>
      </a:dk1>
      <a:lt1>
        <a:srgbClr val="FFFFFF"/>
      </a:lt1>
      <a:dk2>
        <a:srgbClr val="AAAAAA"/>
      </a:dk2>
      <a:lt2>
        <a:srgbClr val="787878"/>
      </a:lt2>
      <a:accent1>
        <a:srgbClr val="DCDCDC"/>
      </a:accent1>
      <a:accent2>
        <a:srgbClr val="003F2D"/>
      </a:accent2>
      <a:accent3>
        <a:srgbClr val="96BE0D"/>
      </a:accent3>
      <a:accent4>
        <a:srgbClr val="DFF78C"/>
      </a:accent4>
      <a:accent5>
        <a:srgbClr val="FFC000"/>
      </a:accent5>
      <a:accent6>
        <a:srgbClr val="B40000"/>
      </a:accent6>
      <a:hlink>
        <a:srgbClr val="464646"/>
      </a:hlink>
      <a:folHlink>
        <a:srgbClr val="464646"/>
      </a:folHlink>
    </a:clrScheme>
    <a:fontScheme name="BSL_m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1588" algn="ctr" defTabSz="995363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36000" tIns="36000" rIns="36000" bIns="36000" rtlCol="0" anchor="ctr" anchorCtr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SL_TC_Master_v4 1">
        <a:dk1>
          <a:srgbClr val="787878"/>
        </a:dk1>
        <a:lt1>
          <a:srgbClr val="FFFFFF"/>
        </a:lt1>
        <a:dk2>
          <a:srgbClr val="787878"/>
        </a:dk2>
        <a:lt2>
          <a:srgbClr val="AAAAAA"/>
        </a:lt2>
        <a:accent1>
          <a:srgbClr val="003F2D"/>
        </a:accent1>
        <a:accent2>
          <a:srgbClr val="547E72"/>
        </a:accent2>
        <a:accent3>
          <a:srgbClr val="FFFFFF"/>
        </a:accent3>
        <a:accent4>
          <a:srgbClr val="656565"/>
        </a:accent4>
        <a:accent5>
          <a:srgbClr val="AAAFAD"/>
        </a:accent5>
        <a:accent6>
          <a:srgbClr val="4B7267"/>
        </a:accent6>
        <a:hlink>
          <a:srgbClr val="A8BDB7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BSL PowerPoint">
      <a:dk1>
        <a:srgbClr val="464646"/>
      </a:dk1>
      <a:lt1>
        <a:srgbClr val="FFFFFF"/>
      </a:lt1>
      <a:dk2>
        <a:srgbClr val="787878"/>
      </a:dk2>
      <a:lt2>
        <a:srgbClr val="DCDCDC"/>
      </a:lt2>
      <a:accent1>
        <a:srgbClr val="003F2D"/>
      </a:accent1>
      <a:accent2>
        <a:srgbClr val="96BE0D"/>
      </a:accent2>
      <a:accent3>
        <a:srgbClr val="DFF78C"/>
      </a:accent3>
      <a:accent4>
        <a:srgbClr val="FFC000"/>
      </a:accent4>
      <a:accent5>
        <a:srgbClr val="B40000"/>
      </a:accent5>
      <a:accent6>
        <a:srgbClr val="AAAAAA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SL PowerPoint">
      <a:dk1>
        <a:srgbClr val="464646"/>
      </a:dk1>
      <a:lt1>
        <a:srgbClr val="FFFFFF"/>
      </a:lt1>
      <a:dk2>
        <a:srgbClr val="787878"/>
      </a:dk2>
      <a:lt2>
        <a:srgbClr val="DCDCDC"/>
      </a:lt2>
      <a:accent1>
        <a:srgbClr val="003F2D"/>
      </a:accent1>
      <a:accent2>
        <a:srgbClr val="96BE0D"/>
      </a:accent2>
      <a:accent3>
        <a:srgbClr val="DFF78C"/>
      </a:accent3>
      <a:accent4>
        <a:srgbClr val="FFC000"/>
      </a:accent4>
      <a:accent5>
        <a:srgbClr val="B40000"/>
      </a:accent5>
      <a:accent6>
        <a:srgbClr val="AAAAAA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1104</Words>
  <Application>Microsoft Office PowerPoint</Application>
  <PresentationFormat>Benutzerdefiniert</PresentationFormat>
  <Paragraphs>245</Paragraphs>
  <Slides>17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blank</vt:lpstr>
      <vt:lpstr>think-cell Folie</vt:lpstr>
      <vt:lpstr>Diagramm</vt:lpstr>
      <vt:lpstr>Funding opportunities of integrated public transport – approaches from Germany </vt:lpstr>
      <vt:lpstr>Agenda</vt:lpstr>
      <vt:lpstr>Agenda</vt:lpstr>
      <vt:lpstr>BSL Transportation is a consultancy specialised on the Transportation and Logistics sectors with a focus on Public Transport</vt:lpstr>
      <vt:lpstr>Our approach enables us to comprehensively and efficiently support all market players</vt:lpstr>
      <vt:lpstr>BSL Transportation offers a wide consulting portfolio – focus of today‘s presentation is organisational concepts and marketing and sales</vt:lpstr>
      <vt:lpstr>Agenda</vt:lpstr>
      <vt:lpstr>Benchmarks between european cities show that fare revenues only cover part of the financial needs of public transportation </vt:lpstr>
      <vt:lpstr>In Germany fare revenues on average only cover 37% of the total public transport costs – high operational subsidies needed</vt:lpstr>
      <vt:lpstr>Germany has a complex funding system, however, the regionalisation funds are an efficient financial instrument to assure operations</vt:lpstr>
      <vt:lpstr>In Germany transport companies joined to 40 transport associations1 (“Verkehrsverbünde”) which account for 70% of total fare revenues</vt:lpstr>
      <vt:lpstr>The main reason for transport companies to work jointly in transport associations is the increase of their total fare revenues</vt:lpstr>
      <vt:lpstr>Three financial impacts are linked to the foundation of transport associations</vt:lpstr>
      <vt:lpstr>We provide extensive know-how in the area of developing integrated public transport…</vt:lpstr>
      <vt:lpstr>… and are able to support our clients from the strategic planning of an integrated public transport system until the implementation process</vt:lpstr>
      <vt:lpstr>Agenda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opportunities of public transport – approaches from Germany</dc:title>
  <dc:creator>Kayser, Georg</dc:creator>
  <cp:lastModifiedBy>Kayser, Georg</cp:lastModifiedBy>
  <cp:revision>40</cp:revision>
  <cp:lastPrinted>2012-05-23T13:35:39Z</cp:lastPrinted>
  <dcterms:created xsi:type="dcterms:W3CDTF">2015-03-19T10:00:04Z</dcterms:created>
  <dcterms:modified xsi:type="dcterms:W3CDTF">2015-03-23T11:47:57Z</dcterms:modified>
</cp:coreProperties>
</file>